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 id="2147483838" r:id="rId2"/>
  </p:sldMasterIdLst>
  <p:notesMasterIdLst>
    <p:notesMasterId r:id="rId25"/>
  </p:notesMasterIdLst>
  <p:handoutMasterIdLst>
    <p:handoutMasterId r:id="rId26"/>
  </p:handoutMasterIdLst>
  <p:sldIdLst>
    <p:sldId id="256" r:id="rId3"/>
    <p:sldId id="383" r:id="rId4"/>
    <p:sldId id="411" r:id="rId5"/>
    <p:sldId id="386" r:id="rId6"/>
    <p:sldId id="422" r:id="rId7"/>
    <p:sldId id="261" r:id="rId8"/>
    <p:sldId id="423" r:id="rId9"/>
    <p:sldId id="384" r:id="rId10"/>
    <p:sldId id="318" r:id="rId11"/>
    <p:sldId id="387" r:id="rId12"/>
    <p:sldId id="426" r:id="rId13"/>
    <p:sldId id="427" r:id="rId14"/>
    <p:sldId id="428" r:id="rId15"/>
    <p:sldId id="429" r:id="rId16"/>
    <p:sldId id="388" r:id="rId17"/>
    <p:sldId id="415" r:id="rId18"/>
    <p:sldId id="424" r:id="rId19"/>
    <p:sldId id="425" r:id="rId20"/>
    <p:sldId id="405" r:id="rId21"/>
    <p:sldId id="406" r:id="rId22"/>
    <p:sldId id="390" r:id="rId23"/>
    <p:sldId id="369" r:id="rId24"/>
  </p:sldIdLst>
  <p:sldSz cx="9144000" cy="6858000" type="screen4x3"/>
  <p:notesSz cx="6858000" cy="9313863"/>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9290" autoAdjust="0"/>
  </p:normalViewPr>
  <p:slideViewPr>
    <p:cSldViewPr snapToGrid="0" snapToObjects="1">
      <p:cViewPr>
        <p:scale>
          <a:sx n="75" d="100"/>
          <a:sy n="75" d="100"/>
        </p:scale>
        <p:origin x="-12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ildcat\Documents\Class%20Size%20Matters\Learning%20Environment%20Survey%20Results%202014%20(Autosaved).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peterdalmasy:Downloads:D78_ALL_HS%202012%20SV-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peterdalmasy:Downloads:citywide%20enrollment%20projections%20vs%20new%20seat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peterdalmasy:Downloads:Enrollment%20Projections%202011-20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eter%20Dalmasy\Downloads\Class%20Size%20Matters\Class%20Size%20Data\Class%20Size\Short%20term%20CS%20Data\District%20Data\2013-2014%20District%20by%20District%20CS%20Data%20K-3%20and%204-8\D5%20Class%20size%20analysis%20upd.%202013-14.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peterdalmasy:Dropbox:Class%20Size%20Matters:Individual%20Figures:Figure%2022%20Core%20HS%20Avg%20Class%20Sizes%20compared%20to%20goals%20in%20NYCs%20C4E%20Plan%202006-2014.2.4.14.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peterdalmasy:Downloads:20132014PreliminarySchoolLevelDetailFinal%202013_11_15-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peterdalmasy:Downloads:20132014PreliminarySchoolLevelDetailFinal%202013_11_15-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peterdalmasy:Downloads:20132014PreliminarySchoolLevelDetailFinal%202013_11_15-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peterdalmasy:Downloads:20132014PreliminarySchoolLevelDetailFinal%202013_11_15-5.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C:\Users\Leonie\Documents\MMR%20data%20for%20cap%20plan.xls" TargetMode="External"/><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peterdalmasy:Downloads:D1-32%202012%20S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Top parent responses for school improvement in District 5 compared to Citywide results</a:t>
            </a:r>
          </a:p>
        </c:rich>
      </c:tx>
      <c:layout>
        <c:manualLayout>
          <c:xMode val="edge"/>
          <c:yMode val="edge"/>
          <c:x val="0.13124095469374739"/>
          <c:y val="1.6280014193095837E-2"/>
        </c:manualLayout>
      </c:layout>
      <c:overlay val="0"/>
    </c:title>
    <c:autoTitleDeleted val="0"/>
    <c:plotArea>
      <c:layout>
        <c:manualLayout>
          <c:layoutTarget val="inner"/>
          <c:xMode val="edge"/>
          <c:yMode val="edge"/>
          <c:x val="8.1246105919003109E-2"/>
          <c:y val="0.18250716320624497"/>
          <c:w val="0.89534003562054754"/>
          <c:h val="0.38188093387288974"/>
        </c:manualLayout>
      </c:layout>
      <c:barChart>
        <c:barDir val="col"/>
        <c:grouping val="clustered"/>
        <c:varyColors val="0"/>
        <c:ser>
          <c:idx val="0"/>
          <c:order val="0"/>
          <c:tx>
            <c:strRef>
              <c:f>'D5'!$N$3</c:f>
              <c:strCache>
                <c:ptCount val="1"/>
                <c:pt idx="0">
                  <c:v>Citywide</c:v>
                </c:pt>
              </c:strCache>
            </c:strRef>
          </c:tx>
          <c:spPr>
            <a:gradFill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gradFill>
            <a:ln w="9525" cap="flat" cmpd="sng" algn="ctr">
              <a:noFill/>
              <a:prstDash val="solid"/>
            </a:ln>
            <a:effectLst>
              <a:outerShdw blurRad="38100" dist="25400" dir="2700000" algn="br" rotWithShape="0">
                <a:srgbClr val="000000">
                  <a:alpha val="60000"/>
                </a:srgbClr>
              </a:outerShdw>
            </a:effectLst>
          </c:spPr>
          <c:invertIfNegative val="0"/>
          <c:dLbls>
            <c:dLbl>
              <c:idx val="2"/>
              <c:layout>
                <c:manualLayout>
                  <c:x val="-6.2305295950155761E-3"/>
                  <c:y val="9.7680085158575024E-3"/>
                </c:manualLayout>
              </c:layout>
              <c:dLblPos val="outEnd"/>
              <c:showLegendKey val="0"/>
              <c:showVal val="1"/>
              <c:showCatName val="0"/>
              <c:showSerName val="0"/>
              <c:showPercent val="0"/>
              <c:showBubbleSize val="0"/>
            </c:dLbl>
            <c:dLbl>
              <c:idx val="3"/>
              <c:layout>
                <c:manualLayout>
                  <c:x val="-6.2305295950155761E-3"/>
                  <c:y val="3.2560028386191676E-3"/>
                </c:manualLayout>
              </c:layout>
              <c:dLblPos val="outEnd"/>
              <c:showLegendKey val="0"/>
              <c:showVal val="1"/>
              <c:showCatName val="0"/>
              <c:showSerName val="0"/>
              <c:showPercent val="0"/>
              <c:showBubbleSize val="0"/>
            </c:dLbl>
            <c:dLbl>
              <c:idx val="4"/>
              <c:layout>
                <c:manualLayout>
                  <c:x val="-6.2305295950155761E-3"/>
                  <c:y val="9.7680085158575024E-3"/>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'D5'!$O$2:$X$2</c:f>
              <c:strCache>
                <c:ptCount val="10"/>
                <c:pt idx="0">
                  <c:v>Smaller class size</c:v>
                </c:pt>
                <c:pt idx="1">
                  <c:v>More preparation for state tests</c:v>
                </c:pt>
                <c:pt idx="2">
                  <c:v>More hands-on learning</c:v>
                </c:pt>
                <c:pt idx="3">
                  <c:v>Stronger enrichment programs</c:v>
                </c:pt>
                <c:pt idx="4">
                  <c:v>More effective teaching</c:v>
                </c:pt>
                <c:pt idx="5">
                  <c:v>Stronger arts programs</c:v>
                </c:pt>
                <c:pt idx="6">
                  <c:v>More effective school leadership</c:v>
                </c:pt>
                <c:pt idx="7">
                  <c:v>More rigorous curriculum</c:v>
                </c:pt>
                <c:pt idx="8">
                  <c:v>Better communication with parents</c:v>
                </c:pt>
                <c:pt idx="9">
                  <c:v>Less preparation for state tests</c:v>
                </c:pt>
              </c:strCache>
            </c:strRef>
          </c:cat>
          <c:val>
            <c:numRef>
              <c:f>'D5'!$O$3:$X$3</c:f>
              <c:numCache>
                <c:formatCode>0"%"</c:formatCode>
                <c:ptCount val="10"/>
                <c:pt idx="0">
                  <c:v>23</c:v>
                </c:pt>
                <c:pt idx="1">
                  <c:v>17</c:v>
                </c:pt>
                <c:pt idx="2">
                  <c:v>15</c:v>
                </c:pt>
                <c:pt idx="3">
                  <c:v>12</c:v>
                </c:pt>
                <c:pt idx="4">
                  <c:v>9</c:v>
                </c:pt>
                <c:pt idx="5">
                  <c:v>8</c:v>
                </c:pt>
                <c:pt idx="6">
                  <c:v>5</c:v>
                </c:pt>
                <c:pt idx="7">
                  <c:v>4</c:v>
                </c:pt>
                <c:pt idx="8">
                  <c:v>4</c:v>
                </c:pt>
                <c:pt idx="9">
                  <c:v>2</c:v>
                </c:pt>
              </c:numCache>
            </c:numRef>
          </c:val>
        </c:ser>
        <c:ser>
          <c:idx val="1"/>
          <c:order val="1"/>
          <c:tx>
            <c:strRef>
              <c:f>'D5'!$N$4</c:f>
              <c:strCache>
                <c:ptCount val="1"/>
                <c:pt idx="0">
                  <c:v>D5</c:v>
                </c:pt>
              </c:strCache>
            </c:strRef>
          </c:tx>
          <c:spPr>
            <a:solidFill>
              <a:schemeClr val="tx2"/>
            </a:solidFill>
            <a:ln w="9525" cap="flat" cmpd="sng" algn="ctr">
              <a:noFill/>
              <a:prstDash val="solid"/>
            </a:ln>
            <a:effectLst>
              <a:outerShdw blurRad="38100" dist="25400" dir="2700000" algn="br" rotWithShape="0">
                <a:srgbClr val="000000">
                  <a:alpha val="60000"/>
                </a:srgbClr>
              </a:outerShdw>
            </a:effectLst>
          </c:spPr>
          <c:invertIfNegative val="0"/>
          <c:dLbls>
            <c:dLbl>
              <c:idx val="0"/>
              <c:layout>
                <c:manualLayout>
                  <c:x val="6.2305295950155761E-3"/>
                  <c:y val="2.9846347899784543E-17"/>
                </c:manualLayout>
              </c:layout>
              <c:dLblPos val="outEnd"/>
              <c:showLegendKey val="0"/>
              <c:showVal val="1"/>
              <c:showCatName val="0"/>
              <c:showSerName val="0"/>
              <c:showPercent val="0"/>
              <c:showBubbleSize val="0"/>
            </c:dLbl>
            <c:dLbl>
              <c:idx val="1"/>
              <c:layout>
                <c:manualLayout>
                  <c:x val="1.0384215991692628E-2"/>
                  <c:y val="1.9536017031715005E-2"/>
                </c:manualLayout>
              </c:layout>
              <c:dLblPos val="outEnd"/>
              <c:showLegendKey val="0"/>
              <c:showVal val="1"/>
              <c:showCatName val="0"/>
              <c:showSerName val="0"/>
              <c:showPercent val="0"/>
              <c:showBubbleSize val="0"/>
            </c:dLbl>
            <c:dLbl>
              <c:idx val="2"/>
              <c:layout>
                <c:manualLayout>
                  <c:x val="1.246105919003119E-2"/>
                  <c:y val="9.7680085158575024E-3"/>
                </c:manualLayout>
              </c:layout>
              <c:dLblPos val="outEnd"/>
              <c:showLegendKey val="0"/>
              <c:showVal val="1"/>
              <c:showCatName val="0"/>
              <c:showSerName val="0"/>
              <c:showPercent val="0"/>
              <c:showBubbleSize val="0"/>
            </c:dLbl>
            <c:dLbl>
              <c:idx val="3"/>
              <c:layout>
                <c:manualLayout>
                  <c:x val="8.3073727933541015E-3"/>
                  <c:y val="3.2560028386191676E-3"/>
                </c:manualLayout>
              </c:layout>
              <c:dLblPos val="outEnd"/>
              <c:showLegendKey val="0"/>
              <c:showVal val="1"/>
              <c:showCatName val="0"/>
              <c:showSerName val="0"/>
              <c:showPercent val="0"/>
              <c:showBubbleSize val="0"/>
            </c:dLbl>
            <c:dLbl>
              <c:idx val="4"/>
              <c:layout>
                <c:manualLayout>
                  <c:x val="6.2305295950155761E-3"/>
                  <c:y val="0"/>
                </c:manualLayout>
              </c:layout>
              <c:dLblPos val="outEnd"/>
              <c:showLegendKey val="0"/>
              <c:showVal val="1"/>
              <c:showCatName val="0"/>
              <c:showSerName val="0"/>
              <c:showPercent val="0"/>
              <c:showBubbleSize val="0"/>
            </c:dLbl>
            <c:dLbl>
              <c:idx val="7"/>
              <c:layout>
                <c:manualLayout>
                  <c:x val="6.2305295950155761E-3"/>
                  <c:y val="0"/>
                </c:manualLayout>
              </c:layout>
              <c:dLblPos val="outEnd"/>
              <c:showLegendKey val="0"/>
              <c:showVal val="1"/>
              <c:showCatName val="0"/>
              <c:showSerName val="0"/>
              <c:showPercent val="0"/>
              <c:showBubbleSize val="0"/>
            </c:dLbl>
            <c:dLbl>
              <c:idx val="9"/>
              <c:layout>
                <c:manualLayout>
                  <c:x val="8.3073727933541015E-3"/>
                  <c:y val="-5.9692695799569086E-17"/>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'D5'!$O$2:$X$2</c:f>
              <c:strCache>
                <c:ptCount val="10"/>
                <c:pt idx="0">
                  <c:v>Smaller class size</c:v>
                </c:pt>
                <c:pt idx="1">
                  <c:v>More preparation for state tests</c:v>
                </c:pt>
                <c:pt idx="2">
                  <c:v>More hands-on learning</c:v>
                </c:pt>
                <c:pt idx="3">
                  <c:v>Stronger enrichment programs</c:v>
                </c:pt>
                <c:pt idx="4">
                  <c:v>More effective teaching</c:v>
                </c:pt>
                <c:pt idx="5">
                  <c:v>Stronger arts programs</c:v>
                </c:pt>
                <c:pt idx="6">
                  <c:v>More effective school leadership</c:v>
                </c:pt>
                <c:pt idx="7">
                  <c:v>More rigorous curriculum</c:v>
                </c:pt>
                <c:pt idx="8">
                  <c:v>Better communication with parents</c:v>
                </c:pt>
                <c:pt idx="9">
                  <c:v>Less preparation for state tests</c:v>
                </c:pt>
              </c:strCache>
            </c:strRef>
          </c:cat>
          <c:val>
            <c:numRef>
              <c:f>'D5'!$O$4:$X$4</c:f>
              <c:numCache>
                <c:formatCode>0"%"</c:formatCode>
                <c:ptCount val="10"/>
                <c:pt idx="0">
                  <c:v>19.870967741935484</c:v>
                </c:pt>
                <c:pt idx="1">
                  <c:v>15.96875</c:v>
                </c:pt>
                <c:pt idx="2">
                  <c:v>14.935483870967742</c:v>
                </c:pt>
                <c:pt idx="3">
                  <c:v>11.375</c:v>
                </c:pt>
                <c:pt idx="4">
                  <c:v>10.387096774193548</c:v>
                </c:pt>
                <c:pt idx="5">
                  <c:v>9.806451612903226</c:v>
                </c:pt>
                <c:pt idx="6">
                  <c:v>9.2666666666666675</c:v>
                </c:pt>
                <c:pt idx="7">
                  <c:v>4.2222222222222223</c:v>
                </c:pt>
                <c:pt idx="8">
                  <c:v>6.5</c:v>
                </c:pt>
                <c:pt idx="9">
                  <c:v>2.7222222222222223</c:v>
                </c:pt>
              </c:numCache>
            </c:numRef>
          </c:val>
        </c:ser>
        <c:dLbls>
          <c:dLblPos val="outEnd"/>
          <c:showLegendKey val="0"/>
          <c:showVal val="1"/>
          <c:showCatName val="0"/>
          <c:showSerName val="0"/>
          <c:showPercent val="0"/>
          <c:showBubbleSize val="0"/>
        </c:dLbls>
        <c:gapWidth val="150"/>
        <c:axId val="249748864"/>
        <c:axId val="249750656"/>
      </c:barChart>
      <c:catAx>
        <c:axId val="249748864"/>
        <c:scaling>
          <c:orientation val="minMax"/>
        </c:scaling>
        <c:delete val="0"/>
        <c:axPos val="b"/>
        <c:majorTickMark val="out"/>
        <c:minorTickMark val="none"/>
        <c:tickLblPos val="nextTo"/>
        <c:txPr>
          <a:bodyPr/>
          <a:lstStyle/>
          <a:p>
            <a:pPr>
              <a:defRPr sz="1200"/>
            </a:pPr>
            <a:endParaRPr lang="en-US"/>
          </a:p>
        </c:txPr>
        <c:crossAx val="249750656"/>
        <c:crosses val="autoZero"/>
        <c:auto val="1"/>
        <c:lblAlgn val="ctr"/>
        <c:lblOffset val="100"/>
        <c:noMultiLvlLbl val="0"/>
      </c:catAx>
      <c:valAx>
        <c:axId val="249750656"/>
        <c:scaling>
          <c:orientation val="minMax"/>
        </c:scaling>
        <c:delete val="0"/>
        <c:axPos val="l"/>
        <c:numFmt formatCode="0&quot;%&quot;" sourceLinked="1"/>
        <c:majorTickMark val="out"/>
        <c:minorTickMark val="none"/>
        <c:tickLblPos val="nextTo"/>
        <c:crossAx val="249748864"/>
        <c:crosses val="autoZero"/>
        <c:crossBetween val="between"/>
      </c:valAx>
    </c:plotArea>
    <c:legend>
      <c:legendPos val="r"/>
      <c:layout>
        <c:manualLayout>
          <c:xMode val="edge"/>
          <c:yMode val="edge"/>
          <c:x val="0.8584083158669914"/>
          <c:y val="0.2191623676350801"/>
          <c:w val="0.10587730130855946"/>
          <c:h val="0.11763663162794306"/>
        </c:manualLayout>
      </c:layout>
      <c:overlay val="0"/>
      <c:txPr>
        <a:bodyPr/>
        <a:lstStyle/>
        <a:p>
          <a:pPr>
            <a:defRPr sz="14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'Manhattan HS'!$A$22:$A$39</c:f>
              <c:strCache>
                <c:ptCount val="18"/>
                <c:pt idx="0">
                  <c:v>BEACON HS</c:v>
                </c:pt>
                <c:pt idx="1">
                  <c:v>CITY AS SCHOOL (OLD 95)</c:v>
                </c:pt>
                <c:pt idx="2">
                  <c:v>HEALTH PROFESSIONS HS (OL STY)</c:v>
                </c:pt>
                <c:pt idx="3">
                  <c:v>LIBERTY HS</c:v>
                </c:pt>
                <c:pt idx="4">
                  <c:v>J. K. ONASSIS HS FOR INT CAREERS</c:v>
                </c:pt>
                <c:pt idx="5">
                  <c:v>FIORELLO LAGUARDIA HS</c:v>
                </c:pt>
                <c:pt idx="6">
                  <c:v>THE HERITAGE SCHOOL</c:v>
                </c:pt>
                <c:pt idx="7">
                  <c:v>PARK EAST HS </c:v>
                </c:pt>
                <c:pt idx="8">
                  <c:v>STUYVESANT HS (NEW)</c:v>
                </c:pt>
                <c:pt idx="9">
                  <c:v>HS FOR ENVIRONMENTAL STUDIES</c:v>
                </c:pt>
                <c:pt idx="10">
                  <c:v>G. WASHINGTON HS EDUC. CAMPUS</c:v>
                </c:pt>
                <c:pt idx="11">
                  <c:v>EDWARD A. REYNOLDS WEST SIDE HS</c:v>
                </c:pt>
                <c:pt idx="12">
                  <c:v>MNHT COMP NIGHT&amp;DAY (OL BACN X)</c:v>
                </c:pt>
                <c:pt idx="13">
                  <c:v>GREGORIO LUPERON PREP. SCHOOL</c:v>
                </c:pt>
                <c:pt idx="14">
                  <c:v>OLD MANHATTAN VOC/TECH HS</c:v>
                </c:pt>
                <c:pt idx="15">
                  <c:v>MANHTN CT FOR MATH &amp; SCI. HS</c:v>
                </c:pt>
                <c:pt idx="16">
                  <c:v>HS FOR ECONOMICS &amp; FINANCE</c:v>
                </c:pt>
                <c:pt idx="17">
                  <c:v>MIDTOWN EAST CAMPUS</c:v>
                </c:pt>
              </c:strCache>
            </c:strRef>
          </c:cat>
          <c:val>
            <c:numRef>
              <c:f>'Manhattan HS'!$B$22:$B$39</c:f>
              <c:numCache>
                <c:formatCode>0%</c:formatCode>
                <c:ptCount val="18"/>
                <c:pt idx="0">
                  <c:v>1.6</c:v>
                </c:pt>
                <c:pt idx="1">
                  <c:v>1.46</c:v>
                </c:pt>
                <c:pt idx="2">
                  <c:v>1.43</c:v>
                </c:pt>
                <c:pt idx="3">
                  <c:v>1.37</c:v>
                </c:pt>
                <c:pt idx="4">
                  <c:v>1.32</c:v>
                </c:pt>
                <c:pt idx="5">
                  <c:v>1.28</c:v>
                </c:pt>
                <c:pt idx="6">
                  <c:v>1.26</c:v>
                </c:pt>
                <c:pt idx="7">
                  <c:v>1.23</c:v>
                </c:pt>
                <c:pt idx="8">
                  <c:v>1.18</c:v>
                </c:pt>
                <c:pt idx="9">
                  <c:v>1.1399999999999999</c:v>
                </c:pt>
                <c:pt idx="10">
                  <c:v>1.0900000000000001</c:v>
                </c:pt>
                <c:pt idx="11">
                  <c:v>1.07</c:v>
                </c:pt>
                <c:pt idx="12">
                  <c:v>1.07</c:v>
                </c:pt>
                <c:pt idx="13">
                  <c:v>1.07</c:v>
                </c:pt>
                <c:pt idx="14">
                  <c:v>1.05</c:v>
                </c:pt>
                <c:pt idx="15">
                  <c:v>1.03</c:v>
                </c:pt>
                <c:pt idx="16">
                  <c:v>1.02</c:v>
                </c:pt>
                <c:pt idx="17">
                  <c:v>1.01</c:v>
                </c:pt>
              </c:numCache>
            </c:numRef>
          </c:val>
        </c:ser>
        <c:dLbls>
          <c:showLegendKey val="0"/>
          <c:showVal val="0"/>
          <c:showCatName val="0"/>
          <c:showSerName val="0"/>
          <c:showPercent val="0"/>
          <c:showBubbleSize val="0"/>
        </c:dLbls>
        <c:gapWidth val="150"/>
        <c:axId val="252111488"/>
        <c:axId val="252125568"/>
      </c:barChart>
      <c:catAx>
        <c:axId val="252111488"/>
        <c:scaling>
          <c:orientation val="minMax"/>
        </c:scaling>
        <c:delete val="0"/>
        <c:axPos val="b"/>
        <c:majorTickMark val="out"/>
        <c:minorTickMark val="none"/>
        <c:tickLblPos val="nextTo"/>
        <c:crossAx val="252125568"/>
        <c:crosses val="autoZero"/>
        <c:auto val="1"/>
        <c:lblAlgn val="ctr"/>
        <c:lblOffset val="100"/>
        <c:noMultiLvlLbl val="0"/>
      </c:catAx>
      <c:valAx>
        <c:axId val="252125568"/>
        <c:scaling>
          <c:orientation val="minMax"/>
        </c:scaling>
        <c:delete val="0"/>
        <c:axPos val="l"/>
        <c:majorGridlines/>
        <c:numFmt formatCode="0%" sourceLinked="1"/>
        <c:majorTickMark val="out"/>
        <c:minorTickMark val="none"/>
        <c:tickLblPos val="nextTo"/>
        <c:crossAx val="252111488"/>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Pt>
            <c:idx val="1"/>
            <c:invertIfNegative val="0"/>
            <c:bubble3D val="0"/>
            <c:spPr>
              <a:gradFill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gradFill>
              <a:ln w="9525" cap="flat" cmpd="sng" algn="ctr">
                <a:solidFill>
                  <a:schemeClr val="accent1"/>
                </a:solidFill>
                <a:prstDash val="solid"/>
              </a:ln>
              <a:effectLst>
                <a:outerShdw blurRad="38100" dist="25400" dir="2700000" algn="br" rotWithShape="0">
                  <a:srgbClr val="000000">
                    <a:alpha val="60000"/>
                  </a:srgbClr>
                </a:outerShdw>
              </a:effectLst>
            </c:spPr>
          </c:dPt>
          <c:dPt>
            <c:idx val="2"/>
            <c:invertIfNegative val="0"/>
            <c:bubble3D val="0"/>
            <c:spPr>
              <a:gradFill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gradFill>
              <a:ln w="9525" cap="flat" cmpd="sng" algn="ctr">
                <a:solidFill>
                  <a:schemeClr val="accent1"/>
                </a:solidFill>
                <a:prstDash val="solid"/>
              </a:ln>
              <a:effectLst>
                <a:outerShdw blurRad="38100" dist="25400" dir="2700000" algn="br" rotWithShape="0">
                  <a:srgbClr val="000000">
                    <a:alpha val="60000"/>
                  </a:srgbClr>
                </a:outerShdw>
              </a:effectLst>
            </c:spPr>
          </c:dPt>
          <c:dPt>
            <c:idx val="3"/>
            <c:invertIfNegative val="0"/>
            <c:bubble3D val="0"/>
            <c:spPr>
              <a:solidFill>
                <a:schemeClr val="tx2"/>
              </a:solidFill>
            </c:spPr>
          </c:dPt>
          <c:dLbls>
            <c:txPr>
              <a:bodyPr/>
              <a:lstStyle/>
              <a:p>
                <a:pPr>
                  <a:defRPr sz="1400"/>
                </a:pPr>
                <a:endParaRPr lang="en-US"/>
              </a:p>
            </c:txPr>
            <c:showLegendKey val="0"/>
            <c:showVal val="1"/>
            <c:showCatName val="0"/>
            <c:showSerName val="0"/>
            <c:showPercent val="0"/>
            <c:showBubbleSize val="0"/>
            <c:showLeaderLines val="0"/>
          </c:dLbls>
          <c:cat>
            <c:strRef>
              <c:f>Sheet1!$A$1:$A$4</c:f>
              <c:strCache>
                <c:ptCount val="4"/>
                <c:pt idx="0">
                  <c:v>Statistical Forecasting 2011-2021 </c:v>
                </c:pt>
                <c:pt idx="1">
                  <c:v>Grier Partnership 2011-2021</c:v>
                </c:pt>
                <c:pt idx="2">
                  <c:v>Housing Starts, Estimated Growth 2012-2021</c:v>
                </c:pt>
                <c:pt idx="3">
                  <c:v>Capital Plan, New Seats 2015-2019</c:v>
                </c:pt>
              </c:strCache>
            </c:strRef>
          </c:cat>
          <c:val>
            <c:numRef>
              <c:f>Sheet1!$B$1:$B$4</c:f>
              <c:numCache>
                <c:formatCode>#,##0</c:formatCode>
                <c:ptCount val="4"/>
                <c:pt idx="0">
                  <c:v>40589</c:v>
                </c:pt>
                <c:pt idx="1">
                  <c:v>51954</c:v>
                </c:pt>
                <c:pt idx="2">
                  <c:v>38244</c:v>
                </c:pt>
                <c:pt idx="3">
                  <c:v>36654</c:v>
                </c:pt>
              </c:numCache>
            </c:numRef>
          </c:val>
        </c:ser>
        <c:dLbls>
          <c:showLegendKey val="0"/>
          <c:showVal val="0"/>
          <c:showCatName val="0"/>
          <c:showSerName val="0"/>
          <c:showPercent val="0"/>
          <c:showBubbleSize val="0"/>
        </c:dLbls>
        <c:gapWidth val="150"/>
        <c:axId val="252164352"/>
        <c:axId val="252174336"/>
      </c:barChart>
      <c:catAx>
        <c:axId val="252164352"/>
        <c:scaling>
          <c:orientation val="minMax"/>
        </c:scaling>
        <c:delete val="0"/>
        <c:axPos val="b"/>
        <c:majorTickMark val="out"/>
        <c:minorTickMark val="none"/>
        <c:tickLblPos val="nextTo"/>
        <c:txPr>
          <a:bodyPr/>
          <a:lstStyle/>
          <a:p>
            <a:pPr>
              <a:defRPr sz="1200"/>
            </a:pPr>
            <a:endParaRPr lang="en-US"/>
          </a:p>
        </c:txPr>
        <c:crossAx val="252174336"/>
        <c:crosses val="autoZero"/>
        <c:auto val="1"/>
        <c:lblAlgn val="ctr"/>
        <c:lblOffset val="100"/>
        <c:noMultiLvlLbl val="0"/>
      </c:catAx>
      <c:valAx>
        <c:axId val="252174336"/>
        <c:scaling>
          <c:orientation val="minMax"/>
        </c:scaling>
        <c:delete val="0"/>
        <c:axPos val="l"/>
        <c:numFmt formatCode="#,##0" sourceLinked="1"/>
        <c:majorTickMark val="out"/>
        <c:minorTickMark val="none"/>
        <c:tickLblPos val="nextTo"/>
        <c:crossAx val="252164352"/>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barChart>
        <c:barDir val="col"/>
        <c:grouping val="clustered"/>
        <c:varyColors val="0"/>
        <c:ser>
          <c:idx val="0"/>
          <c:order val="0"/>
          <c:invertIfNegative val="0"/>
          <c:dPt>
            <c:idx val="1"/>
            <c:invertIfNegative val="0"/>
            <c:bubble3D val="0"/>
            <c:spPr>
              <a:gradFill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gradFill>
              <a:ln w="9525" cap="flat" cmpd="sng" algn="ctr">
                <a:solidFill>
                  <a:schemeClr val="accent1"/>
                </a:solidFill>
                <a:prstDash val="solid"/>
              </a:ln>
              <a:effectLst>
                <a:outerShdw blurRad="38100" dist="25400" dir="2700000" algn="br" rotWithShape="0">
                  <a:srgbClr val="000000">
                    <a:alpha val="60000"/>
                  </a:srgbClr>
                </a:outerShdw>
              </a:effectLst>
            </c:spPr>
          </c:dPt>
          <c:dPt>
            <c:idx val="2"/>
            <c:invertIfNegative val="0"/>
            <c:bubble3D val="0"/>
            <c:spPr>
              <a:gradFill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gradFill>
              <a:ln w="9525" cap="flat" cmpd="sng" algn="ctr">
                <a:solidFill>
                  <a:schemeClr val="accent1"/>
                </a:solidFill>
                <a:prstDash val="solid"/>
              </a:ln>
              <a:effectLst>
                <a:outerShdw blurRad="38100" dist="25400" dir="2700000" algn="br" rotWithShape="0">
                  <a:srgbClr val="000000">
                    <a:alpha val="60000"/>
                  </a:srgbClr>
                </a:outerShdw>
              </a:effectLst>
            </c:spPr>
          </c:dPt>
          <c:dPt>
            <c:idx val="3"/>
            <c:invertIfNegative val="0"/>
            <c:bubble3D val="0"/>
            <c:spPr>
              <a:solidFill>
                <a:schemeClr val="tx2"/>
              </a:solidFill>
            </c:spPr>
          </c:dPt>
          <c:dLbls>
            <c:dLbl>
              <c:idx val="2"/>
              <c:layout>
                <c:manualLayout>
                  <c:x val="0"/>
                  <c:y val="-2.4725274725274724E-2"/>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HS!$I$16:$I$19</c:f>
              <c:strCache>
                <c:ptCount val="4"/>
                <c:pt idx="0">
                  <c:v>Statistical Forecasting 2011-2021</c:v>
                </c:pt>
                <c:pt idx="1">
                  <c:v>Grier Partnership 2011-2021</c:v>
                </c:pt>
                <c:pt idx="2">
                  <c:v>Housing Starts, Estimated Growth 2012-2021</c:v>
                </c:pt>
                <c:pt idx="3">
                  <c:v>Capital Plan, New Seats 2015-2019</c:v>
                </c:pt>
              </c:strCache>
            </c:strRef>
          </c:cat>
          <c:val>
            <c:numRef>
              <c:f>HS!$J$16:$J$19</c:f>
              <c:numCache>
                <c:formatCode>#,##0</c:formatCode>
                <c:ptCount val="4"/>
                <c:pt idx="0">
                  <c:v>19461</c:v>
                </c:pt>
                <c:pt idx="1">
                  <c:v>18387</c:v>
                </c:pt>
                <c:pt idx="2">
                  <c:v>13483</c:v>
                </c:pt>
                <c:pt idx="3">
                  <c:v>3102</c:v>
                </c:pt>
              </c:numCache>
            </c:numRef>
          </c:val>
        </c:ser>
        <c:dLbls>
          <c:showLegendKey val="0"/>
          <c:showVal val="0"/>
          <c:showCatName val="0"/>
          <c:showSerName val="0"/>
          <c:showPercent val="0"/>
          <c:showBubbleSize val="0"/>
        </c:dLbls>
        <c:gapWidth val="150"/>
        <c:axId val="252213888"/>
        <c:axId val="252215680"/>
      </c:barChart>
      <c:catAx>
        <c:axId val="252213888"/>
        <c:scaling>
          <c:orientation val="minMax"/>
        </c:scaling>
        <c:delete val="0"/>
        <c:axPos val="b"/>
        <c:majorTickMark val="out"/>
        <c:minorTickMark val="none"/>
        <c:tickLblPos val="nextTo"/>
        <c:txPr>
          <a:bodyPr/>
          <a:lstStyle/>
          <a:p>
            <a:pPr>
              <a:defRPr sz="1200"/>
            </a:pPr>
            <a:endParaRPr lang="en-US"/>
          </a:p>
        </c:txPr>
        <c:crossAx val="252215680"/>
        <c:crosses val="autoZero"/>
        <c:auto val="1"/>
        <c:lblAlgn val="ctr"/>
        <c:lblOffset val="100"/>
        <c:noMultiLvlLbl val="0"/>
      </c:catAx>
      <c:valAx>
        <c:axId val="252215680"/>
        <c:scaling>
          <c:orientation val="minMax"/>
          <c:max val="20000"/>
        </c:scaling>
        <c:delete val="0"/>
        <c:axPos val="l"/>
        <c:numFmt formatCode="#,##0" sourceLinked="1"/>
        <c:majorTickMark val="out"/>
        <c:minorTickMark val="none"/>
        <c:tickLblPos val="nextTo"/>
        <c:crossAx val="25221388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4201443569553803E-2"/>
          <c:y val="8.9715463767720993E-2"/>
          <c:w val="0.73701377952755898"/>
          <c:h val="0.75369733627587199"/>
        </c:manualLayout>
      </c:layout>
      <c:lineChart>
        <c:grouping val="standard"/>
        <c:varyColors val="0"/>
        <c:ser>
          <c:idx val="0"/>
          <c:order val="0"/>
          <c:tx>
            <c:strRef>
              <c:f>Summary!$A$9</c:f>
              <c:strCache>
                <c:ptCount val="1"/>
                <c:pt idx="0">
                  <c:v>C4E goals</c:v>
                </c:pt>
              </c:strCache>
            </c:strRef>
          </c:tx>
          <c:spPr>
            <a:ln>
              <a:solidFill>
                <a:srgbClr val="008000"/>
              </a:solidFill>
            </a:ln>
          </c:spPr>
          <c:marker>
            <c:symbol val="none"/>
          </c:marker>
          <c:dLbls>
            <c:dLbl>
              <c:idx val="0"/>
              <c:layout>
                <c:manualLayout>
                  <c:x val="-2.7777777777777779E-3"/>
                  <c:y val="-1.384083044982699E-2"/>
                </c:manualLayout>
              </c:layout>
              <c:showLegendKey val="0"/>
              <c:showVal val="1"/>
              <c:showCatName val="0"/>
              <c:showSerName val="0"/>
              <c:showPercent val="0"/>
              <c:showBubbleSize val="0"/>
            </c:dLbl>
            <c:dLbl>
              <c:idx val="1"/>
              <c:layout>
                <c:manualLayout>
                  <c:x val="0"/>
                  <c:y val="2.306805074971165E-2"/>
                </c:manualLayout>
              </c:layout>
              <c:showLegendKey val="0"/>
              <c:showVal val="1"/>
              <c:showCatName val="0"/>
              <c:showSerName val="0"/>
              <c:showPercent val="0"/>
              <c:showBubbleSize val="0"/>
            </c:dLbl>
            <c:dLbl>
              <c:idx val="2"/>
              <c:layout>
                <c:manualLayout>
                  <c:x val="1.3888888888888889E-3"/>
                  <c:y val="2.5374855824682813E-2"/>
                </c:manualLayout>
              </c:layout>
              <c:showLegendKey val="0"/>
              <c:showVal val="1"/>
              <c:showCatName val="0"/>
              <c:showSerName val="0"/>
              <c:showPercent val="0"/>
              <c:showBubbleSize val="0"/>
            </c:dLbl>
            <c:dLbl>
              <c:idx val="3"/>
              <c:layout>
                <c:manualLayout>
                  <c:x val="0"/>
                  <c:y val="-2.3068050749711601E-2"/>
                </c:manualLayout>
              </c:layout>
              <c:showLegendKey val="0"/>
              <c:showVal val="1"/>
              <c:showCatName val="0"/>
              <c:showSerName val="0"/>
              <c:showPercent val="0"/>
              <c:showBubbleSize val="0"/>
            </c:dLbl>
            <c:dLbl>
              <c:idx val="4"/>
              <c:layout>
                <c:manualLayout>
                  <c:x val="-1.3888888888888889E-3"/>
                  <c:y val="2.9988465974625143E-2"/>
                </c:manualLayout>
              </c:layout>
              <c:showLegendKey val="0"/>
              <c:showVal val="1"/>
              <c:showCatName val="0"/>
              <c:showSerName val="0"/>
              <c:showPercent val="0"/>
              <c:showBubbleSize val="0"/>
            </c:dLbl>
            <c:dLbl>
              <c:idx val="5"/>
              <c:layout>
                <c:manualLayout>
                  <c:x val="2.7777777777777779E-3"/>
                  <c:y val="3.2295271049596307E-2"/>
                </c:manualLayout>
              </c:layout>
              <c:showLegendKey val="0"/>
              <c:showVal val="1"/>
              <c:showCatName val="0"/>
              <c:showSerName val="0"/>
              <c:showPercent val="0"/>
              <c:showBubbleSize val="0"/>
            </c:dLbl>
            <c:dLbl>
              <c:idx val="6"/>
              <c:layout>
                <c:manualLayout>
                  <c:x val="2.7777777777777779E-3"/>
                  <c:y val="1.845444059976932E-2"/>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Summary!$B$8:$I$8</c:f>
              <c:strCache>
                <c:ptCount val="8"/>
                <c:pt idx="0">
                  <c:v>Baseline</c:v>
                </c:pt>
                <c:pt idx="1">
                  <c:v>2007-8</c:v>
                </c:pt>
                <c:pt idx="2">
                  <c:v>2008-9</c:v>
                </c:pt>
                <c:pt idx="3">
                  <c:v>2009-10</c:v>
                </c:pt>
                <c:pt idx="4">
                  <c:v>2010-11</c:v>
                </c:pt>
                <c:pt idx="5">
                  <c:v>2011-12</c:v>
                </c:pt>
                <c:pt idx="6">
                  <c:v>2012-13</c:v>
                </c:pt>
                <c:pt idx="7">
                  <c:v>2013-14</c:v>
                </c:pt>
              </c:strCache>
            </c:strRef>
          </c:cat>
          <c:val>
            <c:numRef>
              <c:f>Summary!$B$9:$I$9</c:f>
              <c:numCache>
                <c:formatCode>General</c:formatCode>
                <c:ptCount val="8"/>
                <c:pt idx="0">
                  <c:v>21</c:v>
                </c:pt>
                <c:pt idx="1">
                  <c:v>20.7</c:v>
                </c:pt>
                <c:pt idx="2">
                  <c:v>20.5</c:v>
                </c:pt>
                <c:pt idx="3">
                  <c:v>20.3</c:v>
                </c:pt>
                <c:pt idx="4">
                  <c:v>20.100000000000001</c:v>
                </c:pt>
                <c:pt idx="5">
                  <c:v>19.899999999999999</c:v>
                </c:pt>
                <c:pt idx="6">
                  <c:v>19.899999999999999</c:v>
                </c:pt>
                <c:pt idx="7">
                  <c:v>19.899999999999999</c:v>
                </c:pt>
              </c:numCache>
            </c:numRef>
          </c:val>
          <c:smooth val="0"/>
        </c:ser>
        <c:ser>
          <c:idx val="1"/>
          <c:order val="1"/>
          <c:tx>
            <c:strRef>
              <c:f>Summary!$A$10</c:f>
              <c:strCache>
                <c:ptCount val="1"/>
                <c:pt idx="0">
                  <c:v>Citywide actual</c:v>
                </c:pt>
              </c:strCache>
            </c:strRef>
          </c:tx>
          <c:spPr>
            <a:ln>
              <a:solidFill>
                <a:srgbClr val="FF0000"/>
              </a:solidFill>
            </a:ln>
          </c:spPr>
          <c:marker>
            <c:symbol val="none"/>
          </c:marker>
          <c:dLbls>
            <c:dLbl>
              <c:idx val="0"/>
              <c:layout>
                <c:manualLayout>
                  <c:x val="-4.1666666666666666E-3"/>
                  <c:y val="2.9988465974625143E-2"/>
                </c:manualLayout>
              </c:layout>
              <c:showLegendKey val="0"/>
              <c:showVal val="1"/>
              <c:showCatName val="0"/>
              <c:showSerName val="0"/>
              <c:showPercent val="0"/>
              <c:showBubbleSize val="0"/>
            </c:dLbl>
            <c:dLbl>
              <c:idx val="1"/>
              <c:layout>
                <c:manualLayout>
                  <c:x val="0"/>
                  <c:y val="-3.4602076124567498E-2"/>
                </c:manualLayout>
              </c:layout>
              <c:showLegendKey val="0"/>
              <c:showVal val="1"/>
              <c:showCatName val="0"/>
              <c:showSerName val="0"/>
              <c:showPercent val="0"/>
              <c:showBubbleSize val="0"/>
            </c:dLbl>
            <c:numFmt formatCode="#,##0.0" sourceLinked="0"/>
            <c:txPr>
              <a:bodyPr/>
              <a:lstStyle/>
              <a:p>
                <a:pPr>
                  <a:defRPr sz="1400"/>
                </a:pPr>
                <a:endParaRPr lang="en-US"/>
              </a:p>
            </c:txPr>
            <c:showLegendKey val="0"/>
            <c:showVal val="1"/>
            <c:showCatName val="0"/>
            <c:showSerName val="0"/>
            <c:showPercent val="0"/>
            <c:showBubbleSize val="0"/>
            <c:showLeaderLines val="0"/>
          </c:dLbls>
          <c:cat>
            <c:strRef>
              <c:f>Summary!$B$8:$I$8</c:f>
              <c:strCache>
                <c:ptCount val="8"/>
                <c:pt idx="0">
                  <c:v>Baseline</c:v>
                </c:pt>
                <c:pt idx="1">
                  <c:v>2007-8</c:v>
                </c:pt>
                <c:pt idx="2">
                  <c:v>2008-9</c:v>
                </c:pt>
                <c:pt idx="3">
                  <c:v>2009-10</c:v>
                </c:pt>
                <c:pt idx="4">
                  <c:v>2010-11</c:v>
                </c:pt>
                <c:pt idx="5">
                  <c:v>2011-12</c:v>
                </c:pt>
                <c:pt idx="6">
                  <c:v>2012-13</c:v>
                </c:pt>
                <c:pt idx="7">
                  <c:v>2013-14</c:v>
                </c:pt>
              </c:strCache>
            </c:strRef>
          </c:cat>
          <c:val>
            <c:numRef>
              <c:f>Summary!$B$10:$I$10</c:f>
              <c:numCache>
                <c:formatCode>General</c:formatCode>
                <c:ptCount val="8"/>
                <c:pt idx="0">
                  <c:v>21</c:v>
                </c:pt>
                <c:pt idx="1">
                  <c:v>20.9</c:v>
                </c:pt>
                <c:pt idx="2">
                  <c:v>21.4</c:v>
                </c:pt>
                <c:pt idx="3">
                  <c:v>22.1</c:v>
                </c:pt>
                <c:pt idx="4">
                  <c:v>22.9</c:v>
                </c:pt>
                <c:pt idx="5">
                  <c:v>23.9</c:v>
                </c:pt>
                <c:pt idx="6">
                  <c:v>24.5</c:v>
                </c:pt>
                <c:pt idx="7">
                  <c:v>24.86</c:v>
                </c:pt>
              </c:numCache>
            </c:numRef>
          </c:val>
          <c:smooth val="0"/>
        </c:ser>
        <c:ser>
          <c:idx val="2"/>
          <c:order val="2"/>
          <c:tx>
            <c:strRef>
              <c:f>Summary!$A$11</c:f>
              <c:strCache>
                <c:ptCount val="1"/>
                <c:pt idx="0">
                  <c:v>D5</c:v>
                </c:pt>
              </c:strCache>
            </c:strRef>
          </c:tx>
          <c:spPr>
            <a:ln>
              <a:solidFill>
                <a:srgbClr val="292934"/>
              </a:solidFill>
            </a:ln>
          </c:spPr>
          <c:marker>
            <c:symbol val="none"/>
          </c:marker>
          <c:dLbls>
            <c:dLbl>
              <c:idx val="1"/>
              <c:layout>
                <c:manualLayout>
                  <c:x val="0"/>
                  <c:y val="-1.15340253748559E-2"/>
                </c:manualLayout>
              </c:layout>
              <c:showLegendKey val="0"/>
              <c:showVal val="1"/>
              <c:showCatName val="0"/>
              <c:showSerName val="0"/>
              <c:showPercent val="0"/>
              <c:showBubbleSize val="0"/>
            </c:dLbl>
            <c:dLbl>
              <c:idx val="3"/>
              <c:layout>
                <c:manualLayout>
                  <c:x val="0"/>
                  <c:y val="9.22722029988466E-3"/>
                </c:manualLayout>
              </c:layout>
              <c:showLegendKey val="0"/>
              <c:showVal val="1"/>
              <c:showCatName val="0"/>
              <c:showSerName val="0"/>
              <c:showPercent val="0"/>
              <c:showBubbleSize val="0"/>
            </c:dLbl>
            <c:dLbl>
              <c:idx val="4"/>
              <c:layout>
                <c:manualLayout>
                  <c:x val="5.5555555555555558E-3"/>
                  <c:y val="6.920415224913495E-3"/>
                </c:manualLayout>
              </c:layout>
              <c:showLegendKey val="0"/>
              <c:showVal val="1"/>
              <c:showCatName val="0"/>
              <c:showSerName val="0"/>
              <c:showPercent val="0"/>
              <c:showBubbleSize val="0"/>
            </c:dLbl>
            <c:dLbl>
              <c:idx val="5"/>
              <c:layout>
                <c:manualLayout>
                  <c:x val="0"/>
                  <c:y val="-1.6147635524798101E-2"/>
                </c:manualLayout>
              </c:layout>
              <c:showLegendKey val="0"/>
              <c:showVal val="1"/>
              <c:showCatName val="0"/>
              <c:showSerName val="0"/>
              <c:showPercent val="0"/>
              <c:showBubbleSize val="0"/>
            </c:dLbl>
            <c:dLbl>
              <c:idx val="6"/>
              <c:layout>
                <c:manualLayout>
                  <c:x val="0"/>
                  <c:y val="-6.9204152249134898E-3"/>
                </c:manualLayout>
              </c:layout>
              <c:showLegendKey val="0"/>
              <c:showVal val="1"/>
              <c:showCatName val="0"/>
              <c:showSerName val="0"/>
              <c:showPercent val="0"/>
              <c:showBubbleSize val="0"/>
            </c:dLbl>
            <c:numFmt formatCode="#,##0.0" sourceLinked="0"/>
            <c:txPr>
              <a:bodyPr/>
              <a:lstStyle/>
              <a:p>
                <a:pPr>
                  <a:defRPr sz="1400"/>
                </a:pPr>
                <a:endParaRPr lang="en-US"/>
              </a:p>
            </c:txPr>
            <c:showLegendKey val="0"/>
            <c:showVal val="1"/>
            <c:showCatName val="0"/>
            <c:showSerName val="0"/>
            <c:showPercent val="0"/>
            <c:showBubbleSize val="0"/>
            <c:showLeaderLines val="0"/>
          </c:dLbls>
          <c:cat>
            <c:strRef>
              <c:f>Summary!$B$8:$I$8</c:f>
              <c:strCache>
                <c:ptCount val="8"/>
                <c:pt idx="0">
                  <c:v>Baseline</c:v>
                </c:pt>
                <c:pt idx="1">
                  <c:v>2007-8</c:v>
                </c:pt>
                <c:pt idx="2">
                  <c:v>2008-9</c:v>
                </c:pt>
                <c:pt idx="3">
                  <c:v>2009-10</c:v>
                </c:pt>
                <c:pt idx="4">
                  <c:v>2010-11</c:v>
                </c:pt>
                <c:pt idx="5">
                  <c:v>2011-12</c:v>
                </c:pt>
                <c:pt idx="6">
                  <c:v>2012-13</c:v>
                </c:pt>
                <c:pt idx="7">
                  <c:v>2013-14</c:v>
                </c:pt>
              </c:strCache>
            </c:strRef>
          </c:cat>
          <c:val>
            <c:numRef>
              <c:f>Summary!$B$11:$I$11</c:f>
              <c:numCache>
                <c:formatCode>General</c:formatCode>
                <c:ptCount val="8"/>
                <c:pt idx="0">
                  <c:v>19.7</c:v>
                </c:pt>
                <c:pt idx="1">
                  <c:v>19.100000000000001</c:v>
                </c:pt>
                <c:pt idx="2">
                  <c:v>18.899999999999999</c:v>
                </c:pt>
                <c:pt idx="3">
                  <c:v>20.100000000000001</c:v>
                </c:pt>
                <c:pt idx="4">
                  <c:v>20.9</c:v>
                </c:pt>
                <c:pt idx="5">
                  <c:v>21.6</c:v>
                </c:pt>
                <c:pt idx="6">
                  <c:v>21.4</c:v>
                </c:pt>
                <c:pt idx="7">
                  <c:v>20.85</c:v>
                </c:pt>
              </c:numCache>
            </c:numRef>
          </c:val>
          <c:smooth val="0"/>
        </c:ser>
        <c:dLbls>
          <c:showLegendKey val="0"/>
          <c:showVal val="0"/>
          <c:showCatName val="0"/>
          <c:showSerName val="0"/>
          <c:showPercent val="0"/>
          <c:showBubbleSize val="0"/>
        </c:dLbls>
        <c:marker val="1"/>
        <c:smooth val="0"/>
        <c:axId val="235911040"/>
        <c:axId val="235912576"/>
      </c:lineChart>
      <c:catAx>
        <c:axId val="235911040"/>
        <c:scaling>
          <c:orientation val="minMax"/>
        </c:scaling>
        <c:delete val="0"/>
        <c:axPos val="b"/>
        <c:majorTickMark val="none"/>
        <c:minorTickMark val="none"/>
        <c:tickLblPos val="nextTo"/>
        <c:txPr>
          <a:bodyPr rot="-2700000"/>
          <a:lstStyle/>
          <a:p>
            <a:pPr>
              <a:defRPr/>
            </a:pPr>
            <a:endParaRPr lang="en-US"/>
          </a:p>
        </c:txPr>
        <c:crossAx val="235912576"/>
        <c:crosses val="autoZero"/>
        <c:auto val="1"/>
        <c:lblAlgn val="ctr"/>
        <c:lblOffset val="100"/>
        <c:noMultiLvlLbl val="0"/>
      </c:catAx>
      <c:valAx>
        <c:axId val="235912576"/>
        <c:scaling>
          <c:orientation val="minMax"/>
          <c:max val="27"/>
          <c:min val="15"/>
        </c:scaling>
        <c:delete val="0"/>
        <c:axPos val="l"/>
        <c:title>
          <c:tx>
            <c:rich>
              <a:bodyPr/>
              <a:lstStyle/>
              <a:p>
                <a:pPr>
                  <a:defRPr/>
                </a:pPr>
                <a:r>
                  <a:rPr lang="en-US"/>
                  <a:t>Students per section</a:t>
                </a:r>
              </a:p>
            </c:rich>
          </c:tx>
          <c:layout/>
          <c:overlay val="0"/>
        </c:title>
        <c:numFmt formatCode="General" sourceLinked="1"/>
        <c:majorTickMark val="none"/>
        <c:minorTickMark val="none"/>
        <c:tickLblPos val="nextTo"/>
        <c:crossAx val="235911040"/>
        <c:crosses val="autoZero"/>
        <c:crossBetween val="between"/>
      </c:valAx>
    </c:plotArea>
    <c:legend>
      <c:legendPos val="r"/>
      <c:layout>
        <c:manualLayout>
          <c:xMode val="edge"/>
          <c:yMode val="edge"/>
          <c:x val="0.84984426946631697"/>
          <c:y val="0.32309075552407202"/>
          <c:w val="0.13781014873140901"/>
          <c:h val="0.281774060249389"/>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840851669242282E-2"/>
          <c:y val="3.2448370044277974E-2"/>
          <c:w val="0.85731878725439692"/>
          <c:h val="0.89760553327165737"/>
        </c:manualLayout>
      </c:layout>
      <c:lineChart>
        <c:grouping val="standard"/>
        <c:varyColors val="0"/>
        <c:ser>
          <c:idx val="0"/>
          <c:order val="0"/>
          <c:tx>
            <c:strRef>
              <c:f>Sheet1!$B$7</c:f>
              <c:strCache>
                <c:ptCount val="1"/>
                <c:pt idx="0">
                  <c:v>C4E Target</c:v>
                </c:pt>
              </c:strCache>
            </c:strRef>
          </c:tx>
          <c:spPr>
            <a:ln>
              <a:solidFill>
                <a:srgbClr val="008000"/>
              </a:solidFill>
            </a:ln>
          </c:spPr>
          <c:marker>
            <c:symbol val="none"/>
          </c:marker>
          <c:dLbls>
            <c:dLbl>
              <c:idx val="0"/>
              <c:layout>
                <c:manualLayout>
                  <c:x val="-4.5084035577338802E-3"/>
                  <c:y val="5.3097332799727594E-2"/>
                </c:manualLayout>
              </c:layout>
              <c:numFmt formatCode="#,##0.0" sourceLinked="0"/>
              <c:spPr/>
              <c:txPr>
                <a:bodyPr/>
                <a:lstStyle/>
                <a:p>
                  <a:pPr>
                    <a:defRPr sz="1400"/>
                  </a:pPr>
                  <a:endParaRPr lang="en-US"/>
                </a:p>
              </c:txPr>
              <c:showLegendKey val="0"/>
              <c:showVal val="1"/>
              <c:showCatName val="0"/>
              <c:showSerName val="0"/>
              <c:showPercent val="0"/>
              <c:showBubbleSize val="0"/>
            </c:dLbl>
            <c:dLbl>
              <c:idx val="4"/>
              <c:layout>
                <c:manualLayout>
                  <c:x val="0"/>
                  <c:y val="2.6548666399863904E-2"/>
                </c:manualLayout>
              </c:layout>
              <c:showLegendKey val="0"/>
              <c:showVal val="1"/>
              <c:showCatName val="0"/>
              <c:showSerName val="0"/>
              <c:showPercent val="0"/>
              <c:showBubbleSize val="0"/>
            </c:dLbl>
            <c:dLbl>
              <c:idx val="5"/>
              <c:layout>
                <c:manualLayout>
                  <c:x val="0"/>
                  <c:y val="2.6548666399863904E-2"/>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Sheet1!$C$6:$I$6</c:f>
              <c:strCache>
                <c:ptCount val="7"/>
                <c:pt idx="0">
                  <c:v>2007-08</c:v>
                </c:pt>
                <c:pt idx="1">
                  <c:v>2008-09</c:v>
                </c:pt>
                <c:pt idx="2">
                  <c:v>2009-10</c:v>
                </c:pt>
                <c:pt idx="3">
                  <c:v>2010-11</c:v>
                </c:pt>
                <c:pt idx="4">
                  <c:v>2011-12</c:v>
                </c:pt>
                <c:pt idx="5">
                  <c:v>2012-13</c:v>
                </c:pt>
                <c:pt idx="6">
                  <c:v>2013-14</c:v>
                </c:pt>
              </c:strCache>
            </c:strRef>
          </c:cat>
          <c:val>
            <c:numRef>
              <c:f>Sheet1!$C$7:$I$7</c:f>
              <c:numCache>
                <c:formatCode>General</c:formatCode>
                <c:ptCount val="7"/>
                <c:pt idx="0">
                  <c:v>26</c:v>
                </c:pt>
                <c:pt idx="1">
                  <c:v>25.7</c:v>
                </c:pt>
                <c:pt idx="2">
                  <c:v>25.2</c:v>
                </c:pt>
                <c:pt idx="3">
                  <c:v>24.8</c:v>
                </c:pt>
                <c:pt idx="4">
                  <c:v>24.5</c:v>
                </c:pt>
                <c:pt idx="5">
                  <c:v>24.5</c:v>
                </c:pt>
                <c:pt idx="6">
                  <c:v>24.5</c:v>
                </c:pt>
              </c:numCache>
            </c:numRef>
          </c:val>
          <c:smooth val="0"/>
        </c:ser>
        <c:ser>
          <c:idx val="1"/>
          <c:order val="1"/>
          <c:tx>
            <c:strRef>
              <c:f>Sheet1!$B$8</c:f>
              <c:strCache>
                <c:ptCount val="1"/>
                <c:pt idx="0">
                  <c:v>Citywide Actual</c:v>
                </c:pt>
              </c:strCache>
            </c:strRef>
          </c:tx>
          <c:spPr>
            <a:ln>
              <a:solidFill>
                <a:srgbClr val="FF0000"/>
              </a:solidFill>
            </a:ln>
          </c:spPr>
          <c:marker>
            <c:symbol val="none"/>
          </c:marker>
          <c:dLbls>
            <c:dLbl>
              <c:idx val="2"/>
              <c:layout>
                <c:manualLayout>
                  <c:x val="6.0112047436451923E-3"/>
                  <c:y val="-8.8495554666212783E-3"/>
                </c:manualLayout>
              </c:layout>
              <c:showLegendKey val="0"/>
              <c:showVal val="1"/>
              <c:showCatName val="0"/>
              <c:showSerName val="0"/>
              <c:showPercent val="0"/>
              <c:showBubbleSize val="0"/>
            </c:dLbl>
            <c:dLbl>
              <c:idx val="3"/>
              <c:layout>
                <c:manualLayout>
                  <c:x val="5.5102073606224585E-17"/>
                  <c:y val="-1.7699110933242529E-2"/>
                </c:manualLayout>
              </c:layout>
              <c:showLegendKey val="0"/>
              <c:showVal val="1"/>
              <c:showCatName val="0"/>
              <c:showSerName val="0"/>
              <c:showPercent val="0"/>
              <c:showBubbleSize val="0"/>
            </c:dLbl>
            <c:dLbl>
              <c:idx val="4"/>
              <c:layout>
                <c:manualLayout>
                  <c:x val="0"/>
                  <c:y val="2.9498518222070856E-2"/>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Sheet1!$C$6:$I$6</c:f>
              <c:strCache>
                <c:ptCount val="7"/>
                <c:pt idx="0">
                  <c:v>2007-08</c:v>
                </c:pt>
                <c:pt idx="1">
                  <c:v>2008-09</c:v>
                </c:pt>
                <c:pt idx="2">
                  <c:v>2009-10</c:v>
                </c:pt>
                <c:pt idx="3">
                  <c:v>2010-11</c:v>
                </c:pt>
                <c:pt idx="4">
                  <c:v>2011-12</c:v>
                </c:pt>
                <c:pt idx="5">
                  <c:v>2012-13</c:v>
                </c:pt>
                <c:pt idx="6">
                  <c:v>2013-14</c:v>
                </c:pt>
              </c:strCache>
            </c:strRef>
          </c:cat>
          <c:val>
            <c:numRef>
              <c:f>Sheet1!$C$8:$I$8</c:f>
              <c:numCache>
                <c:formatCode>General</c:formatCode>
                <c:ptCount val="7"/>
                <c:pt idx="0">
                  <c:v>26.1</c:v>
                </c:pt>
                <c:pt idx="1">
                  <c:v>26.2</c:v>
                </c:pt>
                <c:pt idx="2">
                  <c:v>26.6</c:v>
                </c:pt>
                <c:pt idx="3">
                  <c:v>26.5</c:v>
                </c:pt>
                <c:pt idx="4">
                  <c:v>26.4</c:v>
                </c:pt>
                <c:pt idx="5">
                  <c:v>26.3</c:v>
                </c:pt>
                <c:pt idx="6">
                  <c:v>26.7</c:v>
                </c:pt>
              </c:numCache>
            </c:numRef>
          </c:val>
          <c:smooth val="0"/>
        </c:ser>
        <c:dLbls>
          <c:showLegendKey val="0"/>
          <c:showVal val="0"/>
          <c:showCatName val="0"/>
          <c:showSerName val="0"/>
          <c:showPercent val="0"/>
          <c:showBubbleSize val="0"/>
        </c:dLbls>
        <c:marker val="1"/>
        <c:smooth val="0"/>
        <c:axId val="238575616"/>
        <c:axId val="238577152"/>
      </c:lineChart>
      <c:catAx>
        <c:axId val="238575616"/>
        <c:scaling>
          <c:orientation val="minMax"/>
        </c:scaling>
        <c:delete val="0"/>
        <c:axPos val="b"/>
        <c:majorTickMark val="out"/>
        <c:minorTickMark val="none"/>
        <c:tickLblPos val="nextTo"/>
        <c:txPr>
          <a:bodyPr/>
          <a:lstStyle/>
          <a:p>
            <a:pPr>
              <a:defRPr sz="1200"/>
            </a:pPr>
            <a:endParaRPr lang="en-US"/>
          </a:p>
        </c:txPr>
        <c:crossAx val="238577152"/>
        <c:crosses val="autoZero"/>
        <c:auto val="1"/>
        <c:lblAlgn val="ctr"/>
        <c:lblOffset val="100"/>
        <c:noMultiLvlLbl val="0"/>
      </c:catAx>
      <c:valAx>
        <c:axId val="238577152"/>
        <c:scaling>
          <c:orientation val="minMax"/>
          <c:min val="24"/>
        </c:scaling>
        <c:delete val="0"/>
        <c:axPos val="l"/>
        <c:numFmt formatCode="General" sourceLinked="1"/>
        <c:majorTickMark val="out"/>
        <c:minorTickMark val="none"/>
        <c:tickLblPos val="nextTo"/>
        <c:txPr>
          <a:bodyPr/>
          <a:lstStyle/>
          <a:p>
            <a:pPr>
              <a:defRPr sz="1200"/>
            </a:pPr>
            <a:endParaRPr lang="en-US"/>
          </a:p>
        </c:txPr>
        <c:crossAx val="238575616"/>
        <c:crosses val="autoZero"/>
        <c:crossBetween val="between"/>
      </c:valAx>
    </c:plotArea>
    <c:legend>
      <c:legendPos val="r"/>
      <c:layout>
        <c:manualLayout>
          <c:xMode val="edge"/>
          <c:yMode val="edge"/>
          <c:x val="0.82548985699217503"/>
          <c:y val="0.44608867068760116"/>
          <c:w val="0.17451014300782497"/>
          <c:h val="0.2140170919524558"/>
        </c:manualLayout>
      </c:layout>
      <c:overlay val="0"/>
      <c:txPr>
        <a:bodyPr/>
        <a:lstStyle/>
        <a:p>
          <a:pPr>
            <a:defRPr sz="1600"/>
          </a:pPr>
          <a:endParaRPr lang="en-US"/>
        </a:p>
      </c:txPr>
    </c:legend>
    <c:plotVisOnly val="1"/>
    <c:dispBlanksAs val="gap"/>
    <c:showDLblsOverMax val="0"/>
  </c:chart>
  <c:txPr>
    <a:bodyPr/>
    <a:lstStyle/>
    <a:p>
      <a:pPr>
        <a:defRPr>
          <a:latin typeface="Helvetica Neue"/>
          <a:cs typeface="Helvetica Neue"/>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D5 Kindergarten</a:t>
            </a:r>
          </a:p>
        </c:rich>
      </c:tx>
      <c:layout/>
      <c:overlay val="0"/>
    </c:title>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'CSD 5'!$D$18:$D$20</c:f>
              <c:strCache>
                <c:ptCount val="3"/>
                <c:pt idx="0">
                  <c:v>P.S. 036 MARGARET DOUGLAS</c:v>
                </c:pt>
                <c:pt idx="1">
                  <c:v>P.S. 133 FRED R MOORE</c:v>
                </c:pt>
                <c:pt idx="2">
                  <c:v>Teachers College Community School</c:v>
                </c:pt>
              </c:strCache>
            </c:strRef>
          </c:cat>
          <c:val>
            <c:numRef>
              <c:f>'CSD 5'!$F$18:$F$20</c:f>
              <c:numCache>
                <c:formatCode>0</c:formatCode>
                <c:ptCount val="3"/>
                <c:pt idx="0">
                  <c:v>26</c:v>
                </c:pt>
                <c:pt idx="1">
                  <c:v>26</c:v>
                </c:pt>
                <c:pt idx="2">
                  <c:v>25</c:v>
                </c:pt>
              </c:numCache>
            </c:numRef>
          </c:val>
        </c:ser>
        <c:dLbls>
          <c:showLegendKey val="0"/>
          <c:showVal val="0"/>
          <c:showCatName val="0"/>
          <c:showSerName val="0"/>
          <c:showPercent val="0"/>
          <c:showBubbleSize val="0"/>
        </c:dLbls>
        <c:gapWidth val="150"/>
        <c:axId val="238617344"/>
        <c:axId val="238618880"/>
      </c:barChart>
      <c:catAx>
        <c:axId val="238617344"/>
        <c:scaling>
          <c:orientation val="minMax"/>
        </c:scaling>
        <c:delete val="0"/>
        <c:axPos val="b"/>
        <c:majorTickMark val="out"/>
        <c:minorTickMark val="none"/>
        <c:tickLblPos val="nextTo"/>
        <c:crossAx val="238618880"/>
        <c:crosses val="autoZero"/>
        <c:auto val="1"/>
        <c:lblAlgn val="ctr"/>
        <c:lblOffset val="100"/>
        <c:noMultiLvlLbl val="0"/>
      </c:catAx>
      <c:valAx>
        <c:axId val="238618880"/>
        <c:scaling>
          <c:orientation val="minMax"/>
        </c:scaling>
        <c:delete val="0"/>
        <c:axPos val="l"/>
        <c:numFmt formatCode="0" sourceLinked="1"/>
        <c:majorTickMark val="out"/>
        <c:minorTickMark val="none"/>
        <c:tickLblPos val="nextTo"/>
        <c:crossAx val="23861734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D5 1st Grade</a:t>
            </a:r>
          </a:p>
        </c:rich>
      </c:tx>
      <c:layout/>
      <c:overlay val="0"/>
    </c:title>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'CSD 5'!$D$21:$D$23</c:f>
              <c:strCache>
                <c:ptCount val="3"/>
                <c:pt idx="0">
                  <c:v>P.S. 133 FRED R MOORE</c:v>
                </c:pt>
                <c:pt idx="1">
                  <c:v>P.S. 036 MARGARET DOUGLAS</c:v>
                </c:pt>
                <c:pt idx="2">
                  <c:v>Teachers College Community School</c:v>
                </c:pt>
              </c:strCache>
            </c:strRef>
          </c:cat>
          <c:val>
            <c:numRef>
              <c:f>'CSD 5'!$F$21:$F$23</c:f>
              <c:numCache>
                <c:formatCode>0</c:formatCode>
                <c:ptCount val="3"/>
                <c:pt idx="0">
                  <c:v>30</c:v>
                </c:pt>
                <c:pt idx="1">
                  <c:v>25</c:v>
                </c:pt>
                <c:pt idx="2">
                  <c:v>25</c:v>
                </c:pt>
              </c:numCache>
            </c:numRef>
          </c:val>
        </c:ser>
        <c:dLbls>
          <c:showLegendKey val="0"/>
          <c:showVal val="0"/>
          <c:showCatName val="0"/>
          <c:showSerName val="0"/>
          <c:showPercent val="0"/>
          <c:showBubbleSize val="0"/>
        </c:dLbls>
        <c:gapWidth val="150"/>
        <c:axId val="238643456"/>
        <c:axId val="238645248"/>
      </c:barChart>
      <c:catAx>
        <c:axId val="238643456"/>
        <c:scaling>
          <c:orientation val="minMax"/>
        </c:scaling>
        <c:delete val="0"/>
        <c:axPos val="b"/>
        <c:majorTickMark val="out"/>
        <c:minorTickMark val="none"/>
        <c:tickLblPos val="nextTo"/>
        <c:crossAx val="238645248"/>
        <c:crosses val="autoZero"/>
        <c:auto val="1"/>
        <c:lblAlgn val="ctr"/>
        <c:lblOffset val="100"/>
        <c:noMultiLvlLbl val="0"/>
      </c:catAx>
      <c:valAx>
        <c:axId val="238645248"/>
        <c:scaling>
          <c:orientation val="minMax"/>
        </c:scaling>
        <c:delete val="0"/>
        <c:axPos val="l"/>
        <c:numFmt formatCode="0" sourceLinked="1"/>
        <c:majorTickMark val="out"/>
        <c:minorTickMark val="none"/>
        <c:tickLblPos val="nextTo"/>
        <c:crossAx val="23864345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D5 2nd Grade</a:t>
            </a:r>
          </a:p>
        </c:rich>
      </c:tx>
      <c:layout/>
      <c:overlay val="0"/>
    </c:title>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'CSD 5'!$D$24:$D$26</c:f>
              <c:strCache>
                <c:ptCount val="3"/>
                <c:pt idx="0">
                  <c:v>P.S. 133 FRED R MOORE</c:v>
                </c:pt>
                <c:pt idx="1">
                  <c:v>P.S. 154 HARRIET TUBMAN</c:v>
                </c:pt>
                <c:pt idx="2">
                  <c:v>P.S. 030 HERNANDEZ/HUGHES</c:v>
                </c:pt>
              </c:strCache>
            </c:strRef>
          </c:cat>
          <c:val>
            <c:numRef>
              <c:f>'CSD 5'!$F$24:$F$26</c:f>
              <c:numCache>
                <c:formatCode>0</c:formatCode>
                <c:ptCount val="3"/>
                <c:pt idx="0">
                  <c:v>34</c:v>
                </c:pt>
                <c:pt idx="1">
                  <c:v>33</c:v>
                </c:pt>
                <c:pt idx="2">
                  <c:v>25</c:v>
                </c:pt>
              </c:numCache>
            </c:numRef>
          </c:val>
        </c:ser>
        <c:dLbls>
          <c:showLegendKey val="0"/>
          <c:showVal val="0"/>
          <c:showCatName val="0"/>
          <c:showSerName val="0"/>
          <c:showPercent val="0"/>
          <c:showBubbleSize val="0"/>
        </c:dLbls>
        <c:gapWidth val="150"/>
        <c:axId val="250413056"/>
        <c:axId val="250414592"/>
      </c:barChart>
      <c:catAx>
        <c:axId val="250413056"/>
        <c:scaling>
          <c:orientation val="minMax"/>
        </c:scaling>
        <c:delete val="0"/>
        <c:axPos val="b"/>
        <c:majorTickMark val="out"/>
        <c:minorTickMark val="none"/>
        <c:tickLblPos val="nextTo"/>
        <c:crossAx val="250414592"/>
        <c:crosses val="autoZero"/>
        <c:auto val="1"/>
        <c:lblAlgn val="ctr"/>
        <c:lblOffset val="100"/>
        <c:noMultiLvlLbl val="0"/>
      </c:catAx>
      <c:valAx>
        <c:axId val="250414592"/>
        <c:scaling>
          <c:orientation val="minMax"/>
        </c:scaling>
        <c:delete val="0"/>
        <c:axPos val="l"/>
        <c:numFmt formatCode="0" sourceLinked="1"/>
        <c:majorTickMark val="out"/>
        <c:minorTickMark val="none"/>
        <c:tickLblPos val="nextTo"/>
        <c:crossAx val="25041305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D5 3rd Grade</a:t>
            </a:r>
          </a:p>
        </c:rich>
      </c:tx>
      <c:layout/>
      <c:overlay val="0"/>
    </c:title>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'CSD 5'!$D$27:$D$31</c:f>
              <c:strCache>
                <c:ptCount val="5"/>
                <c:pt idx="0">
                  <c:v>P.S. 200- THE JAMES MCCUNE SMITH SCHOOL</c:v>
                </c:pt>
                <c:pt idx="1">
                  <c:v>P.S. 129 JOHN H. FINLEY</c:v>
                </c:pt>
                <c:pt idx="2">
                  <c:v>P.S. 161 PEDRO ALBIZU CAMPOS</c:v>
                </c:pt>
                <c:pt idx="3">
                  <c:v>P.S. 030 HERNANDEZ/HUGHES</c:v>
                </c:pt>
                <c:pt idx="4">
                  <c:v>P.S. 154 HARRIET TUBMAN</c:v>
                </c:pt>
              </c:strCache>
            </c:strRef>
          </c:cat>
          <c:val>
            <c:numRef>
              <c:f>'CSD 5'!$F$27:$F$31</c:f>
              <c:numCache>
                <c:formatCode>0</c:formatCode>
                <c:ptCount val="5"/>
                <c:pt idx="0">
                  <c:v>28</c:v>
                </c:pt>
                <c:pt idx="1">
                  <c:v>25.5</c:v>
                </c:pt>
                <c:pt idx="2">
                  <c:v>25.5</c:v>
                </c:pt>
                <c:pt idx="3">
                  <c:v>25</c:v>
                </c:pt>
                <c:pt idx="4">
                  <c:v>25</c:v>
                </c:pt>
              </c:numCache>
            </c:numRef>
          </c:val>
        </c:ser>
        <c:dLbls>
          <c:showLegendKey val="0"/>
          <c:showVal val="0"/>
          <c:showCatName val="0"/>
          <c:showSerName val="0"/>
          <c:showPercent val="0"/>
          <c:showBubbleSize val="0"/>
        </c:dLbls>
        <c:gapWidth val="150"/>
        <c:axId val="250447360"/>
        <c:axId val="250448896"/>
      </c:barChart>
      <c:catAx>
        <c:axId val="250447360"/>
        <c:scaling>
          <c:orientation val="minMax"/>
        </c:scaling>
        <c:delete val="0"/>
        <c:axPos val="b"/>
        <c:majorTickMark val="out"/>
        <c:minorTickMark val="none"/>
        <c:tickLblPos val="nextTo"/>
        <c:crossAx val="250448896"/>
        <c:crosses val="autoZero"/>
        <c:auto val="1"/>
        <c:lblAlgn val="ctr"/>
        <c:lblOffset val="100"/>
        <c:noMultiLvlLbl val="0"/>
      </c:catAx>
      <c:valAx>
        <c:axId val="250448896"/>
        <c:scaling>
          <c:orientation val="minMax"/>
        </c:scaling>
        <c:delete val="0"/>
        <c:axPos val="l"/>
        <c:numFmt formatCode="0" sourceLinked="1"/>
        <c:majorTickMark val="out"/>
        <c:minorTickMark val="none"/>
        <c:tickLblPos val="nextTo"/>
        <c:crossAx val="250447360"/>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000" b="1" i="0" baseline="0" dirty="0" smtClean="0">
                <a:solidFill>
                  <a:srgbClr val="FF6600"/>
                </a:solidFill>
                <a:effectLst/>
              </a:rPr>
              <a:t>Instead of hiring new teachers, the number has dropped </a:t>
            </a:r>
            <a:r>
              <a:rPr lang="en-US" sz="2000" b="1" i="0" baseline="0" dirty="0">
                <a:solidFill>
                  <a:srgbClr val="FF6600"/>
                </a:solidFill>
                <a:effectLst/>
              </a:rPr>
              <a:t>by </a:t>
            </a:r>
            <a:r>
              <a:rPr lang="en-US" sz="2000" b="1" i="0" baseline="0" dirty="0" smtClean="0">
                <a:solidFill>
                  <a:srgbClr val="FF6600"/>
                </a:solidFill>
                <a:effectLst/>
              </a:rPr>
              <a:t>more than </a:t>
            </a:r>
          </a:p>
          <a:p>
            <a:pPr>
              <a:defRPr/>
            </a:pPr>
            <a:r>
              <a:rPr lang="en-US" sz="2000" b="1" i="0" baseline="0" dirty="0" smtClean="0">
                <a:solidFill>
                  <a:srgbClr val="FF6600"/>
                </a:solidFill>
                <a:effectLst/>
              </a:rPr>
              <a:t>5,000 </a:t>
            </a:r>
            <a:r>
              <a:rPr lang="en-US" sz="2000" b="1" i="0" baseline="0" dirty="0">
                <a:solidFill>
                  <a:srgbClr val="FF6600"/>
                </a:solidFill>
                <a:effectLst/>
              </a:rPr>
              <a:t>since 2007-8 </a:t>
            </a:r>
            <a:r>
              <a:rPr lang="en-US" sz="2000" b="1" i="0" baseline="0" dirty="0" smtClean="0">
                <a:solidFill>
                  <a:srgbClr val="FF6600"/>
                </a:solidFill>
                <a:effectLst/>
              </a:rPr>
              <a:t>citywide</a:t>
            </a:r>
            <a:endParaRPr lang="en-US" sz="2000" dirty="0">
              <a:solidFill>
                <a:srgbClr val="FF6600"/>
              </a:solidFill>
              <a:effectLst/>
            </a:endParaRPr>
          </a:p>
          <a:p>
            <a:pPr>
              <a:defRPr/>
            </a:pPr>
            <a:r>
              <a:rPr lang="en-US" sz="1400" b="1" i="0" baseline="0" dirty="0">
                <a:effectLst/>
              </a:rPr>
              <a:t>data source: Mayor's Management Report</a:t>
            </a:r>
            <a:endParaRPr lang="en-US" sz="1400" dirty="0">
              <a:effectLst/>
            </a:endParaRPr>
          </a:p>
        </c:rich>
      </c:tx>
      <c:layout>
        <c:manualLayout>
          <c:xMode val="edge"/>
          <c:yMode val="edge"/>
          <c:x val="0.12881752426295501"/>
          <c:y val="1.4768700787401599E-3"/>
        </c:manualLayout>
      </c:layout>
      <c:overlay val="0"/>
      <c:spPr>
        <a:noFill/>
      </c:spPr>
    </c:title>
    <c:autoTitleDeleted val="0"/>
    <c:plotArea>
      <c:layout>
        <c:manualLayout>
          <c:layoutTarget val="inner"/>
          <c:xMode val="edge"/>
          <c:yMode val="edge"/>
          <c:x val="3.05555555555556E-2"/>
          <c:y val="0.18242978491463299"/>
          <c:w val="0.93888888888888999"/>
          <c:h val="0.70159033202361798"/>
        </c:manualLayout>
      </c:layout>
      <c:lineChart>
        <c:grouping val="standard"/>
        <c:varyColors val="0"/>
        <c:ser>
          <c:idx val="0"/>
          <c:order val="0"/>
          <c:tx>
            <c:strRef>
              <c:f>'teachers MMR'!$C$32</c:f>
              <c:strCache>
                <c:ptCount val="1"/>
                <c:pt idx="0">
                  <c:v>teachers</c:v>
                </c:pt>
              </c:strCache>
            </c:strRef>
          </c:tx>
          <c:spPr>
            <a:ln>
              <a:solidFill>
                <a:srgbClr val="FF6600"/>
              </a:solidFill>
            </a:ln>
          </c:spPr>
          <c:marker>
            <c:symbol val="none"/>
          </c:marker>
          <c:dLbls>
            <c:dLbl>
              <c:idx val="0"/>
              <c:layout>
                <c:manualLayout>
                  <c:x val="-1.54320987654321E-2"/>
                  <c:y val="-1.7471062349269099E-2"/>
                </c:manualLayout>
              </c:layout>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0"/>
          </c:dLbls>
          <c:cat>
            <c:strRef>
              <c:f>'teachers MMR'!$D$31:$I$31</c:f>
              <c:strCache>
                <c:ptCount val="6"/>
                <c:pt idx="0">
                  <c:v>FY08</c:v>
                </c:pt>
                <c:pt idx="1">
                  <c:v>FY09</c:v>
                </c:pt>
                <c:pt idx="2">
                  <c:v>FY10</c:v>
                </c:pt>
                <c:pt idx="3">
                  <c:v>FY11</c:v>
                </c:pt>
                <c:pt idx="4">
                  <c:v>FY12</c:v>
                </c:pt>
                <c:pt idx="5">
                  <c:v>FY 13</c:v>
                </c:pt>
              </c:strCache>
            </c:strRef>
          </c:cat>
          <c:val>
            <c:numRef>
              <c:f>'teachers MMR'!$D$32:$I$32</c:f>
              <c:numCache>
                <c:formatCode>#,##0</c:formatCode>
                <c:ptCount val="6"/>
                <c:pt idx="0">
                  <c:v>79109</c:v>
                </c:pt>
                <c:pt idx="1">
                  <c:v>79021</c:v>
                </c:pt>
                <c:pt idx="2">
                  <c:v>76795</c:v>
                </c:pt>
                <c:pt idx="3">
                  <c:v>74958</c:v>
                </c:pt>
                <c:pt idx="4">
                  <c:v>72787</c:v>
                </c:pt>
                <c:pt idx="5">
                  <c:v>73844</c:v>
                </c:pt>
              </c:numCache>
            </c:numRef>
          </c:val>
          <c:smooth val="0"/>
        </c:ser>
        <c:dLbls>
          <c:showLegendKey val="0"/>
          <c:showVal val="0"/>
          <c:showCatName val="0"/>
          <c:showSerName val="0"/>
          <c:showPercent val="0"/>
          <c:showBubbleSize val="0"/>
        </c:dLbls>
        <c:marker val="1"/>
        <c:smooth val="0"/>
        <c:axId val="250492032"/>
        <c:axId val="250493568"/>
      </c:lineChart>
      <c:catAx>
        <c:axId val="250492032"/>
        <c:scaling>
          <c:orientation val="minMax"/>
        </c:scaling>
        <c:delete val="0"/>
        <c:axPos val="b"/>
        <c:majorTickMark val="out"/>
        <c:minorTickMark val="none"/>
        <c:tickLblPos val="nextTo"/>
        <c:txPr>
          <a:bodyPr/>
          <a:lstStyle/>
          <a:p>
            <a:pPr>
              <a:defRPr sz="1800"/>
            </a:pPr>
            <a:endParaRPr lang="en-US"/>
          </a:p>
        </c:txPr>
        <c:crossAx val="250493568"/>
        <c:crosses val="autoZero"/>
        <c:auto val="1"/>
        <c:lblAlgn val="ctr"/>
        <c:lblOffset val="100"/>
        <c:noMultiLvlLbl val="0"/>
      </c:catAx>
      <c:valAx>
        <c:axId val="250493568"/>
        <c:scaling>
          <c:orientation val="minMax"/>
        </c:scaling>
        <c:delete val="1"/>
        <c:axPos val="l"/>
        <c:numFmt formatCode="#,##0" sourceLinked="1"/>
        <c:majorTickMark val="out"/>
        <c:minorTickMark val="none"/>
        <c:tickLblPos val="none"/>
        <c:crossAx val="250492032"/>
        <c:crosses val="autoZero"/>
        <c:crossBetween val="between"/>
      </c:valAx>
    </c:plotArea>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'D5'!$D$10:$D$16</c:f>
              <c:strCache>
                <c:ptCount val="7"/>
                <c:pt idx="0">
                  <c:v>P.S. 194</c:v>
                </c:pt>
                <c:pt idx="1">
                  <c:v>P.S. 175</c:v>
                </c:pt>
                <c:pt idx="2">
                  <c:v>P.S. 318</c:v>
                </c:pt>
                <c:pt idx="3">
                  <c:v>P.S. 125</c:v>
                </c:pt>
                <c:pt idx="4">
                  <c:v>P.S. 92</c:v>
                </c:pt>
                <c:pt idx="5">
                  <c:v>P.S. 123</c:v>
                </c:pt>
                <c:pt idx="6">
                  <c:v>P.S. 161</c:v>
                </c:pt>
              </c:strCache>
            </c:strRef>
          </c:cat>
          <c:val>
            <c:numRef>
              <c:f>'D5'!$E$10:$E$16</c:f>
              <c:numCache>
                <c:formatCode>0%</c:formatCode>
                <c:ptCount val="7"/>
                <c:pt idx="0">
                  <c:v>1.43</c:v>
                </c:pt>
                <c:pt idx="1">
                  <c:v>1.27</c:v>
                </c:pt>
                <c:pt idx="2">
                  <c:v>1.2</c:v>
                </c:pt>
                <c:pt idx="3">
                  <c:v>1.05</c:v>
                </c:pt>
                <c:pt idx="4">
                  <c:v>1.04</c:v>
                </c:pt>
                <c:pt idx="5">
                  <c:v>1.04</c:v>
                </c:pt>
                <c:pt idx="6">
                  <c:v>1.02</c:v>
                </c:pt>
              </c:numCache>
            </c:numRef>
          </c:val>
        </c:ser>
        <c:dLbls>
          <c:showLegendKey val="0"/>
          <c:showVal val="0"/>
          <c:showCatName val="0"/>
          <c:showSerName val="0"/>
          <c:showPercent val="0"/>
          <c:showBubbleSize val="0"/>
        </c:dLbls>
        <c:gapWidth val="150"/>
        <c:axId val="252084608"/>
        <c:axId val="252086144"/>
      </c:barChart>
      <c:catAx>
        <c:axId val="252084608"/>
        <c:scaling>
          <c:orientation val="minMax"/>
        </c:scaling>
        <c:delete val="0"/>
        <c:axPos val="b"/>
        <c:majorTickMark val="out"/>
        <c:minorTickMark val="none"/>
        <c:tickLblPos val="nextTo"/>
        <c:crossAx val="252086144"/>
        <c:crosses val="autoZero"/>
        <c:auto val="1"/>
        <c:lblAlgn val="ctr"/>
        <c:lblOffset val="100"/>
        <c:noMultiLvlLbl val="0"/>
      </c:catAx>
      <c:valAx>
        <c:axId val="252086144"/>
        <c:scaling>
          <c:orientation val="minMax"/>
        </c:scaling>
        <c:delete val="0"/>
        <c:axPos val="l"/>
        <c:majorGridlines/>
        <c:numFmt formatCode="0%" sourceLinked="1"/>
        <c:majorTickMark val="out"/>
        <c:minorTickMark val="none"/>
        <c:tickLblPos val="nextTo"/>
        <c:crossAx val="25208460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B13DEA-4163-4107-9EE4-F0A1654F2AC2}" type="datetimeFigureOut">
              <a:rPr lang="en-US"/>
              <a:pPr>
                <a:defRPr/>
              </a:pPr>
              <a:t>10/16/2014</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AD61147-74B9-4B2B-81DE-F194E676E478}" type="slidenum">
              <a:rPr lang="en-US"/>
              <a:pPr>
                <a:defRPr/>
              </a:pPr>
              <a:t>‹#›</a:t>
            </a:fld>
            <a:endParaRPr lang="en-US"/>
          </a:p>
        </p:txBody>
      </p:sp>
    </p:spTree>
    <p:extLst>
      <p:ext uri="{BB962C8B-B14F-4D97-AF65-F5344CB8AC3E}">
        <p14:creationId xmlns:p14="http://schemas.microsoft.com/office/powerpoint/2010/main" val="196287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FF9D73D-022F-4769-971D-0D7B698EB455}" type="datetimeFigureOut">
              <a:rPr lang="en-US"/>
              <a:pPr>
                <a:defRPr/>
              </a:pPr>
              <a:t>10/16/2014</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7912D04-B5B3-4F59-8413-7164EF58CD9B}" type="slidenum">
              <a:rPr lang="en-US"/>
              <a:pPr>
                <a:defRPr/>
              </a:pPr>
              <a:t>‹#›</a:t>
            </a:fld>
            <a:endParaRPr lang="en-US"/>
          </a:p>
        </p:txBody>
      </p:sp>
    </p:spTree>
    <p:extLst>
      <p:ext uri="{BB962C8B-B14F-4D97-AF65-F5344CB8AC3E}">
        <p14:creationId xmlns:p14="http://schemas.microsoft.com/office/powerpoint/2010/main" val="70760859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3E2E5-64D5-4B06-9A0F-CDC3C06BE1D0}" type="slidenum">
              <a:rPr lang="en-US" smtClean="0"/>
              <a:pPr/>
              <a:t>5</a:t>
            </a:fld>
            <a:endParaRPr lang="en-US"/>
          </a:p>
        </p:txBody>
      </p:sp>
    </p:spTree>
    <p:extLst>
      <p:ext uri="{BB962C8B-B14F-4D97-AF65-F5344CB8AC3E}">
        <p14:creationId xmlns:p14="http://schemas.microsoft.com/office/powerpoint/2010/main" val="3971365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1AED79-BFBC-4E66-98E9-1C2B164FE13D}" type="slidenum">
              <a:rPr lang="en-US" altLang="en-US" smtClean="0">
                <a:latin typeface="Calibri" pitchFamily="34" charset="0"/>
              </a:rPr>
              <a:pPr fontAlgn="base">
                <a:spcBef>
                  <a:spcPct val="0"/>
                </a:spcBef>
                <a:spcAft>
                  <a:spcPct val="0"/>
                </a:spcAft>
                <a:defRPr/>
              </a:pPr>
              <a:t>6</a:t>
            </a:fld>
            <a:endParaRPr lang="en-US"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D0BF6F63-D06E-44CB-B375-8E752209C2CA}" type="slidenum">
              <a:rPr lang="en-US" altLang="en-US" smtClean="0">
                <a:latin typeface="Calibri" pitchFamily="34" charset="0"/>
              </a:rPr>
              <a:pPr fontAlgn="base">
                <a:spcBef>
                  <a:spcPct val="0"/>
                </a:spcBef>
                <a:spcAft>
                  <a:spcPct val="0"/>
                </a:spcAft>
                <a:defRPr/>
              </a:pPr>
              <a:t>9</a:t>
            </a:fld>
            <a:endParaRPr lang="en-US"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9B099189-2D60-4A29-B94A-F64B04B7BC59}" type="datetimeFigureOut">
              <a:rPr lang="en-US"/>
              <a:pPr>
                <a:defRPr/>
              </a:pPr>
              <a:t>10/16/2014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F90A72-EC5B-4135-B7E6-D6C43D4EE683}" type="slidenum">
              <a:rPr lang="en-US"/>
              <a:pPr>
                <a:defRPr/>
              </a:pPr>
              <a:t>‹#›</a:t>
            </a:fld>
            <a:endParaRPr lang="en-US"/>
          </a:p>
        </p:txBody>
      </p:sp>
    </p:spTree>
    <p:extLst>
      <p:ext uri="{BB962C8B-B14F-4D97-AF65-F5344CB8AC3E}">
        <p14:creationId xmlns:p14="http://schemas.microsoft.com/office/powerpoint/2010/main" val="108603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0A29EE-0FE3-4D1E-8F5D-22461DF1CB35}" type="datetimeFigureOut">
              <a:rPr lang="en-US"/>
              <a:pPr>
                <a:defRPr/>
              </a:pPr>
              <a:t>10/16/2014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19C7AA-DA1F-41AB-802D-409371A53F64}" type="slidenum">
              <a:rPr lang="en-US"/>
              <a:pPr>
                <a:defRPr/>
              </a:pPr>
              <a:t>‹#›</a:t>
            </a:fld>
            <a:endParaRPr lang="en-US"/>
          </a:p>
        </p:txBody>
      </p:sp>
    </p:spTree>
    <p:extLst>
      <p:ext uri="{BB962C8B-B14F-4D97-AF65-F5344CB8AC3E}">
        <p14:creationId xmlns:p14="http://schemas.microsoft.com/office/powerpoint/2010/main" val="54254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6CDF726-9850-4B3E-85AF-4F441118BFD1}" type="datetimeFigureOut">
              <a:rPr lang="en-US"/>
              <a:pPr>
                <a:defRPr/>
              </a:pPr>
              <a:t>10/16/2014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3115DB-335D-4A22-9A23-817BCFC19077}" type="slidenum">
              <a:rPr lang="en-US"/>
              <a:pPr>
                <a:defRPr/>
              </a:pPr>
              <a:t>‹#›</a:t>
            </a:fld>
            <a:endParaRPr lang="en-US"/>
          </a:p>
        </p:txBody>
      </p:sp>
    </p:spTree>
    <p:extLst>
      <p:ext uri="{BB962C8B-B14F-4D97-AF65-F5344CB8AC3E}">
        <p14:creationId xmlns:p14="http://schemas.microsoft.com/office/powerpoint/2010/main" val="4202087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9B099189-2D60-4A29-B94A-F64B04B7BC59}" type="datetimeFigureOut">
              <a:rPr lang="en-US"/>
              <a:pPr>
                <a:defRPr/>
              </a:pPr>
              <a:t>10/16/2014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F90A72-EC5B-4135-B7E6-D6C43D4EE683}" type="slidenum">
              <a:rPr lang="en-US"/>
              <a:pPr>
                <a:defRPr/>
              </a:pPr>
              <a:t>‹#›</a:t>
            </a:fld>
            <a:endParaRPr lang="en-US"/>
          </a:p>
        </p:txBody>
      </p:sp>
    </p:spTree>
    <p:extLst>
      <p:ext uri="{BB962C8B-B14F-4D97-AF65-F5344CB8AC3E}">
        <p14:creationId xmlns:p14="http://schemas.microsoft.com/office/powerpoint/2010/main" val="1328010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2EE8F5-A3D0-4BAF-92C6-3C0CE5B7F3E6}" type="datetimeFigureOut">
              <a:rPr lang="en-US"/>
              <a:pPr>
                <a:defRPr/>
              </a:pPr>
              <a:t>10/16/2014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147BE6-FD92-4211-9715-16B40D933876}" type="slidenum">
              <a:rPr lang="en-US"/>
              <a:pPr>
                <a:defRPr/>
              </a:pPr>
              <a:t>‹#›</a:t>
            </a:fld>
            <a:endParaRPr lang="en-US"/>
          </a:p>
        </p:txBody>
      </p:sp>
    </p:spTree>
    <p:extLst>
      <p:ext uri="{BB962C8B-B14F-4D97-AF65-F5344CB8AC3E}">
        <p14:creationId xmlns:p14="http://schemas.microsoft.com/office/powerpoint/2010/main" val="164866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B4C4D5-B9CE-4F71-AA2F-D7D51D8689D8}" type="datetimeFigureOut">
              <a:rPr lang="en-US"/>
              <a:pPr>
                <a:defRPr/>
              </a:pPr>
              <a:t>10/16/2014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5AE4CE-709D-4860-ACF4-9230FE512E15}" type="slidenum">
              <a:rPr lang="en-US"/>
              <a:pPr>
                <a:defRPr/>
              </a:pPr>
              <a:t>‹#›</a:t>
            </a:fld>
            <a:endParaRPr lang="en-US"/>
          </a:p>
        </p:txBody>
      </p:sp>
    </p:spTree>
    <p:extLst>
      <p:ext uri="{BB962C8B-B14F-4D97-AF65-F5344CB8AC3E}">
        <p14:creationId xmlns:p14="http://schemas.microsoft.com/office/powerpoint/2010/main" val="110500964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9C2D430-4604-4869-8582-92F22E497C85}" type="datetimeFigureOut">
              <a:rPr lang="en-US"/>
              <a:pPr>
                <a:defRPr/>
              </a:pPr>
              <a:t>10/16/2014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5B04DF-6D14-44F5-B0D4-F984DF380734}" type="slidenum">
              <a:rPr lang="en-US"/>
              <a:pPr>
                <a:defRPr/>
              </a:pPr>
              <a:t>‹#›</a:t>
            </a:fld>
            <a:endParaRPr lang="en-US"/>
          </a:p>
        </p:txBody>
      </p:sp>
    </p:spTree>
    <p:extLst>
      <p:ext uri="{BB962C8B-B14F-4D97-AF65-F5344CB8AC3E}">
        <p14:creationId xmlns:p14="http://schemas.microsoft.com/office/powerpoint/2010/main" val="3633835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EEC0F0F6-698F-43C7-B45E-CFA1F20382A2}" type="datetimeFigureOut">
              <a:rPr lang="en-US"/>
              <a:pPr>
                <a:defRPr/>
              </a:pPr>
              <a:t>10/16/2014</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8B9B8D93-B178-4BA3-BAE6-E55D9218749A}" type="slidenum">
              <a:rPr lang="en-US"/>
              <a:pPr>
                <a:defRPr/>
              </a:pPr>
              <a:t>‹#›</a:t>
            </a:fld>
            <a:endParaRPr lang="en-US"/>
          </a:p>
        </p:txBody>
      </p:sp>
    </p:spTree>
    <p:extLst>
      <p:ext uri="{BB962C8B-B14F-4D97-AF65-F5344CB8AC3E}">
        <p14:creationId xmlns:p14="http://schemas.microsoft.com/office/powerpoint/2010/main" val="1455687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EEEF89-9C15-4BCD-8382-83326B4B59C5}" type="datetimeFigureOut">
              <a:rPr lang="en-US"/>
              <a:pPr>
                <a:defRPr/>
              </a:pPr>
              <a:t>10/16/2014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759D93-2E54-468E-B0AD-6925EEF16A43}" type="slidenum">
              <a:rPr lang="en-US"/>
              <a:pPr>
                <a:defRPr/>
              </a:pPr>
              <a:t>‹#›</a:t>
            </a:fld>
            <a:endParaRPr lang="en-US"/>
          </a:p>
        </p:txBody>
      </p:sp>
    </p:spTree>
    <p:extLst>
      <p:ext uri="{BB962C8B-B14F-4D97-AF65-F5344CB8AC3E}">
        <p14:creationId xmlns:p14="http://schemas.microsoft.com/office/powerpoint/2010/main" val="731958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E0A4B9-84D7-48A2-AEF7-95ADE3824AC7}" type="datetimeFigureOut">
              <a:rPr lang="en-US"/>
              <a:pPr>
                <a:defRPr/>
              </a:pPr>
              <a:t>10/16/2014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48716B-2936-43FC-B963-C03DD8E157F6}" type="slidenum">
              <a:rPr lang="en-US"/>
              <a:pPr>
                <a:defRPr/>
              </a:pPr>
              <a:t>‹#›</a:t>
            </a:fld>
            <a:endParaRPr lang="en-US"/>
          </a:p>
        </p:txBody>
      </p:sp>
    </p:spTree>
    <p:extLst>
      <p:ext uri="{BB962C8B-B14F-4D97-AF65-F5344CB8AC3E}">
        <p14:creationId xmlns:p14="http://schemas.microsoft.com/office/powerpoint/2010/main" val="987400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AF554DFC-08E3-4417-90E6-BA22C27C3CF9}" type="datetimeFigureOut">
              <a:rPr lang="en-US"/>
              <a:pPr>
                <a:defRPr/>
              </a:pPr>
              <a:t>10/16/2014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CA6CFDF-EEB8-4998-BED2-5ABCDA6175BC}" type="slidenum">
              <a:rPr lang="en-US"/>
              <a:pPr>
                <a:defRPr/>
              </a:pPr>
              <a:t>‹#›</a:t>
            </a:fld>
            <a:endParaRPr lang="en-US"/>
          </a:p>
        </p:txBody>
      </p:sp>
    </p:spTree>
    <p:extLst>
      <p:ext uri="{BB962C8B-B14F-4D97-AF65-F5344CB8AC3E}">
        <p14:creationId xmlns:p14="http://schemas.microsoft.com/office/powerpoint/2010/main" val="98116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2EE8F5-A3D0-4BAF-92C6-3C0CE5B7F3E6}" type="datetimeFigureOut">
              <a:rPr lang="en-US"/>
              <a:pPr>
                <a:defRPr/>
              </a:pPr>
              <a:t>10/16/2014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147BE6-FD92-4211-9715-16B40D933876}" type="slidenum">
              <a:rPr lang="en-US"/>
              <a:pPr>
                <a:defRPr/>
              </a:pPr>
              <a:t>‹#›</a:t>
            </a:fld>
            <a:endParaRPr lang="en-US"/>
          </a:p>
        </p:txBody>
      </p:sp>
    </p:spTree>
    <p:extLst>
      <p:ext uri="{BB962C8B-B14F-4D97-AF65-F5344CB8AC3E}">
        <p14:creationId xmlns:p14="http://schemas.microsoft.com/office/powerpoint/2010/main" val="3470394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4838B9-1648-41D3-B80E-635655B2EF33}" type="datetimeFigureOut">
              <a:rPr lang="en-US"/>
              <a:pPr>
                <a:defRPr/>
              </a:pPr>
              <a:t>10/16/2014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174C96-867C-46EE-9E58-E16321F27318}" type="slidenum">
              <a:rPr lang="en-US"/>
              <a:pPr>
                <a:defRPr/>
              </a:pPr>
              <a:t>‹#›</a:t>
            </a:fld>
            <a:endParaRPr lang="en-US"/>
          </a:p>
        </p:txBody>
      </p:sp>
    </p:spTree>
    <p:extLst>
      <p:ext uri="{BB962C8B-B14F-4D97-AF65-F5344CB8AC3E}">
        <p14:creationId xmlns:p14="http://schemas.microsoft.com/office/powerpoint/2010/main" val="3021522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0A29EE-0FE3-4D1E-8F5D-22461DF1CB35}" type="datetimeFigureOut">
              <a:rPr lang="en-US"/>
              <a:pPr>
                <a:defRPr/>
              </a:pPr>
              <a:t>10/16/2014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19C7AA-DA1F-41AB-802D-409371A53F64}" type="slidenum">
              <a:rPr lang="en-US"/>
              <a:pPr>
                <a:defRPr/>
              </a:pPr>
              <a:t>‹#›</a:t>
            </a:fld>
            <a:endParaRPr lang="en-US"/>
          </a:p>
        </p:txBody>
      </p:sp>
    </p:spTree>
    <p:extLst>
      <p:ext uri="{BB962C8B-B14F-4D97-AF65-F5344CB8AC3E}">
        <p14:creationId xmlns:p14="http://schemas.microsoft.com/office/powerpoint/2010/main" val="3442080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6CDF726-9850-4B3E-85AF-4F441118BFD1}" type="datetimeFigureOut">
              <a:rPr lang="en-US"/>
              <a:pPr>
                <a:defRPr/>
              </a:pPr>
              <a:t>10/16/2014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3115DB-335D-4A22-9A23-817BCFC19077}" type="slidenum">
              <a:rPr lang="en-US"/>
              <a:pPr>
                <a:defRPr/>
              </a:pPr>
              <a:t>‹#›</a:t>
            </a:fld>
            <a:endParaRPr lang="en-US"/>
          </a:p>
        </p:txBody>
      </p:sp>
    </p:spTree>
    <p:extLst>
      <p:ext uri="{BB962C8B-B14F-4D97-AF65-F5344CB8AC3E}">
        <p14:creationId xmlns:p14="http://schemas.microsoft.com/office/powerpoint/2010/main" val="285929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B4C4D5-B9CE-4F71-AA2F-D7D51D8689D8}" type="datetimeFigureOut">
              <a:rPr lang="en-US"/>
              <a:pPr>
                <a:defRPr/>
              </a:pPr>
              <a:t>10/16/2014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5AE4CE-709D-4860-ACF4-9230FE512E15}" type="slidenum">
              <a:rPr lang="en-US"/>
              <a:pPr>
                <a:defRPr/>
              </a:pPr>
              <a:t>‹#›</a:t>
            </a:fld>
            <a:endParaRPr lang="en-US"/>
          </a:p>
        </p:txBody>
      </p:sp>
    </p:spTree>
    <p:extLst>
      <p:ext uri="{BB962C8B-B14F-4D97-AF65-F5344CB8AC3E}">
        <p14:creationId xmlns:p14="http://schemas.microsoft.com/office/powerpoint/2010/main" val="21645459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9C2D430-4604-4869-8582-92F22E497C85}" type="datetimeFigureOut">
              <a:rPr lang="en-US"/>
              <a:pPr>
                <a:defRPr/>
              </a:pPr>
              <a:t>10/16/2014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5B04DF-6D14-44F5-B0D4-F984DF380734}" type="slidenum">
              <a:rPr lang="en-US"/>
              <a:pPr>
                <a:defRPr/>
              </a:pPr>
              <a:t>‹#›</a:t>
            </a:fld>
            <a:endParaRPr lang="en-US"/>
          </a:p>
        </p:txBody>
      </p:sp>
    </p:spTree>
    <p:extLst>
      <p:ext uri="{BB962C8B-B14F-4D97-AF65-F5344CB8AC3E}">
        <p14:creationId xmlns:p14="http://schemas.microsoft.com/office/powerpoint/2010/main" val="76370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EEC0F0F6-698F-43C7-B45E-CFA1F20382A2}" type="datetimeFigureOut">
              <a:rPr lang="en-US"/>
              <a:pPr>
                <a:defRPr/>
              </a:pPr>
              <a:t>10/16/2014</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8B9B8D93-B178-4BA3-BAE6-E55D9218749A}" type="slidenum">
              <a:rPr lang="en-US"/>
              <a:pPr>
                <a:defRPr/>
              </a:pPr>
              <a:t>‹#›</a:t>
            </a:fld>
            <a:endParaRPr lang="en-US"/>
          </a:p>
        </p:txBody>
      </p:sp>
    </p:spTree>
    <p:extLst>
      <p:ext uri="{BB962C8B-B14F-4D97-AF65-F5344CB8AC3E}">
        <p14:creationId xmlns:p14="http://schemas.microsoft.com/office/powerpoint/2010/main" val="356873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EEEF89-9C15-4BCD-8382-83326B4B59C5}" type="datetimeFigureOut">
              <a:rPr lang="en-US"/>
              <a:pPr>
                <a:defRPr/>
              </a:pPr>
              <a:t>10/16/2014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759D93-2E54-468E-B0AD-6925EEF16A43}" type="slidenum">
              <a:rPr lang="en-US"/>
              <a:pPr>
                <a:defRPr/>
              </a:pPr>
              <a:t>‹#›</a:t>
            </a:fld>
            <a:endParaRPr lang="en-US"/>
          </a:p>
        </p:txBody>
      </p:sp>
    </p:spTree>
    <p:extLst>
      <p:ext uri="{BB962C8B-B14F-4D97-AF65-F5344CB8AC3E}">
        <p14:creationId xmlns:p14="http://schemas.microsoft.com/office/powerpoint/2010/main" val="85800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E0A4B9-84D7-48A2-AEF7-95ADE3824AC7}" type="datetimeFigureOut">
              <a:rPr lang="en-US"/>
              <a:pPr>
                <a:defRPr/>
              </a:pPr>
              <a:t>10/16/2014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48716B-2936-43FC-B963-C03DD8E157F6}" type="slidenum">
              <a:rPr lang="en-US"/>
              <a:pPr>
                <a:defRPr/>
              </a:pPr>
              <a:t>‹#›</a:t>
            </a:fld>
            <a:endParaRPr lang="en-US"/>
          </a:p>
        </p:txBody>
      </p:sp>
    </p:spTree>
    <p:extLst>
      <p:ext uri="{BB962C8B-B14F-4D97-AF65-F5344CB8AC3E}">
        <p14:creationId xmlns:p14="http://schemas.microsoft.com/office/powerpoint/2010/main" val="265084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AF554DFC-08E3-4417-90E6-BA22C27C3CF9}" type="datetimeFigureOut">
              <a:rPr lang="en-US"/>
              <a:pPr>
                <a:defRPr/>
              </a:pPr>
              <a:t>10/16/2014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CA6CFDF-EEB8-4998-BED2-5ABCDA6175BC}" type="slidenum">
              <a:rPr lang="en-US"/>
              <a:pPr>
                <a:defRPr/>
              </a:pPr>
              <a:t>‹#›</a:t>
            </a:fld>
            <a:endParaRPr lang="en-US"/>
          </a:p>
        </p:txBody>
      </p:sp>
    </p:spTree>
    <p:extLst>
      <p:ext uri="{BB962C8B-B14F-4D97-AF65-F5344CB8AC3E}">
        <p14:creationId xmlns:p14="http://schemas.microsoft.com/office/powerpoint/2010/main" val="124038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4838B9-1648-41D3-B80E-635655B2EF33}" type="datetimeFigureOut">
              <a:rPr lang="en-US"/>
              <a:pPr>
                <a:defRPr/>
              </a:pPr>
              <a:t>10/16/2014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174C96-867C-46EE-9E58-E16321F27318}" type="slidenum">
              <a:rPr lang="en-US"/>
              <a:pPr>
                <a:defRPr/>
              </a:pPr>
              <a:t>‹#›</a:t>
            </a:fld>
            <a:endParaRPr lang="en-US"/>
          </a:p>
        </p:txBody>
      </p:sp>
    </p:spTree>
    <p:extLst>
      <p:ext uri="{BB962C8B-B14F-4D97-AF65-F5344CB8AC3E}">
        <p14:creationId xmlns:p14="http://schemas.microsoft.com/office/powerpoint/2010/main" val="132835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8AE2EB01-D312-40EE-B745-E19EEFD17980}" type="datetimeFigureOut">
              <a:rPr lang="en-US"/>
              <a:pPr>
                <a:defRPr/>
              </a:pPr>
              <a:t>10/16/2014</a:t>
            </a:fld>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rgbClr val="FFFFFF"/>
                </a:solidFill>
                <a:latin typeface="+mn-lt"/>
                <a:cs typeface="+mn-cs"/>
              </a:defRPr>
            </a:lvl1pPr>
          </a:lstStyle>
          <a:p>
            <a:pPr>
              <a:defRPr/>
            </a:pPr>
            <a:fld id="{0E5ED2C5-654C-4561-98F5-F11D959E25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2" r:id="rId1"/>
    <p:sldLayoutId id="2147483815" r:id="rId2"/>
    <p:sldLayoutId id="2147483823" r:id="rId3"/>
    <p:sldLayoutId id="2147483816" r:id="rId4"/>
    <p:sldLayoutId id="2147483824" r:id="rId5"/>
    <p:sldLayoutId id="2147483817" r:id="rId6"/>
    <p:sldLayoutId id="2147483818" r:id="rId7"/>
    <p:sldLayoutId id="2147483825" r:id="rId8"/>
    <p:sldLayoutId id="2147483819" r:id="rId9"/>
    <p:sldLayoutId id="2147483820" r:id="rId10"/>
    <p:sldLayoutId id="2147483821"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8AE2EB01-D312-40EE-B745-E19EEFD17980}" type="datetimeFigureOut">
              <a:rPr lang="en-US"/>
              <a:pPr>
                <a:defRPr/>
              </a:pPr>
              <a:t>10/16/2014</a:t>
            </a:fld>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rgbClr val="FFFFFF"/>
                </a:solidFill>
                <a:latin typeface="+mn-lt"/>
                <a:cs typeface="+mn-cs"/>
              </a:defRPr>
            </a:lvl1pPr>
          </a:lstStyle>
          <a:p>
            <a:pPr>
              <a:defRPr/>
            </a:pPr>
            <a:fld id="{0E5ED2C5-654C-4561-98F5-F11D959E2515}" type="slidenum">
              <a:rPr lang="en-US"/>
              <a:pPr>
                <a:defRPr/>
              </a:pPr>
              <a:t>‹#›</a:t>
            </a:fld>
            <a:endParaRPr lang="en-US"/>
          </a:p>
        </p:txBody>
      </p:sp>
    </p:spTree>
    <p:extLst>
      <p:ext uri="{BB962C8B-B14F-4D97-AF65-F5344CB8AC3E}">
        <p14:creationId xmlns:p14="http://schemas.microsoft.com/office/powerpoint/2010/main" val="242267701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ycsca.org/Community/CapitalPlanManagementReportsData/Housing/2012-21HousingWebChart.pdf" TargetMode="Externa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hyperlink" Target="https://data.cityofnewyork.us/Education/Projected-Public-School-Ratio/n7ta-pz8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ycsca.org/Community/CapitalPlanManagementReportsData/Housing/2012-21HousingWebChart.pdf" TargetMode="External"/><Relationship Id="rId2" Type="http://schemas.openxmlformats.org/officeDocument/2006/relationships/chart" Target="../charts/chart12.xml"/><Relationship Id="rId1" Type="http://schemas.openxmlformats.org/officeDocument/2006/relationships/slideLayout" Target="../slideLayouts/slideLayout2.xml"/><Relationship Id="rId4" Type="http://schemas.openxmlformats.org/officeDocument/2006/relationships/hyperlink" Target="https://data.cityofnewyork.us/Education/Projected-Public-School-Ratio/n7ta-pz8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fontScale="92500" lnSpcReduction="20000"/>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smtClean="0"/>
          </a:p>
          <a:p>
            <a:pPr eaLnBrk="1" fontAlgn="auto" hangingPunct="1">
              <a:spcAft>
                <a:spcPts val="0"/>
              </a:spcAft>
              <a:defRPr/>
            </a:pPr>
            <a:r>
              <a:rPr lang="en-US" dirty="0"/>
              <a:t>Leonie Haimson, </a:t>
            </a:r>
            <a:r>
              <a:rPr lang="en-US" dirty="0" smtClean="0"/>
              <a:t>Class Size Matters</a:t>
            </a:r>
          </a:p>
          <a:p>
            <a:pPr eaLnBrk="1" fontAlgn="auto" hangingPunct="1">
              <a:spcAft>
                <a:spcPts val="0"/>
              </a:spcAft>
              <a:buFont typeface="Arial" pitchFamily="34" charset="0"/>
              <a:buNone/>
              <a:defRPr/>
            </a:pPr>
            <a:r>
              <a:rPr lang="en-US" dirty="0" smtClean="0"/>
              <a:t>Oct. 16, 2014</a:t>
            </a:r>
            <a:endParaRPr lang="en-US" dirty="0"/>
          </a:p>
        </p:txBody>
      </p:sp>
      <p:sp>
        <p:nvSpPr>
          <p:cNvPr id="5" name="Title 1"/>
          <p:cNvSpPr>
            <a:spLocks noGrp="1"/>
          </p:cNvSpPr>
          <p:nvPr>
            <p:ph type="ctrTitle"/>
          </p:nvPr>
        </p:nvSpPr>
        <p:spPr/>
        <p:txBody>
          <a:bodyPr>
            <a:normAutofit/>
          </a:bodyPr>
          <a:lstStyle/>
          <a:p>
            <a:pPr algn="ctr" eaLnBrk="1" fontAlgn="auto" hangingPunct="1">
              <a:spcAft>
                <a:spcPts val="0"/>
              </a:spcAft>
              <a:defRPr/>
            </a:pPr>
            <a:r>
              <a:rPr lang="en-US" sz="2800" dirty="0" smtClean="0">
                <a:latin typeface="Arial Black" panose="020B0A04020102020204" pitchFamily="34" charset="0"/>
              </a:rPr>
              <a:t>HOW DOE’s C4E plan Does NOTHING to address class size or overcrowding in D5 and </a:t>
            </a:r>
            <a:r>
              <a:rPr lang="en-US" sz="2800" dirty="0" err="1" smtClean="0">
                <a:latin typeface="Arial Black" panose="020B0A04020102020204" pitchFamily="34" charset="0"/>
              </a:rPr>
              <a:t>CityWide</a:t>
            </a:r>
            <a:endParaRPr lang="en-US" sz="1800" i="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Other ways city has encouraged class size increases</a:t>
            </a:r>
            <a:endParaRPr lang="en-US" dirty="0"/>
          </a:p>
        </p:txBody>
      </p:sp>
      <p:sp>
        <p:nvSpPr>
          <p:cNvPr id="15363" name="Content Placeholder 2"/>
          <p:cNvSpPr>
            <a:spLocks noGrp="1"/>
          </p:cNvSpPr>
          <p:nvPr>
            <p:ph idx="1"/>
          </p:nvPr>
        </p:nvSpPr>
        <p:spPr>
          <a:xfrm>
            <a:off x="457200" y="1600200"/>
            <a:ext cx="8229600" cy="5105400"/>
          </a:xfrm>
        </p:spPr>
        <p:txBody>
          <a:bodyPr/>
          <a:lstStyle/>
          <a:p>
            <a:endParaRPr lang="en-US" altLang="en-US" sz="2000" dirty="0" smtClean="0"/>
          </a:p>
          <a:p>
            <a:r>
              <a:rPr lang="en-US" altLang="en-US" sz="2000" dirty="0" smtClean="0"/>
              <a:t>In 2010, the DOE eliminated the early grade class size reduction funding for K-3, despite promising to keep it as part of its C4E plan.</a:t>
            </a:r>
          </a:p>
          <a:p>
            <a:endParaRPr lang="en-US" altLang="en-US" sz="2000" dirty="0" smtClean="0"/>
          </a:p>
          <a:p>
            <a:r>
              <a:rPr lang="en-US" altLang="en-US" sz="2000" dirty="0" smtClean="0"/>
              <a:t>In 2011, the DOE refused to comply with a side agreement with the UFT to cap class sizes at 28 in grades 1-3, leading to sharp increases in these grades to 30 or more. </a:t>
            </a:r>
          </a:p>
          <a:p>
            <a:endParaRPr lang="en-US" altLang="en-US" sz="2000" dirty="0" smtClean="0"/>
          </a:p>
          <a:p>
            <a:r>
              <a:rPr lang="en-US" altLang="en-US" sz="2000" dirty="0" smtClean="0"/>
              <a:t>Co-locations have made overcrowding worse, and taken space that instead could have been used to reduce class size. </a:t>
            </a:r>
          </a:p>
          <a:p>
            <a:endParaRPr lang="en-US" altLang="en-US" sz="2000" dirty="0" smtClean="0"/>
          </a:p>
          <a:p>
            <a:r>
              <a:rPr lang="en-US" altLang="en-US" sz="2000" dirty="0"/>
              <a:t>When principals try to lower class size, particularly in middle or high schools,  DOE often sends them more students. </a:t>
            </a:r>
          </a:p>
          <a:p>
            <a:endParaRPr lang="en-US" altLang="en-US" dirty="0" smtClean="0"/>
          </a:p>
          <a:p>
            <a:endParaRPr lang="en-US" altLang="en-US" dirty="0" smtClean="0"/>
          </a:p>
          <a:p>
            <a:endParaRPr lang="en-US" altLang="en-US" dirty="0"/>
          </a:p>
          <a:p>
            <a:endParaRPr lang="en-US" altLang="en-US" sz="2000" dirty="0" smtClean="0"/>
          </a:p>
          <a:p>
            <a:endParaRPr lang="en-US" alt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Co-locations: impact on space quite severe</a:t>
            </a:r>
            <a:endParaRPr lang="en-US" dirty="0"/>
          </a:p>
        </p:txBody>
      </p:sp>
      <p:sp>
        <p:nvSpPr>
          <p:cNvPr id="3" name="Content Placeholder 2"/>
          <p:cNvSpPr>
            <a:spLocks noGrp="1"/>
          </p:cNvSpPr>
          <p:nvPr>
            <p:ph idx="1"/>
          </p:nvPr>
        </p:nvSpPr>
        <p:spPr/>
        <p:txBody>
          <a:bodyPr>
            <a:normAutofit/>
          </a:bodyPr>
          <a:lstStyle/>
          <a:p>
            <a:r>
              <a:rPr lang="en-US" dirty="0" smtClean="0"/>
              <a:t>Many schools in D5 and elsewhere overcrowded.</a:t>
            </a:r>
          </a:p>
          <a:p>
            <a:endParaRPr lang="en-US" dirty="0"/>
          </a:p>
          <a:p>
            <a:r>
              <a:rPr lang="en-US" altLang="en-US" dirty="0"/>
              <a:t>Co-locations have made overcrowding worse, and taken space that instead could have been used to reduce class size. </a:t>
            </a:r>
            <a:endParaRPr lang="en-US" dirty="0" smtClean="0"/>
          </a:p>
          <a:p>
            <a:endParaRPr lang="en-US" dirty="0"/>
          </a:p>
          <a:p>
            <a:r>
              <a:rPr lang="en-US" dirty="0" smtClean="0"/>
              <a:t>Charter co-locations in many instances have eliminated </a:t>
            </a:r>
            <a:r>
              <a:rPr lang="en-US" dirty="0" err="1" smtClean="0"/>
              <a:t>preKs</a:t>
            </a:r>
            <a:r>
              <a:rPr lang="en-US" dirty="0" smtClean="0"/>
              <a:t>, art and music rooms, access to libraries and gyms. </a:t>
            </a:r>
          </a:p>
          <a:p>
            <a:endParaRPr lang="en-US" dirty="0"/>
          </a:p>
          <a:p>
            <a:r>
              <a:rPr lang="en-US" dirty="0" smtClean="0"/>
              <a:t>They have taken away rooms needed for special education/intervention services. </a:t>
            </a:r>
            <a:endParaRPr lang="en-US" dirty="0"/>
          </a:p>
        </p:txBody>
      </p:sp>
    </p:spTree>
    <p:extLst>
      <p:ext uri="{BB962C8B-B14F-4D97-AF65-F5344CB8AC3E}">
        <p14:creationId xmlns:p14="http://schemas.microsoft.com/office/powerpoint/2010/main" val="1283122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480219"/>
            <a:ext cx="8915400" cy="868362"/>
          </a:xfrm>
        </p:spPr>
        <p:txBody>
          <a:bodyPr>
            <a:noAutofit/>
          </a:bodyPr>
          <a:lstStyle/>
          <a:p>
            <a:pPr algn="l"/>
            <a:r>
              <a:rPr lang="en-US" sz="3200" dirty="0" smtClean="0"/>
              <a:t>Case study: impact of Harlem Success 4 on PS 241</a:t>
            </a:r>
            <a:br>
              <a:rPr lang="en-US" sz="3200" dirty="0" smtClean="0"/>
            </a:br>
            <a:endParaRPr lang="en-US" sz="3200" dirty="0"/>
          </a:p>
        </p:txBody>
      </p:sp>
      <p:sp>
        <p:nvSpPr>
          <p:cNvPr id="3" name="Content Placeholder 2"/>
          <p:cNvSpPr>
            <a:spLocks noGrp="1"/>
          </p:cNvSpPr>
          <p:nvPr>
            <p:ph idx="1"/>
          </p:nvPr>
        </p:nvSpPr>
        <p:spPr>
          <a:xfrm>
            <a:off x="457200" y="1117600"/>
            <a:ext cx="8229600" cy="5211763"/>
          </a:xfrm>
        </p:spPr>
        <p:txBody>
          <a:bodyPr>
            <a:noAutofit/>
          </a:bodyPr>
          <a:lstStyle/>
          <a:p>
            <a:r>
              <a:rPr lang="en-US" sz="2000" dirty="0" smtClean="0"/>
              <a:t>PS 241 had to give up </a:t>
            </a:r>
            <a:r>
              <a:rPr lang="en-US" sz="2000" dirty="0" err="1" smtClean="0"/>
              <a:t>preK</a:t>
            </a:r>
            <a:r>
              <a:rPr lang="en-US" sz="2000" dirty="0" smtClean="0"/>
              <a:t>, &amp; phase out middle school grades </a:t>
            </a:r>
          </a:p>
          <a:p>
            <a:endParaRPr lang="en-US" sz="2000" dirty="0" smtClean="0"/>
          </a:p>
          <a:p>
            <a:r>
              <a:rPr lang="en-US" sz="2000" dirty="0" smtClean="0"/>
              <a:t>Lost their art room, and a </a:t>
            </a:r>
            <a:r>
              <a:rPr lang="en-US" sz="2000" dirty="0"/>
              <a:t>science </a:t>
            </a:r>
            <a:r>
              <a:rPr lang="en-US" sz="2000" dirty="0" smtClean="0"/>
              <a:t>room, occupational/physical </a:t>
            </a:r>
            <a:r>
              <a:rPr lang="en-US" sz="2000" dirty="0"/>
              <a:t>therapists forced to give services in hallways</a:t>
            </a:r>
            <a:r>
              <a:rPr lang="en-US" sz="2000" dirty="0" smtClean="0"/>
              <a:t>.</a:t>
            </a:r>
          </a:p>
          <a:p>
            <a:endParaRPr lang="en-US" sz="2000" dirty="0" smtClean="0"/>
          </a:p>
          <a:p>
            <a:r>
              <a:rPr lang="en-US" sz="2000" dirty="0" smtClean="0"/>
              <a:t>Left with ½ size room and ¼ size room for speech therapist, ESL teacher, and intervention specialists – though 27% students had disabilities and 26% ELLs. </a:t>
            </a:r>
          </a:p>
          <a:p>
            <a:endParaRPr lang="en-US" sz="2000" dirty="0" smtClean="0"/>
          </a:p>
          <a:p>
            <a:r>
              <a:rPr lang="en-US" sz="2000" dirty="0" smtClean="0"/>
              <a:t>Meanwhile, Harlem Success 4 had 6 cluster rooms, including 3 science labs, art room, dance studio, and block room, and speech room (only used 2 days per week)</a:t>
            </a:r>
            <a:endParaRPr lang="en-US" sz="2000" dirty="0"/>
          </a:p>
        </p:txBody>
      </p:sp>
    </p:spTree>
    <p:extLst>
      <p:ext uri="{BB962C8B-B14F-4D97-AF65-F5344CB8AC3E}">
        <p14:creationId xmlns:p14="http://schemas.microsoft.com/office/powerpoint/2010/main" val="1804425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38"/>
            <a:ext cx="8001000" cy="1020762"/>
          </a:xfrm>
        </p:spPr>
        <p:txBody>
          <a:bodyPr>
            <a:noAutofit/>
          </a:bodyPr>
          <a:lstStyle/>
          <a:p>
            <a:r>
              <a:rPr lang="en-US" sz="3200" dirty="0" smtClean="0"/>
              <a:t>PTA office/speech therapy room at PS/MS 149 – space squeezed by Success charter expansion </a:t>
            </a:r>
            <a:endParaRPr lang="en-US" sz="32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7379" y="2171700"/>
            <a:ext cx="592924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478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Room taken by Success charter from PS </a:t>
            </a:r>
            <a:r>
              <a:rPr lang="en-US" smtClean="0"/>
              <a:t>175 now </a:t>
            </a:r>
            <a:r>
              <a:rPr lang="en-US" dirty="0" smtClean="0"/>
              <a:t>sitting empty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1250" y="1866900"/>
            <a:ext cx="5901500" cy="4525963"/>
          </a:xfrm>
        </p:spPr>
      </p:pic>
    </p:spTree>
    <p:extLst>
      <p:ext uri="{BB962C8B-B14F-4D97-AF65-F5344CB8AC3E}">
        <p14:creationId xmlns:p14="http://schemas.microsoft.com/office/powerpoint/2010/main" val="1449026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More ways DOE has worked to increase class size in its C4E plan</a:t>
            </a:r>
            <a:endParaRPr lang="en-US" dirty="0"/>
          </a:p>
        </p:txBody>
      </p:sp>
      <p:sp>
        <p:nvSpPr>
          <p:cNvPr id="16387" name="Content Placeholder 2"/>
          <p:cNvSpPr>
            <a:spLocks noGrp="1"/>
          </p:cNvSpPr>
          <p:nvPr>
            <p:ph idx="1"/>
          </p:nvPr>
        </p:nvSpPr>
        <p:spPr/>
        <p:txBody>
          <a:bodyPr/>
          <a:lstStyle/>
          <a:p>
            <a:endParaRPr lang="en-US" altLang="en-US" dirty="0" smtClean="0"/>
          </a:p>
          <a:p>
            <a:r>
              <a:rPr lang="en-US" altLang="en-US" dirty="0" smtClean="0"/>
              <a:t>DOE refuses to allocate any funds specifically towards class size reduction in its targeted or citywide C4E allocations.</a:t>
            </a:r>
          </a:p>
          <a:p>
            <a:endParaRPr lang="en-US" altLang="en-US" dirty="0" smtClean="0"/>
          </a:p>
          <a:p>
            <a:r>
              <a:rPr lang="en-US" altLang="en-US" dirty="0" smtClean="0"/>
              <a:t>DOE allows principals to use C4E funds to “</a:t>
            </a:r>
            <a:r>
              <a:rPr lang="en-US" altLang="en-US" i="1" dirty="0" smtClean="0"/>
              <a:t>Minimize growth of class size,” </a:t>
            </a:r>
            <a:r>
              <a:rPr lang="en-US" altLang="en-US" dirty="0" smtClean="0"/>
              <a:t>which is not class size reduction.</a:t>
            </a:r>
            <a:endParaRPr lang="en-US" altLang="en-US" i="1" dirty="0" smtClean="0"/>
          </a:p>
          <a:p>
            <a:endParaRPr lang="en-US" altLang="en-US" dirty="0"/>
          </a:p>
          <a:p>
            <a:r>
              <a:rPr lang="en-US" altLang="en-US" dirty="0" smtClean="0"/>
              <a:t>DOE has never aligned its capital plan or the school utilization formula to smaller classes, contrary to the C4E law.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Overcrowding in D5 and Manhattan</a:t>
            </a:r>
            <a:endParaRPr lang="en-US" sz="3200" dirty="0"/>
          </a:p>
        </p:txBody>
      </p:sp>
      <p:sp>
        <p:nvSpPr>
          <p:cNvPr id="3" name="Content Placeholder 2"/>
          <p:cNvSpPr>
            <a:spLocks noGrp="1"/>
          </p:cNvSpPr>
          <p:nvPr>
            <p:ph idx="1"/>
          </p:nvPr>
        </p:nvSpPr>
        <p:spPr>
          <a:xfrm>
            <a:off x="457200" y="1524000"/>
            <a:ext cx="8229600" cy="4953000"/>
          </a:xfrm>
        </p:spPr>
        <p:txBody>
          <a:bodyPr>
            <a:normAutofit lnSpcReduction="10000"/>
          </a:bodyPr>
          <a:lstStyle/>
          <a:p>
            <a:r>
              <a:rPr lang="en-US" dirty="0" smtClean="0"/>
              <a:t>Last year there were </a:t>
            </a:r>
            <a:r>
              <a:rPr lang="en-US" dirty="0"/>
              <a:t>5</a:t>
            </a:r>
            <a:r>
              <a:rPr lang="en-US" dirty="0" smtClean="0"/>
              <a:t> District 5 buildings with elementary and middle school students that were over 100% utilization.  </a:t>
            </a:r>
          </a:p>
          <a:p>
            <a:endParaRPr lang="en-US" dirty="0"/>
          </a:p>
          <a:p>
            <a:r>
              <a:rPr lang="en-US" dirty="0" smtClean="0"/>
              <a:t>17 Manhattan high school buildings were over-utilized.  </a:t>
            </a:r>
          </a:p>
          <a:p>
            <a:endParaRPr lang="en-US" dirty="0"/>
          </a:p>
          <a:p>
            <a:r>
              <a:rPr lang="en-US" dirty="0" smtClean="0"/>
              <a:t>Most </a:t>
            </a:r>
            <a:r>
              <a:rPr lang="en-US" dirty="0"/>
              <a:t>experts believe that these figures </a:t>
            </a:r>
            <a:r>
              <a:rPr lang="en-US" i="1" dirty="0"/>
              <a:t>underestimate</a:t>
            </a:r>
            <a:r>
              <a:rPr lang="en-US" dirty="0"/>
              <a:t> the </a:t>
            </a:r>
            <a:r>
              <a:rPr lang="en-US" dirty="0" smtClean="0"/>
              <a:t>actual level </a:t>
            </a:r>
            <a:r>
              <a:rPr lang="en-US" dirty="0"/>
              <a:t>of overcrowding in our schools; and so Chancellor has </a:t>
            </a:r>
            <a:r>
              <a:rPr lang="en-US" dirty="0" smtClean="0"/>
              <a:t>appointed a task </a:t>
            </a:r>
            <a:r>
              <a:rPr lang="en-US" dirty="0"/>
              <a:t>force to revamp the Blue Book formula</a:t>
            </a:r>
            <a:r>
              <a:rPr lang="en-US" dirty="0" smtClean="0"/>
              <a:t>.</a:t>
            </a:r>
          </a:p>
          <a:p>
            <a:endParaRPr lang="en-US" dirty="0"/>
          </a:p>
          <a:p>
            <a:r>
              <a:rPr lang="en-US" dirty="0" smtClean="0"/>
              <a:t>Yet there are NO seats for D5 or for Manhattan HS in the capital plan.</a:t>
            </a:r>
          </a:p>
          <a:p>
            <a:endParaRPr lang="en-US" dirty="0"/>
          </a:p>
        </p:txBody>
      </p:sp>
      <p:sp>
        <p:nvSpPr>
          <p:cNvPr id="4" name="TextBox 3"/>
          <p:cNvSpPr txBox="1"/>
          <p:nvPr/>
        </p:nvSpPr>
        <p:spPr>
          <a:xfrm>
            <a:off x="270869" y="6413500"/>
            <a:ext cx="8669931" cy="307777"/>
          </a:xfrm>
          <a:prstGeom prst="rect">
            <a:avLst/>
          </a:prstGeom>
          <a:noFill/>
        </p:spPr>
        <p:txBody>
          <a:bodyPr wrap="square" rtlCol="0">
            <a:spAutoFit/>
          </a:bodyPr>
          <a:lstStyle/>
          <a:p>
            <a:pPr algn="ctr"/>
            <a:r>
              <a:rPr lang="en-US" sz="1400" dirty="0" smtClean="0"/>
              <a:t>Source: 2013-2014 DOE Blue Book</a:t>
            </a:r>
            <a:endParaRPr lang="en-US" sz="1400" dirty="0"/>
          </a:p>
        </p:txBody>
      </p:sp>
    </p:spTree>
    <p:extLst>
      <p:ext uri="{BB962C8B-B14F-4D97-AF65-F5344CB8AC3E}">
        <p14:creationId xmlns:p14="http://schemas.microsoft.com/office/powerpoint/2010/main" val="3936403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869" y="533400"/>
            <a:ext cx="8788400" cy="990600"/>
          </a:xfrm>
        </p:spPr>
        <p:txBody>
          <a:bodyPr>
            <a:normAutofit fontScale="90000"/>
          </a:bodyPr>
          <a:lstStyle/>
          <a:p>
            <a:r>
              <a:rPr lang="en-US" sz="3600" dirty="0" smtClean="0"/>
              <a:t>7 D5 ES and MS Buildings are </a:t>
            </a:r>
            <a:r>
              <a:rPr lang="en-US" sz="3600" dirty="0"/>
              <a:t>over-utilized</a:t>
            </a:r>
            <a:r>
              <a:rPr lang="en-US" dirty="0"/>
              <a:t/>
            </a:r>
            <a:br>
              <a:rPr lang="en-US" dirty="0"/>
            </a:br>
            <a:r>
              <a:rPr lang="en-US" sz="3100" dirty="0" smtClean="0"/>
              <a:t>598 </a:t>
            </a:r>
            <a:r>
              <a:rPr lang="en-US" sz="3100" dirty="0"/>
              <a:t>Seats Needed to reach 100% building </a:t>
            </a:r>
            <a:r>
              <a:rPr lang="en-US" sz="3100" dirty="0" smtClean="0"/>
              <a:t>utilization</a:t>
            </a:r>
            <a:endParaRPr lang="en-US" dirty="0"/>
          </a:p>
        </p:txBody>
      </p:sp>
      <p:graphicFrame>
        <p:nvGraphicFramePr>
          <p:cNvPr id="4" name="Content Placeholder 3"/>
          <p:cNvGraphicFramePr>
            <a:graphicFrameLocks noGrp="1"/>
          </p:cNvGraphicFramePr>
          <p:nvPr>
            <p:ph idx="1"/>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70869" y="6413500"/>
            <a:ext cx="8669931" cy="307777"/>
          </a:xfrm>
          <a:prstGeom prst="rect">
            <a:avLst/>
          </a:prstGeom>
          <a:noFill/>
        </p:spPr>
        <p:txBody>
          <a:bodyPr wrap="square" rtlCol="0">
            <a:spAutoFit/>
          </a:bodyPr>
          <a:lstStyle/>
          <a:p>
            <a:pPr algn="ctr"/>
            <a:r>
              <a:rPr lang="en-US" sz="1400" dirty="0" smtClean="0"/>
              <a:t>Source: 2013-2014 DOE Blue Book</a:t>
            </a:r>
            <a:endParaRPr lang="en-US" sz="1400" dirty="0"/>
          </a:p>
        </p:txBody>
      </p:sp>
    </p:spTree>
    <p:extLst>
      <p:ext uri="{BB962C8B-B14F-4D97-AF65-F5344CB8AC3E}">
        <p14:creationId xmlns:p14="http://schemas.microsoft.com/office/powerpoint/2010/main" val="1780830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18 Manhattan HS buildings are </a:t>
            </a:r>
            <a:r>
              <a:rPr lang="en-US" sz="3600" dirty="0"/>
              <a:t>over-utilized</a:t>
            </a:r>
            <a:r>
              <a:rPr lang="en-US" dirty="0"/>
              <a:t/>
            </a:r>
            <a:br>
              <a:rPr lang="en-US" dirty="0"/>
            </a:br>
            <a:r>
              <a:rPr lang="en-US" sz="3100" dirty="0" smtClean="0"/>
              <a:t>3,548 </a:t>
            </a:r>
            <a:r>
              <a:rPr lang="en-US" sz="3100" dirty="0"/>
              <a:t>Seats Needed to reach 100% building </a:t>
            </a:r>
            <a:r>
              <a:rPr lang="en-US" sz="3100" dirty="0" smtClean="0"/>
              <a:t>utilization</a:t>
            </a:r>
            <a:endParaRPr lang="en-US" dirty="0"/>
          </a:p>
        </p:txBody>
      </p:sp>
      <p:graphicFrame>
        <p:nvGraphicFramePr>
          <p:cNvPr id="4" name="Content Placeholder 3"/>
          <p:cNvGraphicFramePr>
            <a:graphicFrameLocks noGrp="1"/>
          </p:cNvGraphicFramePr>
          <p:nvPr>
            <p:ph idx="1"/>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70869" y="6413500"/>
            <a:ext cx="8669931" cy="307777"/>
          </a:xfrm>
          <a:prstGeom prst="rect">
            <a:avLst/>
          </a:prstGeom>
          <a:noFill/>
        </p:spPr>
        <p:txBody>
          <a:bodyPr wrap="square" rtlCol="0">
            <a:spAutoFit/>
          </a:bodyPr>
          <a:lstStyle/>
          <a:p>
            <a:pPr algn="ctr"/>
            <a:r>
              <a:rPr lang="en-US" sz="1400" dirty="0" smtClean="0"/>
              <a:t>Source: 2012-2013 DOE Blue Book</a:t>
            </a:r>
            <a:endParaRPr lang="en-US" sz="1400" dirty="0"/>
          </a:p>
        </p:txBody>
      </p:sp>
    </p:spTree>
    <p:extLst>
      <p:ext uri="{BB962C8B-B14F-4D97-AF65-F5344CB8AC3E}">
        <p14:creationId xmlns:p14="http://schemas.microsoft.com/office/powerpoint/2010/main" val="3028218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City-wide Enrollment </a:t>
            </a:r>
            <a:r>
              <a:rPr lang="en-US" dirty="0"/>
              <a:t>Projections K-8 </a:t>
            </a:r>
            <a:r>
              <a:rPr lang="en-US" dirty="0" smtClean="0"/>
              <a:t>vs</a:t>
            </a:r>
            <a:r>
              <a:rPr lang="en-US" dirty="0"/>
              <a:t>. New Seats in Capital Plan </a:t>
            </a:r>
          </a:p>
        </p:txBody>
      </p:sp>
      <p:sp>
        <p:nvSpPr>
          <p:cNvPr id="6" name="TextBox 5"/>
          <p:cNvSpPr txBox="1"/>
          <p:nvPr/>
        </p:nvSpPr>
        <p:spPr>
          <a:xfrm>
            <a:off x="10172700" y="2717800"/>
            <a:ext cx="184666" cy="369332"/>
          </a:xfrm>
          <a:prstGeom prst="rect">
            <a:avLst/>
          </a:prstGeom>
          <a:noFill/>
        </p:spPr>
        <p:txBody>
          <a:bodyPr wrap="none" rtlCol="0">
            <a:spAutoFit/>
          </a:bodyPr>
          <a:lstStyle/>
          <a:p>
            <a:endParaRPr lang="en-US" dirty="0"/>
          </a:p>
        </p:txBody>
      </p:sp>
      <p:sp>
        <p:nvSpPr>
          <p:cNvPr id="8" name="Rectangle 7"/>
          <p:cNvSpPr/>
          <p:nvPr/>
        </p:nvSpPr>
        <p:spPr>
          <a:xfrm>
            <a:off x="7010400" y="1307812"/>
            <a:ext cx="2133599" cy="707886"/>
          </a:xfrm>
          <a:prstGeom prst="rect">
            <a:avLst/>
          </a:prstGeom>
        </p:spPr>
        <p:txBody>
          <a:bodyPr wrap="square">
            <a:spAutoFit/>
          </a:bodyPr>
          <a:lstStyle/>
          <a:p>
            <a:r>
              <a:rPr lang="en-US" sz="800" dirty="0"/>
              <a:t>*Statistical Forecasting does not include D75 </a:t>
            </a:r>
            <a:r>
              <a:rPr lang="en-US" sz="800" dirty="0" smtClean="0"/>
              <a:t>students; K-8 Seats </a:t>
            </a:r>
            <a:r>
              <a:rPr lang="en-US" sz="800" dirty="0"/>
              <a:t>in Capital Plan are categorized as </a:t>
            </a:r>
            <a:r>
              <a:rPr lang="en-US" sz="800" dirty="0" smtClean="0"/>
              <a:t>Small PS and PS/IS and includes 4,900 seats for class size reduction if Bond issue passes.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643165343"/>
              </p:ext>
            </p:extLst>
          </p:nvPr>
        </p:nvGraphicFramePr>
        <p:xfrm>
          <a:off x="139700" y="1600200"/>
          <a:ext cx="7010400" cy="5130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010400" y="2117636"/>
            <a:ext cx="2133599" cy="1200328"/>
          </a:xfrm>
          <a:prstGeom prst="rect">
            <a:avLst/>
          </a:prstGeom>
          <a:noFill/>
        </p:spPr>
        <p:txBody>
          <a:bodyPr wrap="square" rtlCol="0">
            <a:spAutoFit/>
          </a:bodyPr>
          <a:lstStyle/>
          <a:p>
            <a:r>
              <a:rPr lang="en-US" sz="800" dirty="0" smtClean="0"/>
              <a:t>Source for Housing Starts: NYSCA Projected </a:t>
            </a:r>
            <a:r>
              <a:rPr lang="en-US" sz="800" dirty="0"/>
              <a:t>New Housing Starts </a:t>
            </a:r>
            <a:r>
              <a:rPr lang="en-US" sz="800" dirty="0" smtClean="0"/>
              <a:t>2012</a:t>
            </a:r>
            <a:r>
              <a:rPr lang="en-US" sz="800" dirty="0"/>
              <a:t>-2021, </a:t>
            </a:r>
            <a:r>
              <a:rPr lang="en-US" sz="800" dirty="0">
                <a:hlinkClick r:id="rId3"/>
              </a:rPr>
              <a:t>http://www.nycsca.org/Community/CapitalPlanManagementReportsData/Housing/2012-21HousingWebChart.pdf</a:t>
            </a:r>
            <a:r>
              <a:rPr lang="en-US" sz="800" dirty="0"/>
              <a:t>; </a:t>
            </a:r>
            <a:r>
              <a:rPr lang="en-US" sz="800" dirty="0" smtClean="0"/>
              <a:t>Projected </a:t>
            </a:r>
            <a:r>
              <a:rPr lang="en-US" sz="800" dirty="0"/>
              <a:t>public school ratio, </a:t>
            </a:r>
            <a:r>
              <a:rPr lang="en-US" sz="800" dirty="0">
                <a:hlinkClick r:id="rId4"/>
              </a:rPr>
              <a:t>https://data.cityofnewyork.us/Education/Projected-Public-School-Ratio/n7ta-pz8k  </a:t>
            </a:r>
            <a:endParaRPr lang="en-US" sz="800" dirty="0"/>
          </a:p>
          <a:p>
            <a:endParaRPr lang="en-US" sz="800" dirty="0"/>
          </a:p>
        </p:txBody>
      </p:sp>
    </p:spTree>
    <p:extLst>
      <p:ext uri="{BB962C8B-B14F-4D97-AF65-F5344CB8AC3E}">
        <p14:creationId xmlns:p14="http://schemas.microsoft.com/office/powerpoint/2010/main" val="2030407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38175"/>
          </a:xfrm>
        </p:spPr>
        <p:txBody>
          <a:bodyPr>
            <a:normAutofit fontScale="90000"/>
          </a:bodyPr>
          <a:lstStyle/>
          <a:p>
            <a:pPr>
              <a:defRPr/>
            </a:pPr>
            <a:r>
              <a:rPr lang="en-US" sz="3600" dirty="0" smtClean="0">
                <a:latin typeface="Arial Black" panose="020B0A04020102020204" pitchFamily="34" charset="0"/>
              </a:rPr>
              <a:t>CFE and C4E </a:t>
            </a:r>
            <a:endParaRPr lang="en-US" sz="3600" dirty="0">
              <a:latin typeface="Arial Black" panose="020B0A04020102020204" pitchFamily="34" charset="0"/>
            </a:endParaRPr>
          </a:p>
        </p:txBody>
      </p:sp>
      <p:sp>
        <p:nvSpPr>
          <p:cNvPr id="7171" name="Content Placeholder 2"/>
          <p:cNvSpPr>
            <a:spLocks noGrp="1"/>
          </p:cNvSpPr>
          <p:nvPr>
            <p:ph idx="1"/>
          </p:nvPr>
        </p:nvSpPr>
        <p:spPr>
          <a:xfrm>
            <a:off x="200025" y="1085850"/>
            <a:ext cx="8724900" cy="5657850"/>
          </a:xfrm>
        </p:spPr>
        <p:txBody>
          <a:bodyPr/>
          <a:lstStyle/>
          <a:p>
            <a:endParaRPr lang="en-US" altLang="en-US" sz="1800" dirty="0" smtClean="0"/>
          </a:p>
          <a:p>
            <a:r>
              <a:rPr lang="en-US" altLang="en-US" sz="2000" dirty="0" smtClean="0"/>
              <a:t>In 2003, the state’s highest court concluded in the Campaign for Fiscal Equity (CFE) case that NYC kids were denied their fundamental constitutional right to an adequate education.</a:t>
            </a:r>
          </a:p>
          <a:p>
            <a:endParaRPr lang="en-US" altLang="en-US" sz="2000" dirty="0" smtClean="0"/>
          </a:p>
          <a:p>
            <a:r>
              <a:rPr lang="en-US" altLang="en-US" sz="2000" dirty="0" smtClean="0"/>
              <a:t>This was primarily because NYC class sizes were much larger than NY state averages and far larger than research shows is optimal.  </a:t>
            </a:r>
          </a:p>
          <a:p>
            <a:endParaRPr lang="en-US" altLang="en-US" sz="2000" dirty="0" smtClean="0"/>
          </a:p>
          <a:p>
            <a:r>
              <a:rPr lang="en-US" altLang="en-US" sz="2000" dirty="0" smtClean="0"/>
              <a:t>In 2007, a new state law was passed, the Contracts for Excellence (C4E) that would provide NYC with extra funds on condition that the city also submit a plan to reduce class size in all grades.  </a:t>
            </a:r>
          </a:p>
          <a:p>
            <a:endParaRPr lang="en-US" altLang="en-US" sz="2000" dirty="0" smtClean="0"/>
          </a:p>
          <a:p>
            <a:r>
              <a:rPr lang="en-US" altLang="en-US" sz="2000" dirty="0" smtClean="0"/>
              <a:t>Yet every year since then, class sizes have increased, and now in the early grades are the largest in 15 years!</a:t>
            </a:r>
          </a:p>
          <a:p>
            <a:endParaRPr lang="en-US" altLang="en-US" sz="1800" dirty="0" smtClean="0"/>
          </a:p>
          <a:p>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City-wide Enrollment Projections </a:t>
            </a:r>
            <a:r>
              <a:rPr lang="en-US" sz="2800" dirty="0" smtClean="0"/>
              <a:t>HS vs</a:t>
            </a:r>
            <a:r>
              <a:rPr lang="en-US" sz="2800" dirty="0"/>
              <a:t>. New Seats in Capital Plan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3289267"/>
              </p:ext>
            </p:extLst>
          </p:nvPr>
        </p:nvGraphicFramePr>
        <p:xfrm>
          <a:off x="101600" y="1600200"/>
          <a:ext cx="6705600" cy="5156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705600" y="1185446"/>
            <a:ext cx="2298700" cy="584776"/>
          </a:xfrm>
          <a:prstGeom prst="rect">
            <a:avLst/>
          </a:prstGeom>
          <a:noFill/>
        </p:spPr>
        <p:txBody>
          <a:bodyPr wrap="square" rtlCol="0">
            <a:spAutoFit/>
          </a:bodyPr>
          <a:lstStyle/>
          <a:p>
            <a:r>
              <a:rPr lang="en-US" sz="800" dirty="0"/>
              <a:t>*Statistical Forecasting does not include D75 </a:t>
            </a:r>
            <a:r>
              <a:rPr lang="en-US" sz="800" dirty="0" smtClean="0"/>
              <a:t>students; HS Seats in Capital Plan are categorized as IS/HS and does not include seats for class size reduction</a:t>
            </a:r>
            <a:endParaRPr lang="en-US" sz="800" dirty="0"/>
          </a:p>
        </p:txBody>
      </p:sp>
      <p:sp>
        <p:nvSpPr>
          <p:cNvPr id="7" name="TextBox 6"/>
          <p:cNvSpPr txBox="1"/>
          <p:nvPr/>
        </p:nvSpPr>
        <p:spPr>
          <a:xfrm>
            <a:off x="6705600" y="1827372"/>
            <a:ext cx="2298700" cy="1200328"/>
          </a:xfrm>
          <a:prstGeom prst="rect">
            <a:avLst/>
          </a:prstGeom>
          <a:noFill/>
        </p:spPr>
        <p:txBody>
          <a:bodyPr wrap="square" rtlCol="0">
            <a:spAutoFit/>
          </a:bodyPr>
          <a:lstStyle/>
          <a:p>
            <a:r>
              <a:rPr lang="en-US" sz="800" dirty="0" smtClean="0"/>
              <a:t>Source for Housing Starts: NYSCA Projected </a:t>
            </a:r>
            <a:r>
              <a:rPr lang="en-US" sz="800" dirty="0"/>
              <a:t>New Housing Starts </a:t>
            </a:r>
            <a:r>
              <a:rPr lang="en-US" sz="800" dirty="0" smtClean="0"/>
              <a:t>2012</a:t>
            </a:r>
            <a:r>
              <a:rPr lang="en-US" sz="800" dirty="0"/>
              <a:t>-2021, </a:t>
            </a:r>
            <a:r>
              <a:rPr lang="en-US" sz="800" dirty="0">
                <a:hlinkClick r:id="rId3"/>
              </a:rPr>
              <a:t>http://www.nycsca.org/Community/CapitalPlanManagementReportsData/Housing/2012-21HousingWebChart.pdf</a:t>
            </a:r>
            <a:r>
              <a:rPr lang="en-US" sz="800" dirty="0"/>
              <a:t>; </a:t>
            </a:r>
            <a:r>
              <a:rPr lang="en-US" sz="800" dirty="0" smtClean="0"/>
              <a:t>Projected </a:t>
            </a:r>
            <a:r>
              <a:rPr lang="en-US" sz="800" dirty="0"/>
              <a:t>public school ratio, </a:t>
            </a:r>
            <a:r>
              <a:rPr lang="en-US" sz="800" dirty="0">
                <a:hlinkClick r:id="rId4"/>
              </a:rPr>
              <a:t>https://data.cityofnewyork.us/Education/Projected-Public-School-Ratio/n7ta-pz8k  </a:t>
            </a:r>
            <a:endParaRPr lang="en-US" sz="800" dirty="0"/>
          </a:p>
          <a:p>
            <a:endParaRPr lang="en-US" sz="800" dirty="0"/>
          </a:p>
        </p:txBody>
      </p:sp>
    </p:spTree>
    <p:extLst>
      <p:ext uri="{BB962C8B-B14F-4D97-AF65-F5344CB8AC3E}">
        <p14:creationId xmlns:p14="http://schemas.microsoft.com/office/powerpoint/2010/main" val="3903400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Bill de </a:t>
            </a:r>
            <a:r>
              <a:rPr lang="en-US" dirty="0" err="1" smtClean="0"/>
              <a:t>Blasio</a:t>
            </a:r>
            <a:r>
              <a:rPr lang="en-US" dirty="0" smtClean="0"/>
              <a:t> promised to reduce class size while running for Mayor </a:t>
            </a:r>
            <a:endParaRPr lang="en-US" dirty="0"/>
          </a:p>
        </p:txBody>
      </p:sp>
      <p:sp>
        <p:nvSpPr>
          <p:cNvPr id="26627" name="Content Placeholder 2"/>
          <p:cNvSpPr>
            <a:spLocks noGrp="1"/>
          </p:cNvSpPr>
          <p:nvPr>
            <p:ph idx="1"/>
          </p:nvPr>
        </p:nvSpPr>
        <p:spPr/>
        <p:txBody>
          <a:bodyPr/>
          <a:lstStyle/>
          <a:p>
            <a:endParaRPr lang="en-US" altLang="en-US" sz="1800" dirty="0" smtClean="0"/>
          </a:p>
          <a:p>
            <a:r>
              <a:rPr lang="en-US" altLang="en-US" dirty="0" smtClean="0"/>
              <a:t>During his campaign, Mayor de </a:t>
            </a:r>
            <a:r>
              <a:rPr lang="en-US" altLang="en-US" dirty="0" err="1" smtClean="0"/>
              <a:t>Blasio</a:t>
            </a:r>
            <a:r>
              <a:rPr lang="en-US" altLang="en-US" dirty="0" smtClean="0"/>
              <a:t> promised if elected to abide by the city’s original class size plan approved by the state in 2007. </a:t>
            </a:r>
          </a:p>
          <a:p>
            <a:endParaRPr lang="en-US" altLang="en-US" dirty="0" smtClean="0"/>
          </a:p>
          <a:p>
            <a:r>
              <a:rPr lang="en-US" altLang="en-US" dirty="0" smtClean="0"/>
              <a:t>The Mayor needs to deliver on his promise and provide what NYC parents want and their children need.</a:t>
            </a:r>
          </a:p>
          <a:p>
            <a:endParaRPr lang="en-US" altLang="en-US" dirty="0"/>
          </a:p>
          <a:p>
            <a:r>
              <a:rPr lang="en-US" altLang="en-US" dirty="0" smtClean="0"/>
              <a:t>He also needs to expand the capital plan to alleviate school overcrowding, end ALL co-locations, and build more schools!</a:t>
            </a:r>
          </a:p>
          <a:p>
            <a:endParaRPr lang="en-US" alt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2800" dirty="0" smtClean="0"/>
              <a:t>Comparison of class sizes in Blue book compared to current averages &amp; Contract for excellence goals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8113704"/>
              </p:ext>
            </p:extLst>
          </p:nvPr>
        </p:nvGraphicFramePr>
        <p:xfrm>
          <a:off x="457202" y="1523996"/>
          <a:ext cx="8229596" cy="4791078"/>
        </p:xfrm>
        <a:graphic>
          <a:graphicData uri="http://schemas.openxmlformats.org/drawingml/2006/table">
            <a:tbl>
              <a:tblPr>
                <a:tableStyleId>{5C22544A-7EE6-4342-B048-85BDC9FD1C3A}</a:tableStyleId>
              </a:tblPr>
              <a:tblGrid>
                <a:gridCol w="1250065"/>
                <a:gridCol w="1250065"/>
                <a:gridCol w="1250065"/>
                <a:gridCol w="1250065"/>
                <a:gridCol w="1250065"/>
                <a:gridCol w="1979271"/>
              </a:tblGrid>
              <a:tr h="2345842">
                <a:tc>
                  <a:txBody>
                    <a:bodyPr/>
                    <a:lstStyle/>
                    <a:p>
                      <a:pPr algn="ctr" fontAlgn="ctr"/>
                      <a:r>
                        <a:rPr lang="en-US" sz="1600" u="none" strike="noStrike" dirty="0">
                          <a:effectLst/>
                        </a:rPr>
                        <a:t>Grade levels</a:t>
                      </a:r>
                      <a:endParaRPr lang="en-US" sz="1600" b="1" i="0" u="none" strike="noStrike" dirty="0">
                        <a:solidFill>
                          <a:srgbClr val="000000"/>
                        </a:solidFill>
                        <a:effectLst/>
                        <a:latin typeface="Times New Roman"/>
                      </a:endParaRPr>
                    </a:p>
                  </a:txBody>
                  <a:tcPr marL="9525" marR="9525" marT="9525" marB="0" anchor="ctr"/>
                </a:tc>
                <a:tc>
                  <a:txBody>
                    <a:bodyPr/>
                    <a:lstStyle/>
                    <a:p>
                      <a:pPr algn="ctr" fontAlgn="ctr"/>
                      <a:r>
                        <a:rPr lang="en-US" sz="1600" u="none" strike="noStrike" dirty="0">
                          <a:effectLst/>
                        </a:rPr>
                        <a:t>UFT Contract class size limits</a:t>
                      </a:r>
                      <a:endParaRPr lang="en-US" sz="1600" b="1" i="0" u="none" strike="noStrike" dirty="0">
                        <a:solidFill>
                          <a:srgbClr val="000000"/>
                        </a:solidFill>
                        <a:effectLst/>
                        <a:latin typeface="Times New Roman"/>
                      </a:endParaRPr>
                    </a:p>
                  </a:txBody>
                  <a:tcPr marL="9525" marR="9525" marT="9525" marB="0" anchor="ctr"/>
                </a:tc>
                <a:tc>
                  <a:txBody>
                    <a:bodyPr/>
                    <a:lstStyle/>
                    <a:p>
                      <a:pPr algn="ctr" fontAlgn="ctr"/>
                      <a:r>
                        <a:rPr lang="en-US" sz="1600" u="none" strike="noStrike" dirty="0">
                          <a:effectLst/>
                        </a:rPr>
                        <a:t>Target class sizes in "blue book"</a:t>
                      </a:r>
                      <a:endParaRPr lang="en-US" sz="1600" b="1" i="0" u="none" strike="noStrike" dirty="0">
                        <a:solidFill>
                          <a:srgbClr val="000000"/>
                        </a:solidFill>
                        <a:effectLst/>
                        <a:latin typeface="Times New Roman"/>
                      </a:endParaRPr>
                    </a:p>
                  </a:txBody>
                  <a:tcPr marL="9525" marR="9525" marT="9525" marB="0" anchor="ctr"/>
                </a:tc>
                <a:tc>
                  <a:txBody>
                    <a:bodyPr/>
                    <a:lstStyle/>
                    <a:p>
                      <a:pPr algn="ctr" fontAlgn="ctr"/>
                      <a:r>
                        <a:rPr lang="en-US" sz="1600" u="none" strike="noStrike" dirty="0">
                          <a:effectLst/>
                        </a:rPr>
                        <a:t>Current average class sizes </a:t>
                      </a:r>
                      <a:endParaRPr lang="en-US" sz="1600" b="1" i="0" u="none" strike="noStrike" dirty="0">
                        <a:solidFill>
                          <a:srgbClr val="000000"/>
                        </a:solidFill>
                        <a:effectLst/>
                        <a:latin typeface="Times New Roman"/>
                      </a:endParaRPr>
                    </a:p>
                  </a:txBody>
                  <a:tcPr marL="9525" marR="9525" marT="9525" marB="0" anchor="ctr"/>
                </a:tc>
                <a:tc>
                  <a:txBody>
                    <a:bodyPr/>
                    <a:lstStyle/>
                    <a:p>
                      <a:pPr algn="ctr" fontAlgn="ctr"/>
                      <a:r>
                        <a:rPr lang="en-US" sz="1600" u="none" strike="noStrike" dirty="0">
                          <a:effectLst/>
                        </a:rPr>
                        <a:t> C4E class Size goals</a:t>
                      </a:r>
                      <a:endParaRPr lang="en-US" sz="1600" b="1" i="0" u="none" strike="noStrike" dirty="0">
                        <a:solidFill>
                          <a:srgbClr val="000000"/>
                        </a:solidFill>
                        <a:effectLst/>
                        <a:latin typeface="Times New Roman"/>
                      </a:endParaRPr>
                    </a:p>
                  </a:txBody>
                  <a:tcPr marL="9525" marR="9525" marT="9525" marB="0" anchor="ctr"/>
                </a:tc>
                <a:tc>
                  <a:txBody>
                    <a:bodyPr/>
                    <a:lstStyle/>
                    <a:p>
                      <a:pPr algn="ctr" fontAlgn="ctr"/>
                      <a:r>
                        <a:rPr lang="en-US" sz="1600" u="none" strike="noStrike" dirty="0">
                          <a:effectLst/>
                        </a:rPr>
                        <a:t>How many </a:t>
                      </a:r>
                      <a:r>
                        <a:rPr lang="en-US" sz="1600" u="none" strike="noStrike" dirty="0" smtClean="0">
                          <a:effectLst/>
                        </a:rPr>
                        <a:t>students allowed in 500 </a:t>
                      </a:r>
                      <a:r>
                        <a:rPr lang="en-US" sz="1600" u="none" strike="noStrike" dirty="0" err="1" smtClean="0">
                          <a:effectLst/>
                        </a:rPr>
                        <a:t>Sq</a:t>
                      </a:r>
                      <a:r>
                        <a:rPr lang="en-US" sz="1600" u="none" strike="noStrike" dirty="0" smtClean="0">
                          <a:effectLst/>
                        </a:rPr>
                        <a:t> </a:t>
                      </a:r>
                      <a:r>
                        <a:rPr lang="en-US" sz="1600" u="none" strike="noStrike" dirty="0" err="1" smtClean="0">
                          <a:effectLst/>
                        </a:rPr>
                        <a:t>ft</a:t>
                      </a:r>
                      <a:r>
                        <a:rPr lang="en-US" sz="1600" u="none" strike="noStrike" dirty="0" smtClean="0">
                          <a:effectLst/>
                        </a:rPr>
                        <a:t> classroom  according to NYC building code </a:t>
                      </a:r>
                      <a:endParaRPr lang="en-US" sz="1600" b="1" i="0" u="none" strike="noStrike" dirty="0">
                        <a:solidFill>
                          <a:srgbClr val="000000"/>
                        </a:solidFill>
                        <a:effectLst/>
                        <a:latin typeface="Times New Roman"/>
                      </a:endParaRPr>
                    </a:p>
                  </a:txBody>
                  <a:tcPr marL="9525" marR="9525" marT="9525" marB="0" anchor="ctr"/>
                </a:tc>
              </a:tr>
              <a:tr h="448965">
                <a:tc>
                  <a:txBody>
                    <a:bodyPr/>
                    <a:lstStyle/>
                    <a:p>
                      <a:pPr algn="l" fontAlgn="ctr"/>
                      <a:r>
                        <a:rPr lang="en-US" sz="1600" u="none" strike="noStrike">
                          <a:effectLst/>
                        </a:rPr>
                        <a:t>Kindergarten</a:t>
                      </a:r>
                      <a:endParaRPr lang="en-US" sz="1600" b="0" i="0" u="none" strike="noStrike">
                        <a:solidFill>
                          <a:srgbClr val="000000"/>
                        </a:solidFill>
                        <a:effectLst/>
                        <a:latin typeface="Times New Roman"/>
                      </a:endParaRPr>
                    </a:p>
                  </a:txBody>
                  <a:tcPr marL="9525" marR="9525" marT="9525" marB="0" anchor="ctr"/>
                </a:tc>
                <a:tc>
                  <a:txBody>
                    <a:bodyPr/>
                    <a:lstStyle/>
                    <a:p>
                      <a:pPr algn="r" fontAlgn="ctr"/>
                      <a:r>
                        <a:rPr lang="en-US" sz="1600" u="none" strike="noStrike">
                          <a:effectLst/>
                        </a:rPr>
                        <a:t>25</a:t>
                      </a:r>
                      <a:endParaRPr lang="en-US" sz="1600" b="0" i="0" u="none" strike="noStrike">
                        <a:solidFill>
                          <a:srgbClr val="000000"/>
                        </a:solidFill>
                        <a:effectLst/>
                        <a:latin typeface="Times New Roman"/>
                      </a:endParaRPr>
                    </a:p>
                  </a:txBody>
                  <a:tcPr marL="9525" marR="9525" marT="9525" marB="0" anchor="ctr"/>
                </a:tc>
                <a:tc>
                  <a:txBody>
                    <a:bodyPr/>
                    <a:lstStyle/>
                    <a:p>
                      <a:pPr algn="ctr" fontAlgn="ctr"/>
                      <a:r>
                        <a:rPr lang="en-US" sz="1600" u="none" strike="noStrike" dirty="0">
                          <a:effectLst/>
                        </a:rPr>
                        <a:t>20</a:t>
                      </a:r>
                      <a:endParaRPr lang="en-US" sz="1600" b="0" i="0" u="none" strike="noStrike" dirty="0">
                        <a:solidFill>
                          <a:srgbClr val="000000"/>
                        </a:solidFill>
                        <a:effectLst/>
                        <a:latin typeface="Times New Roman"/>
                      </a:endParaRPr>
                    </a:p>
                  </a:txBody>
                  <a:tcPr marL="9525" marR="9525" marT="9525" marB="0" anchor="ctr"/>
                </a:tc>
                <a:tc>
                  <a:txBody>
                    <a:bodyPr/>
                    <a:lstStyle/>
                    <a:p>
                      <a:pPr algn="ctr" fontAlgn="ctr"/>
                      <a:r>
                        <a:rPr lang="en-US" sz="1600" u="none" strike="noStrike" dirty="0">
                          <a:effectLst/>
                        </a:rPr>
                        <a:t>23</a:t>
                      </a:r>
                      <a:endParaRPr lang="en-US" sz="1600" b="0" i="0" u="none" strike="noStrike" dirty="0">
                        <a:solidFill>
                          <a:srgbClr val="000000"/>
                        </a:solidFill>
                        <a:effectLst/>
                        <a:latin typeface="Times New Roman"/>
                      </a:endParaRPr>
                    </a:p>
                  </a:txBody>
                  <a:tcPr marL="9525" marR="9525" marT="9525" marB="0" anchor="ctr"/>
                </a:tc>
                <a:tc>
                  <a:txBody>
                    <a:bodyPr/>
                    <a:lstStyle/>
                    <a:p>
                      <a:pPr algn="ctr" fontAlgn="ctr"/>
                      <a:r>
                        <a:rPr lang="en-US" sz="1600" u="none" strike="noStrike" dirty="0">
                          <a:effectLst/>
                        </a:rPr>
                        <a:t>19.9</a:t>
                      </a:r>
                      <a:endParaRPr lang="en-US" sz="1600" b="0" i="0" u="none" strike="noStrike" dirty="0">
                        <a:solidFill>
                          <a:srgbClr val="000000"/>
                        </a:solidFill>
                        <a:effectLst/>
                        <a:latin typeface="Times New Roman"/>
                      </a:endParaRPr>
                    </a:p>
                  </a:txBody>
                  <a:tcPr marL="9525" marR="9525" marT="9525" marB="0" anchor="ctr"/>
                </a:tc>
                <a:tc>
                  <a:txBody>
                    <a:bodyPr/>
                    <a:lstStyle/>
                    <a:p>
                      <a:pPr algn="ctr" fontAlgn="ctr"/>
                      <a:r>
                        <a:rPr lang="en-US" sz="1600" b="1" u="none" strike="noStrike" dirty="0" smtClean="0">
                          <a:solidFill>
                            <a:srgbClr val="FF0000"/>
                          </a:solidFill>
                          <a:effectLst/>
                        </a:rPr>
                        <a:t>14</a:t>
                      </a:r>
                      <a:endParaRPr lang="en-US" sz="1600" b="1" i="0" u="none" strike="noStrike" dirty="0">
                        <a:solidFill>
                          <a:srgbClr val="FF0000"/>
                        </a:solidFill>
                        <a:effectLst/>
                        <a:latin typeface="Times New Roman"/>
                      </a:endParaRPr>
                    </a:p>
                  </a:txBody>
                  <a:tcPr marL="9525" marR="9525" marT="9525" marB="0" anchor="ctr"/>
                </a:tc>
              </a:tr>
              <a:tr h="254314">
                <a:tc>
                  <a:txBody>
                    <a:bodyPr/>
                    <a:lstStyle/>
                    <a:p>
                      <a:pPr algn="l" fontAlgn="ctr"/>
                      <a:r>
                        <a:rPr lang="en-US" sz="1600" u="none" strike="noStrike">
                          <a:effectLst/>
                        </a:rPr>
                        <a:t>1st-3rd </a:t>
                      </a:r>
                      <a:endParaRPr lang="en-US" sz="1600" b="0" i="0" u="none" strike="noStrike">
                        <a:solidFill>
                          <a:srgbClr val="000000"/>
                        </a:solidFill>
                        <a:effectLst/>
                        <a:latin typeface="Times New Roman"/>
                      </a:endParaRPr>
                    </a:p>
                  </a:txBody>
                  <a:tcPr marL="9525" marR="9525" marT="9525" marB="0" anchor="ctr"/>
                </a:tc>
                <a:tc>
                  <a:txBody>
                    <a:bodyPr/>
                    <a:lstStyle/>
                    <a:p>
                      <a:pPr algn="r" fontAlgn="ctr"/>
                      <a:r>
                        <a:rPr lang="en-US" sz="1600" u="none" strike="noStrike">
                          <a:effectLst/>
                        </a:rPr>
                        <a:t>32</a:t>
                      </a:r>
                      <a:endParaRPr lang="en-US" sz="1600" b="0" i="0" u="none" strike="noStrike">
                        <a:solidFill>
                          <a:srgbClr val="000000"/>
                        </a:solidFill>
                        <a:effectLst/>
                        <a:latin typeface="Times New Roman"/>
                      </a:endParaRPr>
                    </a:p>
                  </a:txBody>
                  <a:tcPr marL="9525" marR="9525" marT="9525" marB="0" anchor="ctr"/>
                </a:tc>
                <a:tc>
                  <a:txBody>
                    <a:bodyPr/>
                    <a:lstStyle/>
                    <a:p>
                      <a:pPr algn="ctr" fontAlgn="ctr"/>
                      <a:r>
                        <a:rPr lang="en-US" sz="1600" u="none" strike="noStrike">
                          <a:effectLst/>
                        </a:rPr>
                        <a:t>20</a:t>
                      </a:r>
                      <a:endParaRPr lang="en-US" sz="1600" b="0" i="0" u="none" strike="noStrike">
                        <a:solidFill>
                          <a:srgbClr val="000000"/>
                        </a:solidFill>
                        <a:effectLst/>
                        <a:latin typeface="Times New Roman"/>
                      </a:endParaRPr>
                    </a:p>
                  </a:txBody>
                  <a:tcPr marL="9525" marR="9525" marT="9525" marB="0" anchor="ctr"/>
                </a:tc>
                <a:tc>
                  <a:txBody>
                    <a:bodyPr/>
                    <a:lstStyle/>
                    <a:p>
                      <a:pPr algn="ctr" fontAlgn="ctr"/>
                      <a:r>
                        <a:rPr lang="en-US" sz="1600" u="none" strike="noStrike">
                          <a:effectLst/>
                        </a:rPr>
                        <a:t>25.5</a:t>
                      </a:r>
                      <a:endParaRPr lang="en-US" sz="1600" b="0" i="0" u="none" strike="noStrike">
                        <a:solidFill>
                          <a:srgbClr val="000000"/>
                        </a:solidFill>
                        <a:effectLst/>
                        <a:latin typeface="Times New Roman"/>
                      </a:endParaRPr>
                    </a:p>
                  </a:txBody>
                  <a:tcPr marL="9525" marR="9525" marT="9525" marB="0" anchor="ctr"/>
                </a:tc>
                <a:tc>
                  <a:txBody>
                    <a:bodyPr/>
                    <a:lstStyle/>
                    <a:p>
                      <a:pPr algn="ctr" fontAlgn="ctr"/>
                      <a:r>
                        <a:rPr lang="en-US" sz="1600" u="none" strike="noStrike">
                          <a:effectLst/>
                        </a:rPr>
                        <a:t>19.9</a:t>
                      </a:r>
                      <a:endParaRPr lang="en-US" sz="1600" b="0" i="0" u="none" strike="noStrike">
                        <a:solidFill>
                          <a:srgbClr val="000000"/>
                        </a:solidFill>
                        <a:effectLst/>
                        <a:latin typeface="Times New Roman"/>
                      </a:endParaRPr>
                    </a:p>
                  </a:txBody>
                  <a:tcPr marL="9525" marR="9525" marT="9525" marB="0" anchor="ctr"/>
                </a:tc>
                <a:tc>
                  <a:txBody>
                    <a:bodyPr/>
                    <a:lstStyle/>
                    <a:p>
                      <a:pPr algn="ctr" fontAlgn="ctr"/>
                      <a:r>
                        <a:rPr lang="en-US" sz="1600" b="1" u="none" strike="noStrike" dirty="0" smtClean="0">
                          <a:solidFill>
                            <a:srgbClr val="FF0000"/>
                          </a:solidFill>
                          <a:effectLst/>
                        </a:rPr>
                        <a:t>25</a:t>
                      </a:r>
                      <a:endParaRPr lang="en-US" sz="1600" b="1" i="0" u="none" strike="noStrike" dirty="0">
                        <a:solidFill>
                          <a:srgbClr val="FF0000"/>
                        </a:solidFill>
                        <a:effectLst/>
                        <a:latin typeface="Times New Roman"/>
                      </a:endParaRPr>
                    </a:p>
                  </a:txBody>
                  <a:tcPr marL="9525" marR="9525" marT="9525" marB="0" anchor="ctr"/>
                </a:tc>
              </a:tr>
              <a:tr h="254314">
                <a:tc>
                  <a:txBody>
                    <a:bodyPr/>
                    <a:lstStyle/>
                    <a:p>
                      <a:pPr algn="l" fontAlgn="ctr"/>
                      <a:r>
                        <a:rPr lang="en-US" sz="1600" u="none" strike="noStrike">
                          <a:effectLst/>
                        </a:rPr>
                        <a:t>4th-5th</a:t>
                      </a:r>
                      <a:endParaRPr lang="en-US" sz="1600" b="0" i="0" u="none" strike="noStrike">
                        <a:solidFill>
                          <a:srgbClr val="000000"/>
                        </a:solidFill>
                        <a:effectLst/>
                        <a:latin typeface="Times New Roman"/>
                      </a:endParaRPr>
                    </a:p>
                  </a:txBody>
                  <a:tcPr marL="9525" marR="9525" marT="9525" marB="0" anchor="ctr"/>
                </a:tc>
                <a:tc>
                  <a:txBody>
                    <a:bodyPr/>
                    <a:lstStyle/>
                    <a:p>
                      <a:pPr algn="r" fontAlgn="ctr"/>
                      <a:r>
                        <a:rPr lang="en-US" sz="1600" u="none" strike="noStrike">
                          <a:effectLst/>
                        </a:rPr>
                        <a:t>32</a:t>
                      </a:r>
                      <a:endParaRPr lang="en-US" sz="1600" b="0" i="0" u="none" strike="noStrike">
                        <a:solidFill>
                          <a:srgbClr val="000000"/>
                        </a:solidFill>
                        <a:effectLst/>
                        <a:latin typeface="Times New Roman"/>
                      </a:endParaRPr>
                    </a:p>
                  </a:txBody>
                  <a:tcPr marL="9525" marR="9525" marT="9525" marB="0" anchor="ctr"/>
                </a:tc>
                <a:tc>
                  <a:txBody>
                    <a:bodyPr/>
                    <a:lstStyle/>
                    <a:p>
                      <a:pPr algn="ctr" fontAlgn="ctr"/>
                      <a:r>
                        <a:rPr lang="en-US" sz="1600" u="none" strike="noStrike">
                          <a:effectLst/>
                        </a:rPr>
                        <a:t>28</a:t>
                      </a:r>
                      <a:endParaRPr lang="en-US" sz="1600" b="0" i="0" u="none" strike="noStrike">
                        <a:solidFill>
                          <a:srgbClr val="000000"/>
                        </a:solidFill>
                        <a:effectLst/>
                        <a:latin typeface="Times New Roman"/>
                      </a:endParaRPr>
                    </a:p>
                  </a:txBody>
                  <a:tcPr marL="9525" marR="9525" marT="9525" marB="0" anchor="ctr"/>
                </a:tc>
                <a:tc>
                  <a:txBody>
                    <a:bodyPr/>
                    <a:lstStyle/>
                    <a:p>
                      <a:pPr algn="ctr" fontAlgn="ctr"/>
                      <a:r>
                        <a:rPr lang="en-US" sz="1600" u="none" strike="noStrike">
                          <a:effectLst/>
                        </a:rPr>
                        <a:t>26</a:t>
                      </a:r>
                      <a:endParaRPr lang="en-US" sz="1600" b="0" i="0" u="none" strike="noStrike">
                        <a:solidFill>
                          <a:srgbClr val="000000"/>
                        </a:solidFill>
                        <a:effectLst/>
                        <a:latin typeface="Times New Roman"/>
                      </a:endParaRPr>
                    </a:p>
                  </a:txBody>
                  <a:tcPr marL="9525" marR="9525" marT="9525" marB="0" anchor="ctr"/>
                </a:tc>
                <a:tc>
                  <a:txBody>
                    <a:bodyPr/>
                    <a:lstStyle/>
                    <a:p>
                      <a:pPr algn="ctr" fontAlgn="ctr"/>
                      <a:r>
                        <a:rPr lang="en-US" sz="1600" u="none" strike="noStrike">
                          <a:effectLst/>
                        </a:rPr>
                        <a:t>22.9</a:t>
                      </a:r>
                      <a:endParaRPr lang="en-US" sz="1600" b="0" i="0" u="none" strike="noStrike">
                        <a:solidFill>
                          <a:srgbClr val="000000"/>
                        </a:solidFill>
                        <a:effectLst/>
                        <a:latin typeface="Times New Roman"/>
                      </a:endParaRPr>
                    </a:p>
                  </a:txBody>
                  <a:tcPr marL="9525" marR="9525" marT="9525" marB="0" anchor="ctr"/>
                </a:tc>
                <a:tc>
                  <a:txBody>
                    <a:bodyPr/>
                    <a:lstStyle/>
                    <a:p>
                      <a:pPr algn="ctr" fontAlgn="ctr"/>
                      <a:r>
                        <a:rPr lang="en-US" sz="1600" b="1" u="none" strike="noStrike" dirty="0" smtClean="0">
                          <a:solidFill>
                            <a:srgbClr val="FF0000"/>
                          </a:solidFill>
                          <a:effectLst/>
                        </a:rPr>
                        <a:t>25</a:t>
                      </a:r>
                      <a:endParaRPr lang="en-US" sz="1600" b="1" i="0" u="none" strike="noStrike" dirty="0">
                        <a:solidFill>
                          <a:srgbClr val="FF0000"/>
                        </a:solidFill>
                        <a:effectLst/>
                        <a:latin typeface="Times New Roman"/>
                      </a:endParaRPr>
                    </a:p>
                  </a:txBody>
                  <a:tcPr marL="9525" marR="9525" marT="9525" marB="0" anchor="ctr"/>
                </a:tc>
              </a:tr>
              <a:tr h="988575">
                <a:tc>
                  <a:txBody>
                    <a:bodyPr/>
                    <a:lstStyle/>
                    <a:p>
                      <a:pPr algn="l" fontAlgn="ctr"/>
                      <a:r>
                        <a:rPr lang="en-US" sz="1600" u="none" strike="noStrike">
                          <a:effectLst/>
                        </a:rPr>
                        <a:t>6th-8th </a:t>
                      </a:r>
                      <a:endParaRPr lang="en-US" sz="1600" b="0" i="0" u="none" strike="noStrike">
                        <a:solidFill>
                          <a:srgbClr val="000000"/>
                        </a:solidFill>
                        <a:effectLst/>
                        <a:latin typeface="Times New Roman"/>
                      </a:endParaRPr>
                    </a:p>
                  </a:txBody>
                  <a:tcPr marL="9525" marR="9525" marT="9525" marB="0" anchor="ctr"/>
                </a:tc>
                <a:tc>
                  <a:txBody>
                    <a:bodyPr/>
                    <a:lstStyle/>
                    <a:p>
                      <a:pPr algn="r" fontAlgn="ctr"/>
                      <a:r>
                        <a:rPr lang="en-US" sz="1600" u="none" strike="noStrike" dirty="0">
                          <a:effectLst/>
                        </a:rPr>
                        <a:t>30 (Title I)  </a:t>
                      </a:r>
                      <a:endParaRPr lang="en-US" sz="1600" u="none" strike="noStrike" dirty="0" smtClean="0">
                        <a:effectLst/>
                      </a:endParaRPr>
                    </a:p>
                    <a:p>
                      <a:pPr algn="r" fontAlgn="ctr"/>
                      <a:endParaRPr lang="en-US" sz="1600" u="none" strike="noStrike" dirty="0" smtClean="0">
                        <a:effectLst/>
                      </a:endParaRPr>
                    </a:p>
                    <a:p>
                      <a:pPr algn="r" fontAlgn="ctr"/>
                      <a:r>
                        <a:rPr lang="en-US" sz="1600" u="none" strike="noStrike" dirty="0" smtClean="0">
                          <a:effectLst/>
                        </a:rPr>
                        <a:t>33 </a:t>
                      </a:r>
                      <a:r>
                        <a:rPr lang="en-US" sz="1600" u="none" strike="noStrike" dirty="0">
                          <a:effectLst/>
                        </a:rPr>
                        <a:t>(non-Title I)</a:t>
                      </a:r>
                      <a:endParaRPr lang="en-US" sz="1600" b="0" i="0" u="none" strike="noStrike" dirty="0">
                        <a:solidFill>
                          <a:srgbClr val="000000"/>
                        </a:solidFill>
                        <a:effectLst/>
                        <a:latin typeface="Times New Roman"/>
                      </a:endParaRPr>
                    </a:p>
                  </a:txBody>
                  <a:tcPr marL="9525" marR="9525" marT="9525" marB="0" anchor="ctr"/>
                </a:tc>
                <a:tc>
                  <a:txBody>
                    <a:bodyPr/>
                    <a:lstStyle/>
                    <a:p>
                      <a:pPr algn="ctr" fontAlgn="ctr"/>
                      <a:r>
                        <a:rPr lang="en-US" sz="1600" u="none" strike="noStrike">
                          <a:effectLst/>
                        </a:rPr>
                        <a:t>28</a:t>
                      </a:r>
                      <a:endParaRPr lang="en-US" sz="1600" b="0" i="0" u="none" strike="noStrike">
                        <a:solidFill>
                          <a:srgbClr val="000000"/>
                        </a:solidFill>
                        <a:effectLst/>
                        <a:latin typeface="Times New Roman"/>
                      </a:endParaRPr>
                    </a:p>
                  </a:txBody>
                  <a:tcPr marL="9525" marR="9525" marT="9525" marB="0" anchor="ctr"/>
                </a:tc>
                <a:tc>
                  <a:txBody>
                    <a:bodyPr/>
                    <a:lstStyle/>
                    <a:p>
                      <a:pPr algn="ctr" fontAlgn="ctr"/>
                      <a:r>
                        <a:rPr lang="en-US" sz="1600" u="none" strike="noStrike" dirty="0">
                          <a:effectLst/>
                        </a:rPr>
                        <a:t>27.4</a:t>
                      </a:r>
                      <a:endParaRPr lang="en-US" sz="1600" b="0" i="0" u="none" strike="noStrike" dirty="0">
                        <a:solidFill>
                          <a:srgbClr val="000000"/>
                        </a:solidFill>
                        <a:effectLst/>
                        <a:latin typeface="Times New Roman"/>
                      </a:endParaRPr>
                    </a:p>
                  </a:txBody>
                  <a:tcPr marL="9525" marR="9525" marT="9525" marB="0" anchor="ctr"/>
                </a:tc>
                <a:tc>
                  <a:txBody>
                    <a:bodyPr/>
                    <a:lstStyle/>
                    <a:p>
                      <a:pPr algn="ctr" fontAlgn="ctr"/>
                      <a:r>
                        <a:rPr lang="en-US" sz="1600" u="none" strike="noStrike" dirty="0">
                          <a:effectLst/>
                        </a:rPr>
                        <a:t>22.9</a:t>
                      </a:r>
                      <a:endParaRPr lang="en-US" sz="1600" b="0" i="0" u="none" strike="noStrike" dirty="0">
                        <a:solidFill>
                          <a:srgbClr val="000000"/>
                        </a:solidFill>
                        <a:effectLst/>
                        <a:latin typeface="Times New Roman"/>
                      </a:endParaRPr>
                    </a:p>
                  </a:txBody>
                  <a:tcPr marL="9525" marR="9525" marT="9525" marB="0" anchor="ctr"/>
                </a:tc>
                <a:tc>
                  <a:txBody>
                    <a:bodyPr/>
                    <a:lstStyle/>
                    <a:p>
                      <a:pPr algn="ctr" fontAlgn="ctr"/>
                      <a:r>
                        <a:rPr lang="en-US" sz="1600" b="1" u="none" strike="noStrike" dirty="0" smtClean="0">
                          <a:solidFill>
                            <a:srgbClr val="FF0000"/>
                          </a:solidFill>
                          <a:effectLst/>
                        </a:rPr>
                        <a:t>25</a:t>
                      </a:r>
                      <a:endParaRPr lang="en-US" sz="1600" b="1" i="0" u="none" strike="noStrike" dirty="0">
                        <a:solidFill>
                          <a:srgbClr val="FF0000"/>
                        </a:solidFill>
                        <a:effectLst/>
                        <a:latin typeface="Times New Roman"/>
                      </a:endParaRPr>
                    </a:p>
                  </a:txBody>
                  <a:tcPr marL="9525" marR="9525" marT="9525" marB="0" anchor="ctr"/>
                </a:tc>
              </a:tr>
              <a:tr h="499068">
                <a:tc>
                  <a:txBody>
                    <a:bodyPr/>
                    <a:lstStyle/>
                    <a:p>
                      <a:pPr algn="l" fontAlgn="ctr"/>
                      <a:r>
                        <a:rPr lang="en-US" sz="1600" u="none" strike="noStrike" dirty="0">
                          <a:effectLst/>
                        </a:rPr>
                        <a:t>HS (core classes)</a:t>
                      </a:r>
                      <a:endParaRPr lang="en-US" sz="1600" b="0" i="0" u="none" strike="noStrike" dirty="0">
                        <a:solidFill>
                          <a:srgbClr val="000000"/>
                        </a:solidFill>
                        <a:effectLst/>
                        <a:latin typeface="Times New Roman"/>
                      </a:endParaRPr>
                    </a:p>
                  </a:txBody>
                  <a:tcPr marL="9525" marR="9525" marT="9525" marB="0" anchor="ctr"/>
                </a:tc>
                <a:tc>
                  <a:txBody>
                    <a:bodyPr/>
                    <a:lstStyle/>
                    <a:p>
                      <a:pPr algn="r" fontAlgn="ctr"/>
                      <a:r>
                        <a:rPr lang="en-US" sz="1600" u="none" strike="noStrike">
                          <a:effectLst/>
                        </a:rPr>
                        <a:t>34</a:t>
                      </a:r>
                      <a:endParaRPr lang="en-US" sz="1600" b="0" i="0" u="none" strike="noStrike">
                        <a:solidFill>
                          <a:srgbClr val="000000"/>
                        </a:solidFill>
                        <a:effectLst/>
                        <a:latin typeface="Times New Roman"/>
                      </a:endParaRPr>
                    </a:p>
                  </a:txBody>
                  <a:tcPr marL="9525" marR="9525" marT="9525" marB="0" anchor="ctr"/>
                </a:tc>
                <a:tc>
                  <a:txBody>
                    <a:bodyPr/>
                    <a:lstStyle/>
                    <a:p>
                      <a:pPr algn="ctr" fontAlgn="ctr"/>
                      <a:r>
                        <a:rPr lang="en-US" sz="1600" u="none" strike="noStrike">
                          <a:effectLst/>
                        </a:rPr>
                        <a:t>30</a:t>
                      </a:r>
                      <a:endParaRPr lang="en-US" sz="1600" b="0" i="0" u="none" strike="noStrike">
                        <a:solidFill>
                          <a:srgbClr val="000000"/>
                        </a:solidFill>
                        <a:effectLst/>
                        <a:latin typeface="Times New Roman"/>
                      </a:endParaRPr>
                    </a:p>
                  </a:txBody>
                  <a:tcPr marL="9525" marR="9525" marT="9525" marB="0" anchor="ctr"/>
                </a:tc>
                <a:tc>
                  <a:txBody>
                    <a:bodyPr/>
                    <a:lstStyle/>
                    <a:p>
                      <a:pPr algn="ctr" fontAlgn="ctr"/>
                      <a:r>
                        <a:rPr lang="en-US" sz="1600" u="none" strike="noStrike" dirty="0" smtClean="0">
                          <a:effectLst/>
                        </a:rPr>
                        <a:t>26.7*</a:t>
                      </a:r>
                      <a:endParaRPr lang="en-US" sz="1600" b="0" i="0" u="none" strike="noStrike" dirty="0">
                        <a:solidFill>
                          <a:srgbClr val="000000"/>
                        </a:solidFill>
                        <a:effectLst/>
                        <a:latin typeface="Times New Roman"/>
                      </a:endParaRPr>
                    </a:p>
                  </a:txBody>
                  <a:tcPr marL="9525" marR="9525" marT="9525" marB="0" anchor="ctr"/>
                </a:tc>
                <a:tc>
                  <a:txBody>
                    <a:bodyPr/>
                    <a:lstStyle/>
                    <a:p>
                      <a:pPr algn="ctr" fontAlgn="ctr"/>
                      <a:r>
                        <a:rPr lang="en-US" sz="1600" u="none" strike="noStrike">
                          <a:effectLst/>
                        </a:rPr>
                        <a:t>24.5</a:t>
                      </a:r>
                      <a:endParaRPr lang="en-US" sz="1600" b="0" i="0" u="none" strike="noStrike">
                        <a:solidFill>
                          <a:srgbClr val="000000"/>
                        </a:solidFill>
                        <a:effectLst/>
                        <a:latin typeface="Times New Roman"/>
                      </a:endParaRPr>
                    </a:p>
                  </a:txBody>
                  <a:tcPr marL="9525" marR="9525" marT="9525" marB="0" anchor="ctr"/>
                </a:tc>
                <a:tc>
                  <a:txBody>
                    <a:bodyPr/>
                    <a:lstStyle/>
                    <a:p>
                      <a:pPr algn="ctr" fontAlgn="ctr"/>
                      <a:r>
                        <a:rPr lang="en-US" sz="1600" b="1" u="none" strike="noStrike" dirty="0" smtClean="0">
                          <a:solidFill>
                            <a:srgbClr val="FF0000"/>
                          </a:solidFill>
                          <a:effectLst/>
                        </a:rPr>
                        <a:t>25</a:t>
                      </a:r>
                      <a:endParaRPr lang="en-US" sz="1600" b="1" i="0" u="none" strike="noStrike" dirty="0">
                        <a:solidFill>
                          <a:srgbClr val="FF0000"/>
                        </a:solidFill>
                        <a:effectLst/>
                        <a:latin typeface="Times New Roman"/>
                      </a:endParaRPr>
                    </a:p>
                  </a:txBody>
                  <a:tcPr marL="9525" marR="9525" marT="9525" marB="0" anchor="ctr"/>
                </a:tc>
              </a:tr>
            </a:tbl>
          </a:graphicData>
        </a:graphic>
      </p:graphicFrame>
      <p:sp>
        <p:nvSpPr>
          <p:cNvPr id="27702" name="TextBox 2"/>
          <p:cNvSpPr txBox="1">
            <a:spLocks noChangeArrowheads="1"/>
          </p:cNvSpPr>
          <p:nvPr/>
        </p:nvSpPr>
        <p:spPr bwMode="auto">
          <a:xfrm>
            <a:off x="1476375" y="6315075"/>
            <a:ext cx="3421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defTabSz="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defTabSz="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defTabSz="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defTabSz="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r>
              <a:rPr lang="en-US" altLang="en-US" sz="1800"/>
              <a:t>*</a:t>
            </a:r>
            <a:r>
              <a:rPr lang="en-US" altLang="en-US" sz="1400" i="1"/>
              <a:t>DOE reported HS class sizes unreliable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Reducing class size #1 priority of parents in D5 and citywide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082268"/>
              </p:ext>
            </p:extLst>
          </p:nvPr>
        </p:nvGraphicFramePr>
        <p:xfrm>
          <a:off x="152400" y="1600200"/>
          <a:ext cx="8826500" cy="515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7949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latin typeface="Arial Black" panose="020B0A04020102020204" pitchFamily="34" charset="0"/>
              </a:rPr>
              <a:t>DOE’s class size reduction plan </a:t>
            </a:r>
            <a:endParaRPr lang="en-US" dirty="0">
              <a:latin typeface="Arial Black" panose="020B0A04020102020204" pitchFamily="34" charset="0"/>
            </a:endParaRPr>
          </a:p>
        </p:txBody>
      </p:sp>
      <p:sp>
        <p:nvSpPr>
          <p:cNvPr id="8195" name="Content Placeholder 2"/>
          <p:cNvSpPr>
            <a:spLocks noGrp="1"/>
          </p:cNvSpPr>
          <p:nvPr>
            <p:ph idx="1"/>
          </p:nvPr>
        </p:nvSpPr>
        <p:spPr/>
        <p:txBody>
          <a:bodyPr/>
          <a:lstStyle/>
          <a:p>
            <a:r>
              <a:rPr lang="en-US" altLang="en-US" dirty="0" smtClean="0"/>
              <a:t>In Nov. 2007, the DOE submitted a plan to gradually reduce average class size over five years at three different grade ranges.</a:t>
            </a:r>
          </a:p>
          <a:p>
            <a:endParaRPr lang="en-US" altLang="en-US" dirty="0" smtClean="0"/>
          </a:p>
          <a:p>
            <a:r>
              <a:rPr lang="en-US" altLang="en-US" dirty="0" smtClean="0"/>
              <a:t>In K-3, class sizes to be reduced to no more than 20 students per class, in grades 4-8 no more than 23 and HS core classes would be no more than 25 on average  </a:t>
            </a:r>
          </a:p>
          <a:p>
            <a:endParaRPr lang="en-US" altLang="en-US" dirty="0" smtClean="0"/>
          </a:p>
          <a:p>
            <a:r>
              <a:rPr lang="en-US" altLang="en-US" dirty="0"/>
              <a:t>Yet each year since 2008, class sizes have increased rather than decreased and are now largest in 15 years in early </a:t>
            </a:r>
            <a:r>
              <a:rPr lang="en-US" altLang="en-US" dirty="0" smtClean="0"/>
              <a:t>grades.   </a:t>
            </a:r>
            <a:endParaRPr lang="en-US"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533399"/>
            <a:ext cx="7820025" cy="819151"/>
          </a:xfrm>
          <a:solidFill>
            <a:schemeClr val="accent1">
              <a:lumMod val="20000"/>
              <a:lumOff val="80000"/>
            </a:schemeClr>
          </a:solidFill>
          <a:ln>
            <a:solidFill>
              <a:schemeClr val="accent1"/>
            </a:solidFill>
          </a:ln>
        </p:spPr>
        <p:txBody>
          <a:bodyPr>
            <a:noAutofit/>
          </a:bodyPr>
          <a:lstStyle/>
          <a:p>
            <a:pPr algn="ctr"/>
            <a:r>
              <a:rPr lang="en-US" sz="1800" b="1" i="1" dirty="0"/>
              <a:t>C</a:t>
            </a:r>
            <a:r>
              <a:rPr lang="en-US" sz="1800" b="1" i="1" dirty="0" smtClean="0"/>
              <a:t>lass sizes in CSD </a:t>
            </a:r>
            <a:r>
              <a:rPr lang="en-US" sz="1800" b="1" i="1" dirty="0"/>
              <a:t>5</a:t>
            </a:r>
            <a:r>
              <a:rPr lang="en-US" sz="1800" b="1" i="1" dirty="0" smtClean="0"/>
              <a:t> have increased in grades K-3 </a:t>
            </a:r>
            <a:br>
              <a:rPr lang="en-US" sz="1800" b="1" i="1" dirty="0" smtClean="0"/>
            </a:br>
            <a:r>
              <a:rPr lang="en-US" sz="1800" b="1" i="1" dirty="0" smtClean="0"/>
              <a:t>by 10.6% since 2006 and are now above </a:t>
            </a:r>
            <a:r>
              <a:rPr lang="en-US" sz="1800" b="1" i="1" dirty="0"/>
              <a:t>Contracts for Excellence goals</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4135451020"/>
              </p:ext>
            </p:extLst>
          </p:nvPr>
        </p:nvGraphicFramePr>
        <p:xfrm>
          <a:off x="0" y="1352550"/>
          <a:ext cx="9144000" cy="55054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267" y="6527800"/>
            <a:ext cx="7198680" cy="276999"/>
          </a:xfrm>
          <a:prstGeom prst="rect">
            <a:avLst/>
          </a:prstGeom>
          <a:noFill/>
        </p:spPr>
        <p:txBody>
          <a:bodyPr wrap="none" rtlCol="0">
            <a:spAutoFit/>
          </a:bodyPr>
          <a:lstStyle/>
          <a:p>
            <a:r>
              <a:rPr lang="en-US" sz="1200" dirty="0" smtClean="0"/>
              <a:t>Data sources: DOE Class Size Reports 2006-2013, 2008 DOE Contracts for Excellence Approved Plan</a:t>
            </a:r>
            <a:endParaRPr lang="en-US" sz="1200" dirty="0"/>
          </a:p>
        </p:txBody>
      </p:sp>
    </p:spTree>
    <p:extLst>
      <p:ext uri="{BB962C8B-B14F-4D97-AF65-F5344CB8AC3E}">
        <p14:creationId xmlns:p14="http://schemas.microsoft.com/office/powerpoint/2010/main" val="1059632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9750"/>
            <a:ext cx="7772400" cy="1060450"/>
          </a:xfrm>
          <a:solidFill>
            <a:schemeClr val="accent1">
              <a:lumMod val="20000"/>
              <a:lumOff val="80000"/>
            </a:schemeClr>
          </a:solidFill>
        </p:spPr>
        <p:txBody>
          <a:bodyPr>
            <a:noAutofit/>
          </a:bodyPr>
          <a:lstStyle/>
          <a:p>
            <a:pPr algn="ctr" eaLnBrk="1" fontAlgn="auto" hangingPunct="1">
              <a:spcAft>
                <a:spcPts val="0"/>
              </a:spcAft>
              <a:defRPr/>
            </a:pPr>
            <a:r>
              <a:rPr lang="en-US" sz="2400" dirty="0" smtClean="0"/>
              <a:t/>
            </a:r>
            <a:br>
              <a:rPr lang="en-US" sz="2400" dirty="0" smtClean="0"/>
            </a:br>
            <a:r>
              <a:rPr lang="en-US" sz="2400" dirty="0" smtClean="0"/>
              <a:t>Class sizes city-wide have increased in core HS classes as well, by 2.3% since 2007, though the DOE data is unreliable</a:t>
            </a:r>
            <a:r>
              <a:rPr lang="en-US" sz="2400" dirty="0"/>
              <a:t>*</a:t>
            </a:r>
            <a:r>
              <a:rPr lang="en-US" sz="2400" dirty="0" smtClean="0"/>
              <a:t/>
            </a:r>
            <a:br>
              <a:rPr lang="en-US" sz="2400" dirty="0" smtClean="0"/>
            </a:br>
            <a:endParaRPr lang="en-US" sz="2400" dirty="0"/>
          </a:p>
        </p:txBody>
      </p:sp>
      <p:sp>
        <p:nvSpPr>
          <p:cNvPr id="11267" name="TextBox 2"/>
          <p:cNvSpPr txBox="1">
            <a:spLocks noChangeArrowheads="1"/>
          </p:cNvSpPr>
          <p:nvPr/>
        </p:nvSpPr>
        <p:spPr bwMode="auto">
          <a:xfrm>
            <a:off x="838200" y="5930900"/>
            <a:ext cx="6884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defTabSz="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defTabSz="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defTabSz="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defTabSz="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en-US" sz="1600"/>
              <a:t>*DOE’s class size data is unreliable &amp; </a:t>
            </a:r>
          </a:p>
          <a:p>
            <a:pPr algn="ctr" eaLnBrk="1" hangingPunct="1">
              <a:spcBef>
                <a:spcPct val="0"/>
              </a:spcBef>
              <a:buClrTx/>
              <a:buSzTx/>
              <a:buFontTx/>
              <a:buNone/>
            </a:pPr>
            <a:r>
              <a:rPr lang="en-US" altLang="en-US" sz="1600"/>
              <a:t>their methodology for calculating HS averages have changed year to year</a:t>
            </a:r>
          </a:p>
        </p:txBody>
      </p:sp>
      <p:graphicFrame>
        <p:nvGraphicFramePr>
          <p:cNvPr id="6" name="Chart 5"/>
          <p:cNvGraphicFramePr>
            <a:graphicFrameLocks/>
          </p:cNvGraphicFramePr>
          <p:nvPr>
            <p:extLst>
              <p:ext uri="{D42A27DB-BD31-4B8C-83A1-F6EECF244321}">
                <p14:modId xmlns:p14="http://schemas.microsoft.com/office/powerpoint/2010/main" val="3792228392"/>
              </p:ext>
            </p:extLst>
          </p:nvPr>
        </p:nvGraphicFramePr>
        <p:xfrm>
          <a:off x="435939" y="1612899"/>
          <a:ext cx="8450885" cy="4305301"/>
        </p:xfrm>
        <a:graphic>
          <a:graphicData uri="http://schemas.openxmlformats.org/drawingml/2006/chart">
            <c:chart xmlns:c="http://schemas.openxmlformats.org/drawingml/2006/chart" xmlns:r="http://schemas.openxmlformats.org/officeDocument/2006/relationships" r:id="rId3"/>
          </a:graphicData>
        </a:graphic>
      </p:graphicFrame>
      <p:sp>
        <p:nvSpPr>
          <p:cNvPr id="11269" name="TextBox 4"/>
          <p:cNvSpPr txBox="1">
            <a:spLocks noChangeArrowheads="1"/>
          </p:cNvSpPr>
          <p:nvPr/>
        </p:nvSpPr>
        <p:spPr bwMode="auto">
          <a:xfrm>
            <a:off x="9525" y="6527800"/>
            <a:ext cx="7197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defTabSz="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defTabSz="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defTabSz="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defTabSz="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r>
              <a:rPr lang="en-US" altLang="en-US" sz="1200"/>
              <a:t>Data sources: DOE Class Size Reports 2006-2013, 2008 DOE Contracts for Excellence Approved Plan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50" y="558800"/>
            <a:ext cx="8470900" cy="990600"/>
          </a:xfrm>
          <a:solidFill>
            <a:schemeClr val="tx1">
              <a:lumMod val="10000"/>
              <a:lumOff val="90000"/>
            </a:schemeClr>
          </a:solidFill>
        </p:spPr>
        <p:txBody>
          <a:bodyPr>
            <a:normAutofit fontScale="90000"/>
          </a:bodyPr>
          <a:lstStyle/>
          <a:p>
            <a:pPr algn="ctr"/>
            <a:r>
              <a:rPr lang="en-US" dirty="0"/>
              <a:t>D5 schools w/ large class sizes, grades K-3</a:t>
            </a:r>
            <a:br>
              <a:rPr lang="en-US" dirty="0"/>
            </a:br>
            <a:r>
              <a:rPr lang="en-US" sz="2700" dirty="0"/>
              <a:t>(data source: DOE class size reports Nov. 2013 )</a:t>
            </a:r>
          </a:p>
        </p:txBody>
      </p:sp>
      <p:graphicFrame>
        <p:nvGraphicFramePr>
          <p:cNvPr id="3" name="Chart 2"/>
          <p:cNvGraphicFramePr>
            <a:graphicFrameLocks/>
          </p:cNvGraphicFramePr>
          <p:nvPr>
            <p:extLst>
              <p:ext uri="{D42A27DB-BD31-4B8C-83A1-F6EECF244321}">
                <p14:modId xmlns:p14="http://schemas.microsoft.com/office/powerpoint/2010/main" val="3008191963"/>
              </p:ext>
            </p:extLst>
          </p:nvPr>
        </p:nvGraphicFramePr>
        <p:xfrm>
          <a:off x="0" y="15494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3355604833"/>
              </p:ext>
            </p:extLst>
          </p:nvPr>
        </p:nvGraphicFramePr>
        <p:xfrm>
          <a:off x="4572000" y="1549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988270354"/>
              </p:ext>
            </p:extLst>
          </p:nvPr>
        </p:nvGraphicFramePr>
        <p:xfrm>
          <a:off x="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4151155942"/>
              </p:ext>
            </p:extLst>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15036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t>Why?  Because DOE has cut back school budgets by 14% since 2007</a:t>
            </a:r>
            <a:endParaRPr lang="en-US" dirty="0"/>
          </a:p>
        </p:txBody>
      </p:sp>
      <p:sp>
        <p:nvSpPr>
          <p:cNvPr id="14339" name="Content Placeholder 2"/>
          <p:cNvSpPr>
            <a:spLocks noGrp="1"/>
          </p:cNvSpPr>
          <p:nvPr>
            <p:ph idx="1"/>
          </p:nvPr>
        </p:nvSpPr>
        <p:spPr/>
        <p:txBody>
          <a:bodyPr/>
          <a:lstStyle/>
          <a:p>
            <a:endParaRPr lang="en-US" altLang="en-US" sz="2000" dirty="0" smtClean="0"/>
          </a:p>
          <a:p>
            <a:r>
              <a:rPr lang="en-US" altLang="en-US" sz="2000" dirty="0" smtClean="0"/>
              <a:t>In the state C4E law, says these funds must </a:t>
            </a:r>
            <a:r>
              <a:rPr lang="en-US" altLang="en-US" sz="2000" b="1" dirty="0" smtClean="0"/>
              <a:t>“supplement not supplant”</a:t>
            </a:r>
            <a:r>
              <a:rPr lang="en-US" altLang="en-US" sz="2000" dirty="0" smtClean="0"/>
              <a:t> city funds. </a:t>
            </a:r>
          </a:p>
          <a:p>
            <a:endParaRPr lang="en-US" altLang="en-US" sz="2000" dirty="0" smtClean="0"/>
          </a:p>
          <a:p>
            <a:r>
              <a:rPr lang="en-US" altLang="en-US" sz="2000" dirty="0" smtClean="0"/>
              <a:t>This means that the DOE could not cut back its own funding to schools when the state increased its funding. But this is what happened, starting the first year of C4E. </a:t>
            </a:r>
          </a:p>
          <a:p>
            <a:endParaRPr lang="en-US" altLang="en-US" sz="2000" dirty="0" smtClean="0"/>
          </a:p>
          <a:p>
            <a:r>
              <a:rPr lang="en-US" altLang="en-US" sz="2000" dirty="0" smtClean="0"/>
              <a:t>This year, in its C4E plan, for the first time DOE admits allowing supplanting </a:t>
            </a:r>
            <a:r>
              <a:rPr lang="en-US" altLang="en-US" sz="2000" dirty="0"/>
              <a:t>– but also claims that the State Education Dept. </a:t>
            </a:r>
            <a:r>
              <a:rPr lang="en-US" altLang="en-US" sz="2000" dirty="0" smtClean="0"/>
              <a:t>has given its </a:t>
            </a:r>
            <a:r>
              <a:rPr lang="en-US" altLang="en-US" sz="2000" dirty="0"/>
              <a:t>permission for this to occur. </a:t>
            </a:r>
          </a:p>
          <a:p>
            <a:endParaRPr lang="en-US" altLang="en-US" sz="2000" dirty="0" smtClean="0"/>
          </a:p>
          <a:p>
            <a:r>
              <a:rPr lang="en-US" altLang="en-US" sz="1600" i="1" dirty="0" smtClean="0"/>
              <a:t>“Exp</a:t>
            </a:r>
            <a:r>
              <a:rPr lang="en-US" altLang="en-US" sz="1400" i="1" dirty="0" smtClean="0"/>
              <a:t>enditures made using C4E funds must ‘supplement, not supplant”’ funding provided by the school district; however, SED has provided  guidance explaining that certain expenditures may be paid for with C4E  funds even though these programs or expenditures were originally or have been typically paid for by the district or by other grants.”</a:t>
            </a:r>
          </a:p>
          <a:p>
            <a:endParaRPr lang="en-US" altLang="en-US" sz="2000" dirty="0" smtClean="0"/>
          </a:p>
          <a:p>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66969119"/>
              </p:ext>
            </p:extLst>
          </p:nvPr>
        </p:nvGraphicFramePr>
        <p:xfrm>
          <a:off x="438150" y="533400"/>
          <a:ext cx="8229600" cy="609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3.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ppt/theme/themeOverride4.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Clarity.thmx</Template>
  <TotalTime>7293</TotalTime>
  <Words>1399</Words>
  <Application>Microsoft Office PowerPoint</Application>
  <PresentationFormat>On-screen Show (4:3)</PresentationFormat>
  <Paragraphs>185</Paragraphs>
  <Slides>22</Slides>
  <Notes>3</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Clarity</vt:lpstr>
      <vt:lpstr>2_Clarity</vt:lpstr>
      <vt:lpstr>HOW DOE’s C4E plan Does NOTHING to address class size or overcrowding in D5 and CityWide</vt:lpstr>
      <vt:lpstr>CFE and C4E </vt:lpstr>
      <vt:lpstr>Reducing class size #1 priority of parents in D5 and citywide</vt:lpstr>
      <vt:lpstr>DOE’s class size reduction plan </vt:lpstr>
      <vt:lpstr>Class sizes in CSD 5 have increased in grades K-3  by 10.6% since 2006 and are now above Contracts for Excellence goals</vt:lpstr>
      <vt:lpstr> Class sizes city-wide have increased in core HS classes as well, by 2.3% since 2007, though the DOE data is unreliable* </vt:lpstr>
      <vt:lpstr>D5 schools w/ large class sizes, grades K-3 (data source: DOE class size reports Nov. 2013 )</vt:lpstr>
      <vt:lpstr>Why?  Because DOE has cut back school budgets by 14% since 2007</vt:lpstr>
      <vt:lpstr>PowerPoint Presentation</vt:lpstr>
      <vt:lpstr>Other ways city has encouraged class size increases</vt:lpstr>
      <vt:lpstr>Co-locations: impact on space quite severe</vt:lpstr>
      <vt:lpstr>Case study: impact of Harlem Success 4 on PS 241 </vt:lpstr>
      <vt:lpstr>PTA office/speech therapy room at PS/MS 149 – space squeezed by Success charter expansion </vt:lpstr>
      <vt:lpstr>Room taken by Success charter from PS 175 now sitting empty </vt:lpstr>
      <vt:lpstr>More ways DOE has worked to increase class size in its C4E plan</vt:lpstr>
      <vt:lpstr>Overcrowding in D5 and Manhattan</vt:lpstr>
      <vt:lpstr>7 D5 ES and MS Buildings are over-utilized 598 Seats Needed to reach 100% building utilization</vt:lpstr>
      <vt:lpstr>18 Manhattan HS buildings are over-utilized 3,548 Seats Needed to reach 100% building utilization</vt:lpstr>
      <vt:lpstr>City-wide Enrollment Projections K-8 vs. New Seats in Capital Plan </vt:lpstr>
      <vt:lpstr>City-wide Enrollment Projections HS vs. New Seats in Capital Plan </vt:lpstr>
      <vt:lpstr>Bill de Blasio promised to reduce class size while running for Mayor </vt:lpstr>
      <vt:lpstr>Comparison of class sizes in Blue book compared to current averages &amp; Contract for excellence goals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Education Council, District 10  Presentation</dc:title>
  <dc:creator>Peter Dalmasy</dc:creator>
  <cp:lastModifiedBy>wildcat</cp:lastModifiedBy>
  <cp:revision>365</cp:revision>
  <cp:lastPrinted>2014-10-15T19:06:56Z</cp:lastPrinted>
  <dcterms:created xsi:type="dcterms:W3CDTF">2014-02-11T14:35:23Z</dcterms:created>
  <dcterms:modified xsi:type="dcterms:W3CDTF">2014-10-16T18:54:37Z</dcterms:modified>
</cp:coreProperties>
</file>