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 id="2147483838" r:id="rId2"/>
  </p:sldMasterIdLst>
  <p:notesMasterIdLst>
    <p:notesMasterId r:id="rId26"/>
  </p:notesMasterIdLst>
  <p:handoutMasterIdLst>
    <p:handoutMasterId r:id="rId27"/>
  </p:handoutMasterIdLst>
  <p:sldIdLst>
    <p:sldId id="256" r:id="rId3"/>
    <p:sldId id="383" r:id="rId4"/>
    <p:sldId id="411" r:id="rId5"/>
    <p:sldId id="386" r:id="rId6"/>
    <p:sldId id="427" r:id="rId7"/>
    <p:sldId id="428" r:id="rId8"/>
    <p:sldId id="261" r:id="rId9"/>
    <p:sldId id="429" r:id="rId10"/>
    <p:sldId id="384" r:id="rId11"/>
    <p:sldId id="318" r:id="rId12"/>
    <p:sldId id="387" r:id="rId13"/>
    <p:sldId id="388" r:id="rId14"/>
    <p:sldId id="430" r:id="rId15"/>
    <p:sldId id="433" r:id="rId16"/>
    <p:sldId id="434" r:id="rId17"/>
    <p:sldId id="431" r:id="rId18"/>
    <p:sldId id="432" r:id="rId19"/>
    <p:sldId id="437" r:id="rId20"/>
    <p:sldId id="435" r:id="rId21"/>
    <p:sldId id="436" r:id="rId22"/>
    <p:sldId id="390" r:id="rId23"/>
    <p:sldId id="419" r:id="rId24"/>
    <p:sldId id="369" r:id="rId25"/>
  </p:sldIdLst>
  <p:sldSz cx="9144000" cy="6858000" type="screen4x3"/>
  <p:notesSz cx="6858000" cy="93138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9290" autoAdjust="0"/>
  </p:normalViewPr>
  <p:slideViewPr>
    <p:cSldViewPr snapToGrid="0" snapToObjects="1">
      <p:cViewPr>
        <p:scale>
          <a:sx n="75" d="100"/>
          <a:sy n="75" d="100"/>
        </p:scale>
        <p:origin x="-1224"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dcat\Documents\Class%20Size%20Matters\Learning%20Environment%20Survey%20Results%202014%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cuments:2012-2013%20Citywide%20avg%20building%20utilization%20rat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wnloads:D1-32%202012%20SV-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cuments:Class%20Size%20Matters:Enrollment%20Projections%20by%20District%202011-21%20vs%20New%20Seats%202015-2019.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eter%20Dalmasy\Downloads\Class%20Size%20Matters\Class%20Size%20Data\Class%20Size\Short%20term%20CS%20Data\District%20Data\2013-2014%20District%20by%20District%20CS%20Data%20K-3%20and%204-8\D30%20Class%20Size%20Analysis%20upd.%202013-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eter%20Dalmasy\Downloads\Class%20Size%20Matters\Class%20Size%20Data\Class%20Size\Short%20term%20CS%20Data\District%20Data\2013-2014%20District%20by%20District%20CS%20Data%20K-3%20and%204-8\D30%20Class%20Size%20Analysis%20upd.%202013-14.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peterdalmasy:Downloads:d18-19-23-1-2-24-30-13-14-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ownloads:d18-19-23-1-2-24-30-13-14-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ownloads:d18-19-23-1-2-24-30-13-14-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ownloads:d18-19-23-1-2-24-30-13-14-15.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dirty="0">
                <a:effectLst/>
              </a:rPr>
              <a:t>Top parent responses for school improvement in District </a:t>
            </a:r>
            <a:r>
              <a:rPr lang="en-US" sz="1800" b="1" i="0" baseline="0" dirty="0" smtClean="0">
                <a:effectLst/>
              </a:rPr>
              <a:t>30 </a:t>
            </a:r>
            <a:r>
              <a:rPr lang="en-US" sz="1800" b="1" i="0" baseline="0" dirty="0">
                <a:effectLst/>
              </a:rPr>
              <a:t>compared to Citywide results</a:t>
            </a:r>
            <a:endParaRPr lang="en-US" dirty="0">
              <a:effectLst/>
            </a:endParaRPr>
          </a:p>
        </c:rich>
      </c:tx>
      <c:layout/>
      <c:overlay val="0"/>
    </c:title>
    <c:autoTitleDeleted val="0"/>
    <c:plotArea>
      <c:layout>
        <c:manualLayout>
          <c:layoutTarget val="inner"/>
          <c:xMode val="edge"/>
          <c:yMode val="edge"/>
          <c:x val="5.812882764654418E-2"/>
          <c:y val="0.15989583333333332"/>
          <c:w val="0.91743061631184986"/>
          <c:h val="0.50442257217847764"/>
        </c:manualLayout>
      </c:layout>
      <c:barChart>
        <c:barDir val="col"/>
        <c:grouping val="clustered"/>
        <c:varyColors val="0"/>
        <c:ser>
          <c:idx val="0"/>
          <c:order val="0"/>
          <c:tx>
            <c:strRef>
              <c:f>'D30'!$M$3</c:f>
              <c:strCache>
                <c:ptCount val="1"/>
                <c:pt idx="0">
                  <c:v>Citywide</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noFill/>
              <a:prstDash val="solid"/>
            </a:ln>
            <a:effectLst>
              <a:outerShdw blurRad="38100" dist="25400" dir="2700000" algn="br" rotWithShape="0">
                <a:srgbClr val="000000">
                  <a:alpha val="60000"/>
                </a:srgbClr>
              </a:outerShdw>
            </a:effectLst>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'D30'!$N$2:$W$2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'D30'!$N$3:$W$3</c:f>
              <c:numCache>
                <c:formatCode>0"%"</c:formatCode>
                <c:ptCount val="10"/>
                <c:pt idx="0">
                  <c:v>23</c:v>
                </c:pt>
                <c:pt idx="1">
                  <c:v>17</c:v>
                </c:pt>
                <c:pt idx="2">
                  <c:v>15</c:v>
                </c:pt>
                <c:pt idx="3">
                  <c:v>12</c:v>
                </c:pt>
                <c:pt idx="4">
                  <c:v>9</c:v>
                </c:pt>
                <c:pt idx="5">
                  <c:v>8</c:v>
                </c:pt>
                <c:pt idx="6">
                  <c:v>5</c:v>
                </c:pt>
                <c:pt idx="7">
                  <c:v>4</c:v>
                </c:pt>
                <c:pt idx="8">
                  <c:v>4</c:v>
                </c:pt>
                <c:pt idx="9">
                  <c:v>2</c:v>
                </c:pt>
              </c:numCache>
            </c:numRef>
          </c:val>
        </c:ser>
        <c:ser>
          <c:idx val="1"/>
          <c:order val="1"/>
          <c:tx>
            <c:strRef>
              <c:f>'D30'!$M$4</c:f>
              <c:strCache>
                <c:ptCount val="1"/>
                <c:pt idx="0">
                  <c:v>D30</c:v>
                </c:pt>
              </c:strCache>
            </c:strRef>
          </c:tx>
          <c:spPr>
            <a:solidFill>
              <a:schemeClr val="tx2">
                <a:lumMod val="75000"/>
              </a:schemeClr>
            </a:solidFill>
            <a:ln w="9525" cap="flat" cmpd="sng" algn="ctr">
              <a:noFill/>
              <a:prstDash val="solid"/>
            </a:ln>
            <a:effectLst>
              <a:outerShdw blurRad="38100" dist="25400" dir="2700000" algn="br" rotWithShape="0">
                <a:srgbClr val="000000">
                  <a:alpha val="60000"/>
                </a:srgbClr>
              </a:outerShdw>
            </a:effectLst>
          </c:spPr>
          <c:invertIfNegative val="0"/>
          <c:dLbls>
            <c:dLbl>
              <c:idx val="0"/>
              <c:layout>
                <c:manualLayout>
                  <c:x val="1.3888888888888888E-2"/>
                  <c:y val="2.6041666666666665E-3"/>
                </c:manualLayout>
              </c:layout>
              <c:dLblPos val="outEnd"/>
              <c:showLegendKey val="0"/>
              <c:showVal val="1"/>
              <c:showCatName val="0"/>
              <c:showSerName val="0"/>
              <c:showPercent val="0"/>
              <c:showBubbleSize val="0"/>
            </c:dLbl>
            <c:dLbl>
              <c:idx val="3"/>
              <c:layout>
                <c:manualLayout>
                  <c:x val="1.2345679012345678E-2"/>
                  <c:y val="4.7742504030074975E-17"/>
                </c:manualLayout>
              </c:layout>
              <c:dLblPos val="outEnd"/>
              <c:showLegendKey val="0"/>
              <c:showVal val="1"/>
              <c:showCatName val="0"/>
              <c:showSerName val="0"/>
              <c:showPercent val="0"/>
              <c:showBubbleSize val="0"/>
            </c:dLbl>
            <c:dLbl>
              <c:idx val="4"/>
              <c:layout>
                <c:manualLayout>
                  <c:x val="9.2592592592592587E-3"/>
                  <c:y val="5.208333333333333E-3"/>
                </c:manualLayout>
              </c:layout>
              <c:dLblPos val="outEnd"/>
              <c:showLegendKey val="0"/>
              <c:showVal val="1"/>
              <c:showCatName val="0"/>
              <c:showSerName val="0"/>
              <c:showPercent val="0"/>
              <c:showBubbleSize val="0"/>
            </c:dLbl>
            <c:txPr>
              <a:bodyPr/>
              <a:lstStyle/>
              <a:p>
                <a:pPr>
                  <a:defRPr sz="1200"/>
                </a:pPr>
                <a:endParaRPr lang="en-US"/>
              </a:p>
            </c:txPr>
            <c:dLblPos val="outEnd"/>
            <c:showLegendKey val="0"/>
            <c:showVal val="1"/>
            <c:showCatName val="0"/>
            <c:showSerName val="0"/>
            <c:showPercent val="0"/>
            <c:showBubbleSize val="0"/>
            <c:showLeaderLines val="0"/>
          </c:dLbls>
          <c:cat>
            <c:strRef>
              <c:f>'D30'!$N$2:$W$2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'D30'!$N$4:$W$4</c:f>
              <c:numCache>
                <c:formatCode>0"%"</c:formatCode>
                <c:ptCount val="10"/>
                <c:pt idx="0">
                  <c:v>18.391304347826086</c:v>
                </c:pt>
                <c:pt idx="1">
                  <c:v>20.978260869565219</c:v>
                </c:pt>
                <c:pt idx="2">
                  <c:v>15.978260869565217</c:v>
                </c:pt>
                <c:pt idx="3">
                  <c:v>11.869565217391305</c:v>
                </c:pt>
                <c:pt idx="4">
                  <c:v>9.8478260869565215</c:v>
                </c:pt>
                <c:pt idx="5">
                  <c:v>7.3555555555555552</c:v>
                </c:pt>
                <c:pt idx="6">
                  <c:v>4.6590909090909092</c:v>
                </c:pt>
                <c:pt idx="7">
                  <c:v>4.0888888888888886</c:v>
                </c:pt>
                <c:pt idx="8">
                  <c:v>5.4565217391304346</c:v>
                </c:pt>
                <c:pt idx="9">
                  <c:v>2.1764705882352939</c:v>
                </c:pt>
              </c:numCache>
            </c:numRef>
          </c:val>
        </c:ser>
        <c:dLbls>
          <c:dLblPos val="outEnd"/>
          <c:showLegendKey val="0"/>
          <c:showVal val="1"/>
          <c:showCatName val="0"/>
          <c:showSerName val="0"/>
          <c:showPercent val="0"/>
          <c:showBubbleSize val="0"/>
        </c:dLbls>
        <c:gapWidth val="150"/>
        <c:axId val="149295872"/>
        <c:axId val="149297408"/>
      </c:barChart>
      <c:catAx>
        <c:axId val="149295872"/>
        <c:scaling>
          <c:orientation val="minMax"/>
        </c:scaling>
        <c:delete val="0"/>
        <c:axPos val="b"/>
        <c:majorTickMark val="out"/>
        <c:minorTickMark val="none"/>
        <c:tickLblPos val="nextTo"/>
        <c:crossAx val="149297408"/>
        <c:crosses val="autoZero"/>
        <c:auto val="1"/>
        <c:lblAlgn val="ctr"/>
        <c:lblOffset val="100"/>
        <c:noMultiLvlLbl val="0"/>
      </c:catAx>
      <c:valAx>
        <c:axId val="149297408"/>
        <c:scaling>
          <c:orientation val="minMax"/>
        </c:scaling>
        <c:delete val="0"/>
        <c:axPos val="l"/>
        <c:numFmt formatCode="0&quot;%&quot;" sourceLinked="1"/>
        <c:majorTickMark val="out"/>
        <c:minorTickMark val="none"/>
        <c:tickLblPos val="nextTo"/>
        <c:crossAx val="149295872"/>
        <c:crosses val="autoZero"/>
        <c:crossBetween val="between"/>
      </c:valAx>
    </c:plotArea>
    <c:legend>
      <c:legendPos val="r"/>
      <c:layout>
        <c:manualLayout>
          <c:xMode val="edge"/>
          <c:yMode val="edge"/>
          <c:x val="0.85827549334111009"/>
          <c:y val="0.25296034284776903"/>
          <c:w val="0.11086030912802566"/>
          <c:h val="0.10710014763779528"/>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158304512"/>
        <c:axId val="158408704"/>
      </c:barChart>
      <c:catAx>
        <c:axId val="158304512"/>
        <c:scaling>
          <c:orientation val="minMax"/>
        </c:scaling>
        <c:delete val="0"/>
        <c:axPos val="b"/>
        <c:majorTickMark val="out"/>
        <c:minorTickMark val="none"/>
        <c:tickLblPos val="nextTo"/>
        <c:crossAx val="158408704"/>
        <c:crosses val="autoZero"/>
        <c:auto val="1"/>
        <c:lblAlgn val="ctr"/>
        <c:lblOffset val="100"/>
        <c:noMultiLvlLbl val="0"/>
      </c:catAx>
      <c:valAx>
        <c:axId val="158408704"/>
        <c:scaling>
          <c:orientation val="minMax"/>
        </c:scaling>
        <c:delete val="0"/>
        <c:axPos val="l"/>
        <c:majorGridlines/>
        <c:numFmt formatCode="0%" sourceLinked="1"/>
        <c:majorTickMark val="out"/>
        <c:minorTickMark val="none"/>
        <c:tickLblPos val="nextTo"/>
        <c:crossAx val="158304512"/>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rgbClr val="C0504D"/>
              </a:solidFill>
            </c:spPr>
          </c:dPt>
          <c:dPt>
            <c:idx val="3"/>
            <c:invertIfNegative val="0"/>
            <c:bubble3D val="0"/>
            <c:spPr>
              <a:solidFill>
                <a:srgbClr val="C0504D"/>
              </a:solidFill>
            </c:spPr>
          </c:dPt>
          <c:dPt>
            <c:idx val="5"/>
            <c:invertIfNegative val="0"/>
            <c:bubble3D val="0"/>
            <c:spPr>
              <a:solidFill>
                <a:srgbClr val="C0504D"/>
              </a:solidFill>
            </c:spPr>
          </c:dPt>
          <c:dLbls>
            <c:txPr>
              <a:bodyPr/>
              <a:lstStyle/>
              <a:p>
                <a:pPr>
                  <a:defRPr sz="1600"/>
                </a:pPr>
                <a:endParaRPr lang="en-US"/>
              </a:p>
            </c:txPr>
            <c:showLegendKey val="0"/>
            <c:showVal val="1"/>
            <c:showCatName val="0"/>
            <c:showSerName val="0"/>
            <c:showPercent val="0"/>
            <c:showBubbleSize val="0"/>
            <c:showLeaderLines val="0"/>
          </c:dLbls>
          <c:cat>
            <c:strRef>
              <c:f>'D30'!$E$83:$E$88</c:f>
              <c:strCache>
                <c:ptCount val="6"/>
                <c:pt idx="0">
                  <c:v>District 30 Elementary Schools</c:v>
                </c:pt>
                <c:pt idx="1">
                  <c:v>Citywide Elementary Schools</c:v>
                </c:pt>
                <c:pt idx="2">
                  <c:v>District 30 Middle Schools</c:v>
                </c:pt>
                <c:pt idx="3">
                  <c:v>Citywide Middle Schools</c:v>
                </c:pt>
                <c:pt idx="4">
                  <c:v>Queens High Schools</c:v>
                </c:pt>
                <c:pt idx="5">
                  <c:v>Citywide High Schools</c:v>
                </c:pt>
              </c:strCache>
            </c:strRef>
          </c:cat>
          <c:val>
            <c:numRef>
              <c:f>'D30'!$F$83:$F$88</c:f>
              <c:numCache>
                <c:formatCode>0%</c:formatCode>
                <c:ptCount val="6"/>
                <c:pt idx="0">
                  <c:v>1.073</c:v>
                </c:pt>
                <c:pt idx="1">
                  <c:v>0.97399999999999998</c:v>
                </c:pt>
                <c:pt idx="2">
                  <c:v>0.91</c:v>
                </c:pt>
                <c:pt idx="3">
                  <c:v>0.80989999999999995</c:v>
                </c:pt>
                <c:pt idx="4">
                  <c:v>1.107</c:v>
                </c:pt>
                <c:pt idx="5">
                  <c:v>0.95179999999999998</c:v>
                </c:pt>
              </c:numCache>
            </c:numRef>
          </c:val>
        </c:ser>
        <c:dLbls>
          <c:showLegendKey val="0"/>
          <c:showVal val="0"/>
          <c:showCatName val="0"/>
          <c:showSerName val="0"/>
          <c:showPercent val="0"/>
          <c:showBubbleSize val="0"/>
        </c:dLbls>
        <c:gapWidth val="150"/>
        <c:axId val="158459008"/>
        <c:axId val="158460544"/>
      </c:barChart>
      <c:catAx>
        <c:axId val="158459008"/>
        <c:scaling>
          <c:orientation val="minMax"/>
        </c:scaling>
        <c:delete val="0"/>
        <c:axPos val="b"/>
        <c:majorTickMark val="out"/>
        <c:minorTickMark val="none"/>
        <c:tickLblPos val="nextTo"/>
        <c:txPr>
          <a:bodyPr/>
          <a:lstStyle/>
          <a:p>
            <a:pPr>
              <a:defRPr sz="1200"/>
            </a:pPr>
            <a:endParaRPr lang="en-US"/>
          </a:p>
        </c:txPr>
        <c:crossAx val="158460544"/>
        <c:crosses val="autoZero"/>
        <c:auto val="1"/>
        <c:lblAlgn val="ctr"/>
        <c:lblOffset val="100"/>
        <c:noMultiLvlLbl val="0"/>
      </c:catAx>
      <c:valAx>
        <c:axId val="158460544"/>
        <c:scaling>
          <c:orientation val="minMax"/>
        </c:scaling>
        <c:delete val="0"/>
        <c:axPos val="l"/>
        <c:numFmt formatCode="0%" sourceLinked="1"/>
        <c:majorTickMark val="out"/>
        <c:minorTickMark val="none"/>
        <c:tickLblPos val="nextTo"/>
        <c:crossAx val="15845900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2257098544500117E-2"/>
          <c:y val="5.9895833333333336E-2"/>
          <c:w val="0.91107623478883326"/>
          <c:h val="0.65047674704724401"/>
        </c:manualLayout>
      </c:layout>
      <c:barChart>
        <c:barDir val="col"/>
        <c:grouping val="clustered"/>
        <c:varyColors val="0"/>
        <c:ser>
          <c:idx val="0"/>
          <c:order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noFill/>
              <a:prstDash val="solid"/>
            </a:ln>
            <a:effectLst>
              <a:outerShdw blurRad="38100" dist="25400" dir="2700000" algn="br" rotWithShape="0">
                <a:srgbClr val="000000">
                  <a:alpha val="60000"/>
                </a:srgbClr>
              </a:outerShdw>
            </a:effectLst>
          </c:spPr>
          <c:invertIfNegative val="0"/>
          <c:dPt>
            <c:idx val="0"/>
            <c:invertIfNegative val="0"/>
            <c:bubble3D val="0"/>
          </c:dPt>
          <c:dPt>
            <c:idx val="1"/>
            <c:invertIfNegative val="0"/>
            <c:bubble3D val="0"/>
          </c:dPt>
          <c:dPt>
            <c:idx val="10"/>
            <c:invertIfNegative val="0"/>
            <c:bubble3D val="0"/>
          </c:dPt>
          <c:dPt>
            <c:idx val="14"/>
            <c:invertIfNegative val="0"/>
            <c:bubble3D val="0"/>
          </c:dPt>
          <c:dLbls>
            <c:txPr>
              <a:bodyPr/>
              <a:lstStyle/>
              <a:p>
                <a:pPr>
                  <a:defRPr sz="800"/>
                </a:pPr>
                <a:endParaRPr lang="en-US"/>
              </a:p>
            </c:txPr>
            <c:showLegendKey val="0"/>
            <c:showVal val="1"/>
            <c:showCatName val="0"/>
            <c:showSerName val="0"/>
            <c:showPercent val="0"/>
            <c:showBubbleSize val="0"/>
            <c:showLeaderLines val="0"/>
          </c:dLbls>
          <c:cat>
            <c:strRef>
              <c:f>Sheet2!$D$30:$D$56</c:f>
              <c:strCache>
                <c:ptCount val="27"/>
                <c:pt idx="0">
                  <c:v>P.S. 228 (ECC)</c:v>
                </c:pt>
                <c:pt idx="1">
                  <c:v>P.S. 92 TRANSPORTABLE</c:v>
                </c:pt>
                <c:pt idx="2">
                  <c:v>P.S. 11 TRANSPORTABLE</c:v>
                </c:pt>
                <c:pt idx="3">
                  <c:v>P.S. 222 (ECC)</c:v>
                </c:pt>
                <c:pt idx="4">
                  <c:v>P.S. 212</c:v>
                </c:pt>
                <c:pt idx="5">
                  <c:v>P.S. 11</c:v>
                </c:pt>
                <c:pt idx="6">
                  <c:v>P.S. 69</c:v>
                </c:pt>
                <c:pt idx="7">
                  <c:v>P.S. 151 TRANSPORTABLE</c:v>
                </c:pt>
                <c:pt idx="8">
                  <c:v>P.S. 152</c:v>
                </c:pt>
                <c:pt idx="9">
                  <c:v>PS 150 ANNEX</c:v>
                </c:pt>
                <c:pt idx="10">
                  <c:v>P.S. 127</c:v>
                </c:pt>
                <c:pt idx="11">
                  <c:v>P.S. 149</c:v>
                </c:pt>
                <c:pt idx="12">
                  <c:v>P.S. 11 MINISCHOOL</c:v>
                </c:pt>
                <c:pt idx="13">
                  <c:v>I.S. 145</c:v>
                </c:pt>
                <c:pt idx="14">
                  <c:v>P.S. 92</c:v>
                </c:pt>
                <c:pt idx="15">
                  <c:v>I.S. 230</c:v>
                </c:pt>
                <c:pt idx="16">
                  <c:v>P.S. 166</c:v>
                </c:pt>
                <c:pt idx="17">
                  <c:v>P.S. 2</c:v>
                </c:pt>
                <c:pt idx="18">
                  <c:v>P.S. 122</c:v>
                </c:pt>
                <c:pt idx="19">
                  <c:v>P.S. 148</c:v>
                </c:pt>
                <c:pt idx="20">
                  <c:v>P.S. 112</c:v>
                </c:pt>
                <c:pt idx="21">
                  <c:v>P.S. 70</c:v>
                </c:pt>
                <c:pt idx="22">
                  <c:v>P.S. 111</c:v>
                </c:pt>
                <c:pt idx="23">
                  <c:v>P.S. 78 </c:v>
                </c:pt>
                <c:pt idx="24">
                  <c:v>P.S. 69 PORTABLE -</c:v>
                </c:pt>
                <c:pt idx="25">
                  <c:v>P.S. 85</c:v>
                </c:pt>
                <c:pt idx="26">
                  <c:v>P.S. 150</c:v>
                </c:pt>
              </c:strCache>
            </c:strRef>
          </c:cat>
          <c:val>
            <c:numRef>
              <c:f>Sheet2!$E$30:$E$56</c:f>
              <c:numCache>
                <c:formatCode>0%</c:formatCode>
                <c:ptCount val="27"/>
                <c:pt idx="0">
                  <c:v>1.75</c:v>
                </c:pt>
                <c:pt idx="1">
                  <c:v>1.75</c:v>
                </c:pt>
                <c:pt idx="2">
                  <c:v>1.44</c:v>
                </c:pt>
                <c:pt idx="3">
                  <c:v>1.39</c:v>
                </c:pt>
                <c:pt idx="4">
                  <c:v>1.37</c:v>
                </c:pt>
                <c:pt idx="5">
                  <c:v>1.32</c:v>
                </c:pt>
                <c:pt idx="6">
                  <c:v>1.32</c:v>
                </c:pt>
                <c:pt idx="7">
                  <c:v>1.31</c:v>
                </c:pt>
                <c:pt idx="8">
                  <c:v>1.29</c:v>
                </c:pt>
                <c:pt idx="9">
                  <c:v>1.27</c:v>
                </c:pt>
                <c:pt idx="10">
                  <c:v>1.25</c:v>
                </c:pt>
                <c:pt idx="11">
                  <c:v>1.24</c:v>
                </c:pt>
                <c:pt idx="12">
                  <c:v>1.24</c:v>
                </c:pt>
                <c:pt idx="13">
                  <c:v>1.19</c:v>
                </c:pt>
                <c:pt idx="14">
                  <c:v>1.1599999999999999</c:v>
                </c:pt>
                <c:pt idx="15">
                  <c:v>1.1599999999999999</c:v>
                </c:pt>
                <c:pt idx="16">
                  <c:v>1.1399999999999999</c:v>
                </c:pt>
                <c:pt idx="17">
                  <c:v>1.1100000000000001</c:v>
                </c:pt>
                <c:pt idx="18">
                  <c:v>1.07</c:v>
                </c:pt>
                <c:pt idx="19">
                  <c:v>1.07</c:v>
                </c:pt>
                <c:pt idx="20">
                  <c:v>1.05</c:v>
                </c:pt>
                <c:pt idx="21">
                  <c:v>1.03</c:v>
                </c:pt>
                <c:pt idx="22">
                  <c:v>1.03</c:v>
                </c:pt>
                <c:pt idx="23">
                  <c:v>1.02</c:v>
                </c:pt>
                <c:pt idx="24">
                  <c:v>1.02</c:v>
                </c:pt>
                <c:pt idx="25">
                  <c:v>1</c:v>
                </c:pt>
                <c:pt idx="26">
                  <c:v>1</c:v>
                </c:pt>
              </c:numCache>
            </c:numRef>
          </c:val>
        </c:ser>
        <c:dLbls>
          <c:showLegendKey val="0"/>
          <c:showVal val="0"/>
          <c:showCatName val="0"/>
          <c:showSerName val="0"/>
          <c:showPercent val="0"/>
          <c:showBubbleSize val="0"/>
        </c:dLbls>
        <c:gapWidth val="150"/>
        <c:axId val="158605696"/>
        <c:axId val="158607232"/>
      </c:barChart>
      <c:catAx>
        <c:axId val="158605696"/>
        <c:scaling>
          <c:orientation val="minMax"/>
        </c:scaling>
        <c:delete val="0"/>
        <c:axPos val="b"/>
        <c:majorTickMark val="out"/>
        <c:minorTickMark val="none"/>
        <c:tickLblPos val="nextTo"/>
        <c:crossAx val="158607232"/>
        <c:crosses val="autoZero"/>
        <c:auto val="1"/>
        <c:lblAlgn val="ctr"/>
        <c:lblOffset val="100"/>
        <c:noMultiLvlLbl val="0"/>
      </c:catAx>
      <c:valAx>
        <c:axId val="158607232"/>
        <c:scaling>
          <c:orientation val="minMax"/>
        </c:scaling>
        <c:delete val="0"/>
        <c:axPos val="l"/>
        <c:numFmt formatCode="0%" sourceLinked="1"/>
        <c:majorTickMark val="out"/>
        <c:minorTickMark val="none"/>
        <c:tickLblPos val="nextTo"/>
        <c:crossAx val="158605696"/>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rgbClr val="C0504D"/>
              </a:solidFill>
            </c:spPr>
          </c:dPt>
          <c:dLbls>
            <c:dLbl>
              <c:idx val="2"/>
              <c:layout>
                <c:manualLayout>
                  <c:x val="-2.4213075060532702E-3"/>
                  <c:y val="0.15560640732265399"/>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Queens!$A$48:$A$51</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Queens!$B$48:$B$51</c:f>
              <c:numCache>
                <c:formatCode>#,##0</c:formatCode>
                <c:ptCount val="4"/>
                <c:pt idx="0">
                  <c:v>1000</c:v>
                </c:pt>
                <c:pt idx="1">
                  <c:v>173</c:v>
                </c:pt>
                <c:pt idx="2">
                  <c:v>-985</c:v>
                </c:pt>
                <c:pt idx="3">
                  <c:v>5277</c:v>
                </c:pt>
              </c:numCache>
            </c:numRef>
          </c:val>
        </c:ser>
        <c:dLbls>
          <c:showLegendKey val="0"/>
          <c:showVal val="0"/>
          <c:showCatName val="0"/>
          <c:showSerName val="0"/>
          <c:showPercent val="0"/>
          <c:showBubbleSize val="0"/>
        </c:dLbls>
        <c:gapWidth val="150"/>
        <c:axId val="158673536"/>
        <c:axId val="158728576"/>
      </c:barChart>
      <c:catAx>
        <c:axId val="158673536"/>
        <c:scaling>
          <c:orientation val="minMax"/>
        </c:scaling>
        <c:delete val="0"/>
        <c:axPos val="b"/>
        <c:majorTickMark val="out"/>
        <c:minorTickMark val="none"/>
        <c:tickLblPos val="nextTo"/>
        <c:crossAx val="158728576"/>
        <c:crosses val="autoZero"/>
        <c:auto val="1"/>
        <c:lblAlgn val="ctr"/>
        <c:lblOffset val="100"/>
        <c:noMultiLvlLbl val="0"/>
      </c:catAx>
      <c:valAx>
        <c:axId val="158728576"/>
        <c:scaling>
          <c:orientation val="minMax"/>
        </c:scaling>
        <c:delete val="0"/>
        <c:axPos val="l"/>
        <c:numFmt formatCode="#,##0" sourceLinked="1"/>
        <c:majorTickMark val="out"/>
        <c:minorTickMark val="none"/>
        <c:tickLblPos val="nextTo"/>
        <c:crossAx val="158673536"/>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txPr>
              <a:bodyPr/>
              <a:lstStyle/>
              <a:p>
                <a:pPr>
                  <a:defRPr sz="1400"/>
                </a:pPr>
                <a:endParaRPr lang="en-US"/>
              </a:p>
            </c:txPr>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c:v>
                </c:pt>
                <c:pt idx="1">
                  <c:v>51954</c:v>
                </c:pt>
                <c:pt idx="2">
                  <c:v>38244</c:v>
                </c:pt>
                <c:pt idx="3">
                  <c:v>36654</c:v>
                </c:pt>
              </c:numCache>
            </c:numRef>
          </c:val>
        </c:ser>
        <c:dLbls>
          <c:showLegendKey val="0"/>
          <c:showVal val="0"/>
          <c:showCatName val="0"/>
          <c:showSerName val="0"/>
          <c:showPercent val="0"/>
          <c:showBubbleSize val="0"/>
        </c:dLbls>
        <c:gapWidth val="150"/>
        <c:axId val="158767360"/>
        <c:axId val="158789632"/>
      </c:barChart>
      <c:catAx>
        <c:axId val="158767360"/>
        <c:scaling>
          <c:orientation val="minMax"/>
        </c:scaling>
        <c:delete val="0"/>
        <c:axPos val="b"/>
        <c:majorTickMark val="out"/>
        <c:minorTickMark val="none"/>
        <c:tickLblPos val="nextTo"/>
        <c:txPr>
          <a:bodyPr/>
          <a:lstStyle/>
          <a:p>
            <a:pPr>
              <a:defRPr sz="1200"/>
            </a:pPr>
            <a:endParaRPr lang="en-US"/>
          </a:p>
        </c:txPr>
        <c:crossAx val="158789632"/>
        <c:crosses val="autoZero"/>
        <c:auto val="1"/>
        <c:lblAlgn val="ctr"/>
        <c:lblOffset val="100"/>
        <c:noMultiLvlLbl val="0"/>
      </c:catAx>
      <c:valAx>
        <c:axId val="158789632"/>
        <c:scaling>
          <c:orientation val="minMax"/>
        </c:scaling>
        <c:delete val="0"/>
        <c:axPos val="l"/>
        <c:numFmt formatCode="#,##0" sourceLinked="1"/>
        <c:majorTickMark val="out"/>
        <c:minorTickMark val="none"/>
        <c:tickLblPos val="nextTo"/>
        <c:crossAx val="158767360"/>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dLbl>
              <c:idx val="2"/>
              <c:layout>
                <c:manualLayout>
                  <c:x val="0"/>
                  <c:y val="-2.472527472527472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c:v>
                </c:pt>
                <c:pt idx="1">
                  <c:v>18387</c:v>
                </c:pt>
                <c:pt idx="2">
                  <c:v>13483</c:v>
                </c:pt>
                <c:pt idx="3">
                  <c:v>3102</c:v>
                </c:pt>
              </c:numCache>
            </c:numRef>
          </c:val>
        </c:ser>
        <c:dLbls>
          <c:showLegendKey val="0"/>
          <c:showVal val="0"/>
          <c:showCatName val="0"/>
          <c:showSerName val="0"/>
          <c:showPercent val="0"/>
          <c:showBubbleSize val="0"/>
        </c:dLbls>
        <c:gapWidth val="150"/>
        <c:axId val="159677056"/>
        <c:axId val="159699328"/>
      </c:barChart>
      <c:catAx>
        <c:axId val="159677056"/>
        <c:scaling>
          <c:orientation val="minMax"/>
        </c:scaling>
        <c:delete val="0"/>
        <c:axPos val="b"/>
        <c:majorTickMark val="out"/>
        <c:minorTickMark val="none"/>
        <c:tickLblPos val="nextTo"/>
        <c:txPr>
          <a:bodyPr/>
          <a:lstStyle/>
          <a:p>
            <a:pPr>
              <a:defRPr sz="1200"/>
            </a:pPr>
            <a:endParaRPr lang="en-US"/>
          </a:p>
        </c:txPr>
        <c:crossAx val="159699328"/>
        <c:crosses val="autoZero"/>
        <c:auto val="1"/>
        <c:lblAlgn val="ctr"/>
        <c:lblOffset val="100"/>
        <c:noMultiLvlLbl val="0"/>
      </c:catAx>
      <c:valAx>
        <c:axId val="159699328"/>
        <c:scaling>
          <c:orientation val="minMax"/>
          <c:max val="20000"/>
        </c:scaling>
        <c:delete val="0"/>
        <c:axPos val="l"/>
        <c:numFmt formatCode="#,##0" sourceLinked="1"/>
        <c:majorTickMark val="out"/>
        <c:minorTickMark val="none"/>
        <c:tickLblPos val="nextTo"/>
        <c:crossAx val="15967705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896981627296582E-2"/>
          <c:y val="2.6731470230862697E-2"/>
          <c:w val="0.84338746719160107"/>
          <c:h val="0.91564585107299012"/>
        </c:manualLayout>
      </c:layout>
      <c:lineChart>
        <c:grouping val="standard"/>
        <c:varyColors val="0"/>
        <c:ser>
          <c:idx val="0"/>
          <c:order val="0"/>
          <c:tx>
            <c:strRef>
              <c:f>Summary!$A$3</c:f>
              <c:strCache>
                <c:ptCount val="1"/>
                <c:pt idx="0">
                  <c:v>C4E goals</c:v>
                </c:pt>
              </c:strCache>
            </c:strRef>
          </c:tx>
          <c:spPr>
            <a:ln>
              <a:solidFill>
                <a:srgbClr val="008000"/>
              </a:solidFill>
            </a:ln>
          </c:spPr>
          <c:marker>
            <c:symbol val="none"/>
          </c:marker>
          <c:dLbls>
            <c:dLbl>
              <c:idx val="0"/>
              <c:numFmt formatCode="0.0" sourceLinked="0"/>
              <c:spPr/>
              <c:txPr>
                <a:bodyPr/>
                <a:lstStyle/>
                <a:p>
                  <a:pPr>
                    <a:defRPr sz="1400"/>
                  </a:pPr>
                  <a:endParaRPr lang="en-US"/>
                </a:p>
              </c:txPr>
              <c:showLegendKey val="0"/>
              <c:showVal val="1"/>
              <c:showCatName val="0"/>
              <c:showSerName val="0"/>
              <c:showPercent val="0"/>
              <c:showBubbleSize val="0"/>
            </c:dLbl>
            <c:dLbl>
              <c:idx val="1"/>
              <c:layout>
                <c:manualLayout>
                  <c:x val="-2.777777777777803E-3"/>
                  <c:y val="2.9161603888213851E-2"/>
                </c:manualLayout>
              </c:layout>
              <c:showLegendKey val="0"/>
              <c:showVal val="1"/>
              <c:showCatName val="0"/>
              <c:showSerName val="0"/>
              <c:showPercent val="0"/>
              <c:showBubbleSize val="0"/>
            </c:dLbl>
            <c:dLbl>
              <c:idx val="2"/>
              <c:layout>
                <c:manualLayout>
                  <c:x val="-4.1666666666666666E-3"/>
                  <c:y val="2.187120291616039E-2"/>
                </c:manualLayout>
              </c:layout>
              <c:showLegendKey val="0"/>
              <c:showVal val="1"/>
              <c:showCatName val="0"/>
              <c:showSerName val="0"/>
              <c:showPercent val="0"/>
              <c:showBubbleSize val="0"/>
            </c:dLbl>
            <c:dLbl>
              <c:idx val="3"/>
              <c:layout>
                <c:manualLayout>
                  <c:x val="-2.7777777777777779E-3"/>
                  <c:y val="3.1591737545565095E-2"/>
                </c:manualLayout>
              </c:layout>
              <c:showLegendKey val="0"/>
              <c:showVal val="1"/>
              <c:showCatName val="0"/>
              <c:showSerName val="0"/>
              <c:showPercent val="0"/>
              <c:showBubbleSize val="0"/>
            </c:dLbl>
            <c:dLbl>
              <c:idx val="4"/>
              <c:layout>
                <c:manualLayout>
                  <c:x val="0"/>
                  <c:y val="2.6731470230862607E-2"/>
                </c:manualLayout>
              </c:layout>
              <c:showLegendKey val="0"/>
              <c:showVal val="1"/>
              <c:showCatName val="0"/>
              <c:showSerName val="0"/>
              <c:showPercent val="0"/>
              <c:showBubbleSize val="0"/>
            </c:dLbl>
            <c:dLbl>
              <c:idx val="5"/>
              <c:layout>
                <c:manualLayout>
                  <c:x val="0"/>
                  <c:y val="1.9441069258809233E-2"/>
                </c:manualLayout>
              </c:layout>
              <c:showLegendKey val="0"/>
              <c:showVal val="1"/>
              <c:showCatName val="0"/>
              <c:showSerName val="0"/>
              <c:showPercent val="0"/>
              <c:showBubbleSize val="0"/>
            </c:dLbl>
            <c:dLbl>
              <c:idx val="6"/>
              <c:layout>
                <c:manualLayout>
                  <c:x val="-1.3888888888888889E-3"/>
                  <c:y val="1.9441069258809233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Summary!$B$2:$I$2</c:f>
              <c:strCache>
                <c:ptCount val="8"/>
                <c:pt idx="0">
                  <c:v>Baseline</c:v>
                </c:pt>
                <c:pt idx="1">
                  <c:v>2007-8</c:v>
                </c:pt>
                <c:pt idx="2">
                  <c:v>2008-9</c:v>
                </c:pt>
                <c:pt idx="3">
                  <c:v>2009-10</c:v>
                </c:pt>
                <c:pt idx="4">
                  <c:v>2010-2011</c:v>
                </c:pt>
                <c:pt idx="5">
                  <c:v>2011-2012</c:v>
                </c:pt>
                <c:pt idx="6">
                  <c:v>2012-13</c:v>
                </c:pt>
                <c:pt idx="7">
                  <c:v>2013-14</c:v>
                </c:pt>
              </c:strCache>
            </c:strRef>
          </c:cat>
          <c:val>
            <c:numRef>
              <c:f>Summary!$B$3:$I$3</c:f>
              <c:numCache>
                <c:formatCode>General</c:formatCode>
                <c:ptCount val="8"/>
                <c:pt idx="0">
                  <c:v>21</c:v>
                </c:pt>
                <c:pt idx="1">
                  <c:v>20.7</c:v>
                </c:pt>
                <c:pt idx="2">
                  <c:v>20.5</c:v>
                </c:pt>
                <c:pt idx="3">
                  <c:v>20.3</c:v>
                </c:pt>
                <c:pt idx="4">
                  <c:v>20.100000000000001</c:v>
                </c:pt>
                <c:pt idx="5">
                  <c:v>19.899999999999999</c:v>
                </c:pt>
                <c:pt idx="6">
                  <c:v>19.899999999999999</c:v>
                </c:pt>
                <c:pt idx="7">
                  <c:v>19.899999999999999</c:v>
                </c:pt>
              </c:numCache>
            </c:numRef>
          </c:val>
          <c:smooth val="0"/>
        </c:ser>
        <c:ser>
          <c:idx val="1"/>
          <c:order val="1"/>
          <c:tx>
            <c:strRef>
              <c:f>Summary!$A$4</c:f>
              <c:strCache>
                <c:ptCount val="1"/>
                <c:pt idx="0">
                  <c:v>citywide actual</c:v>
                </c:pt>
              </c:strCache>
            </c:strRef>
          </c:tx>
          <c:spPr>
            <a:ln>
              <a:solidFill>
                <a:srgbClr val="FF0000"/>
              </a:solidFill>
            </a:ln>
          </c:spPr>
          <c:marker>
            <c:symbol val="none"/>
          </c:marker>
          <c:dLbls>
            <c:dLbl>
              <c:idx val="0"/>
              <c:layout>
                <c:manualLayout>
                  <c:x val="-1.3888888888888889E-3"/>
                  <c:y val="4.374240583232078E-2"/>
                </c:manualLayout>
              </c:layout>
              <c:showLegendKey val="0"/>
              <c:showVal val="1"/>
              <c:showCatName val="0"/>
              <c:showSerName val="0"/>
              <c:showPercent val="0"/>
              <c:showBubbleSize val="0"/>
            </c:dLbl>
            <c:numFmt formatCode="#,##0.0" sourceLinked="0"/>
            <c:txPr>
              <a:bodyPr/>
              <a:lstStyle/>
              <a:p>
                <a:pPr>
                  <a:defRPr sz="1400"/>
                </a:pPr>
                <a:endParaRPr lang="en-US"/>
              </a:p>
            </c:txPr>
            <c:showLegendKey val="0"/>
            <c:showVal val="1"/>
            <c:showCatName val="0"/>
            <c:showSerName val="0"/>
            <c:showPercent val="0"/>
            <c:showBubbleSize val="0"/>
            <c:showLeaderLines val="0"/>
          </c:dLbls>
          <c:cat>
            <c:strRef>
              <c:f>Summary!$B$2:$I$2</c:f>
              <c:strCache>
                <c:ptCount val="8"/>
                <c:pt idx="0">
                  <c:v>Baseline</c:v>
                </c:pt>
                <c:pt idx="1">
                  <c:v>2007-8</c:v>
                </c:pt>
                <c:pt idx="2">
                  <c:v>2008-9</c:v>
                </c:pt>
                <c:pt idx="3">
                  <c:v>2009-10</c:v>
                </c:pt>
                <c:pt idx="4">
                  <c:v>2010-2011</c:v>
                </c:pt>
                <c:pt idx="5">
                  <c:v>2011-2012</c:v>
                </c:pt>
                <c:pt idx="6">
                  <c:v>2012-13</c:v>
                </c:pt>
                <c:pt idx="7">
                  <c:v>2013-14</c:v>
                </c:pt>
              </c:strCache>
            </c:strRef>
          </c:cat>
          <c:val>
            <c:numRef>
              <c:f>Summary!$B$4:$I$4</c:f>
              <c:numCache>
                <c:formatCode>General</c:formatCode>
                <c:ptCount val="8"/>
                <c:pt idx="0">
                  <c:v>21</c:v>
                </c:pt>
                <c:pt idx="1">
                  <c:v>20.9</c:v>
                </c:pt>
                <c:pt idx="2">
                  <c:v>21.4</c:v>
                </c:pt>
                <c:pt idx="3">
                  <c:v>22.1</c:v>
                </c:pt>
                <c:pt idx="4">
                  <c:v>22.9</c:v>
                </c:pt>
                <c:pt idx="5">
                  <c:v>23.9</c:v>
                </c:pt>
                <c:pt idx="6">
                  <c:v>24.5</c:v>
                </c:pt>
                <c:pt idx="7">
                  <c:v>24.86</c:v>
                </c:pt>
              </c:numCache>
            </c:numRef>
          </c:val>
          <c:smooth val="0"/>
        </c:ser>
        <c:ser>
          <c:idx val="2"/>
          <c:order val="2"/>
          <c:tx>
            <c:strRef>
              <c:f>Summary!$A$5</c:f>
              <c:strCache>
                <c:ptCount val="1"/>
                <c:pt idx="0">
                  <c:v>D30</c:v>
                </c:pt>
              </c:strCache>
            </c:strRef>
          </c:tx>
          <c:spPr>
            <a:ln>
              <a:solidFill>
                <a:srgbClr val="292934"/>
              </a:solidFill>
            </a:ln>
          </c:spPr>
          <c:marker>
            <c:symbol val="none"/>
          </c:marker>
          <c:dLbls>
            <c:dLbl>
              <c:idx val="1"/>
              <c:layout>
                <c:manualLayout>
                  <c:x val="-1.1111111111111099E-2"/>
                  <c:y val="-5.3156146179402002E-2"/>
                </c:manualLayout>
              </c:layout>
              <c:showLegendKey val="0"/>
              <c:showVal val="1"/>
              <c:showCatName val="0"/>
              <c:showSerName val="0"/>
              <c:showPercent val="0"/>
              <c:showBubbleSize val="0"/>
            </c:dLbl>
            <c:dLbl>
              <c:idx val="2"/>
              <c:layout>
                <c:manualLayout>
                  <c:x val="-1.6666666666666601E-2"/>
                  <c:y val="-6.2015503875968998E-2"/>
                </c:manualLayout>
              </c:layout>
              <c:showLegendKey val="0"/>
              <c:showVal val="1"/>
              <c:showCatName val="0"/>
              <c:showSerName val="0"/>
              <c:showPercent val="0"/>
              <c:showBubbleSize val="0"/>
            </c:dLbl>
            <c:dLbl>
              <c:idx val="3"/>
              <c:layout>
                <c:manualLayout>
                  <c:x val="-1.94444444444444E-2"/>
                  <c:y val="-3.9867109634551499E-2"/>
                </c:manualLayout>
              </c:layout>
              <c:showLegendKey val="0"/>
              <c:showVal val="1"/>
              <c:showCatName val="0"/>
              <c:showSerName val="0"/>
              <c:showPercent val="0"/>
              <c:showBubbleSize val="0"/>
            </c:dLbl>
            <c:dLbl>
              <c:idx val="4"/>
              <c:layout>
                <c:manualLayout>
                  <c:x val="-2.361111111111111E-2"/>
                  <c:y val="-6.3183475091130051E-2"/>
                </c:manualLayout>
              </c:layout>
              <c:showLegendKey val="0"/>
              <c:showVal val="1"/>
              <c:showCatName val="0"/>
              <c:showSerName val="0"/>
              <c:showPercent val="0"/>
              <c:showBubbleSize val="0"/>
            </c:dLbl>
            <c:dLbl>
              <c:idx val="5"/>
              <c:layout>
                <c:manualLayout>
                  <c:x val="-1.6666666666666666E-2"/>
                  <c:y val="-4.374240583232078E-2"/>
                </c:manualLayout>
              </c:layout>
              <c:showLegendKey val="0"/>
              <c:showVal val="1"/>
              <c:showCatName val="0"/>
              <c:showSerName val="0"/>
              <c:showPercent val="0"/>
              <c:showBubbleSize val="0"/>
            </c:dLbl>
            <c:dLbl>
              <c:idx val="6"/>
              <c:layout>
                <c:manualLayout>
                  <c:x val="-1.8055555555555554E-2"/>
                  <c:y val="-4.1312272174969626E-2"/>
                </c:manualLayout>
              </c:layout>
              <c:showLegendKey val="0"/>
              <c:showVal val="1"/>
              <c:showCatName val="0"/>
              <c:showSerName val="0"/>
              <c:showPercent val="0"/>
              <c:showBubbleSize val="0"/>
            </c:dLbl>
            <c:dLbl>
              <c:idx val="7"/>
              <c:numFmt formatCode="#,##0.0" sourceLinked="0"/>
              <c:spPr/>
              <c:txPr>
                <a:bodyPr/>
                <a:lstStyle/>
                <a:p>
                  <a:pPr>
                    <a:defRPr sz="1400"/>
                  </a:pPr>
                  <a:endParaRPr lang="en-US"/>
                </a:p>
              </c:txPr>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Summary!$B$2:$I$2</c:f>
              <c:strCache>
                <c:ptCount val="8"/>
                <c:pt idx="0">
                  <c:v>Baseline</c:v>
                </c:pt>
                <c:pt idx="1">
                  <c:v>2007-8</c:v>
                </c:pt>
                <c:pt idx="2">
                  <c:v>2008-9</c:v>
                </c:pt>
                <c:pt idx="3">
                  <c:v>2009-10</c:v>
                </c:pt>
                <c:pt idx="4">
                  <c:v>2010-2011</c:v>
                </c:pt>
                <c:pt idx="5">
                  <c:v>2011-2012</c:v>
                </c:pt>
                <c:pt idx="6">
                  <c:v>2012-13</c:v>
                </c:pt>
                <c:pt idx="7">
                  <c:v>2013-14</c:v>
                </c:pt>
              </c:strCache>
            </c:strRef>
          </c:cat>
          <c:val>
            <c:numRef>
              <c:f>Summary!$B$5:$I$5</c:f>
              <c:numCache>
                <c:formatCode>0.0</c:formatCode>
                <c:ptCount val="8"/>
                <c:pt idx="0">
                  <c:v>21.8</c:v>
                </c:pt>
                <c:pt idx="1">
                  <c:v>21.341818181818201</c:v>
                </c:pt>
                <c:pt idx="2">
                  <c:v>21.900369003690031</c:v>
                </c:pt>
                <c:pt idx="3">
                  <c:v>22.414179104477611</c:v>
                </c:pt>
                <c:pt idx="4">
                  <c:v>23.219230769230769</c:v>
                </c:pt>
                <c:pt idx="5" formatCode="General">
                  <c:v>24.4</c:v>
                </c:pt>
                <c:pt idx="6" formatCode="General">
                  <c:v>25</c:v>
                </c:pt>
                <c:pt idx="7" formatCode="General">
                  <c:v>25.89</c:v>
                </c:pt>
              </c:numCache>
            </c:numRef>
          </c:val>
          <c:smooth val="0"/>
        </c:ser>
        <c:dLbls>
          <c:showLegendKey val="0"/>
          <c:showVal val="0"/>
          <c:showCatName val="0"/>
          <c:showSerName val="0"/>
          <c:showPercent val="0"/>
          <c:showBubbleSize val="0"/>
        </c:dLbls>
        <c:marker val="1"/>
        <c:smooth val="0"/>
        <c:axId val="149355136"/>
        <c:axId val="149586304"/>
      </c:lineChart>
      <c:catAx>
        <c:axId val="149355136"/>
        <c:scaling>
          <c:orientation val="minMax"/>
        </c:scaling>
        <c:delete val="0"/>
        <c:axPos val="b"/>
        <c:majorTickMark val="none"/>
        <c:minorTickMark val="none"/>
        <c:tickLblPos val="nextTo"/>
        <c:crossAx val="149586304"/>
        <c:crosses val="autoZero"/>
        <c:auto val="1"/>
        <c:lblAlgn val="ctr"/>
        <c:lblOffset val="100"/>
        <c:noMultiLvlLbl val="0"/>
      </c:catAx>
      <c:valAx>
        <c:axId val="149586304"/>
        <c:scaling>
          <c:orientation val="minMax"/>
          <c:min val="18"/>
        </c:scaling>
        <c:delete val="0"/>
        <c:axPos val="l"/>
        <c:title>
          <c:tx>
            <c:rich>
              <a:bodyPr/>
              <a:lstStyle/>
              <a:p>
                <a:pPr>
                  <a:defRPr/>
                </a:pPr>
                <a:r>
                  <a:rPr lang="en-US"/>
                  <a:t>average class size</a:t>
                </a:r>
              </a:p>
            </c:rich>
          </c:tx>
          <c:layout/>
          <c:overlay val="0"/>
        </c:title>
        <c:numFmt formatCode="General" sourceLinked="1"/>
        <c:majorTickMark val="none"/>
        <c:minorTickMark val="none"/>
        <c:tickLblPos val="nextTo"/>
        <c:crossAx val="149355136"/>
        <c:crosses val="autoZero"/>
        <c:crossBetween val="between"/>
      </c:valAx>
    </c:plotArea>
    <c:legend>
      <c:legendPos val="r"/>
      <c:layout>
        <c:manualLayout>
          <c:xMode val="edge"/>
          <c:yMode val="edge"/>
          <c:x val="0.85639512248468941"/>
          <c:y val="0.40044010294581955"/>
          <c:w val="0.12292585301837271"/>
          <c:h val="0.2676082318385779"/>
        </c:manualLayout>
      </c:layout>
      <c:overlay val="0"/>
      <c:spPr>
        <a:ln>
          <a:noFill/>
        </a:ln>
      </c:spPr>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169072615923007E-2"/>
          <c:y val="4.4160037299297697E-2"/>
          <c:w val="0.78009470691163596"/>
          <c:h val="0.88035838138321554"/>
        </c:manualLayout>
      </c:layout>
      <c:lineChart>
        <c:grouping val="standard"/>
        <c:varyColors val="0"/>
        <c:ser>
          <c:idx val="0"/>
          <c:order val="0"/>
          <c:tx>
            <c:strRef>
              <c:f>Summary!$A$11</c:f>
              <c:strCache>
                <c:ptCount val="1"/>
                <c:pt idx="0">
                  <c:v>C4E target</c:v>
                </c:pt>
              </c:strCache>
            </c:strRef>
          </c:tx>
          <c:spPr>
            <a:ln>
              <a:solidFill>
                <a:srgbClr val="008000"/>
              </a:solidFill>
            </a:ln>
          </c:spPr>
          <c:marker>
            <c:symbol val="none"/>
          </c:marker>
          <c:dLbls>
            <c:dLbl>
              <c:idx val="0"/>
              <c:layout>
                <c:manualLayout>
                  <c:x val="-1.9444663167104099E-2"/>
                  <c:y val="4.6296296296296301E-2"/>
                </c:manualLayout>
              </c:layout>
              <c:showLegendKey val="0"/>
              <c:showVal val="1"/>
              <c:showCatName val="0"/>
              <c:showSerName val="0"/>
              <c:showPercent val="0"/>
              <c:showBubbleSize val="0"/>
            </c:dLbl>
            <c:dLbl>
              <c:idx val="1"/>
              <c:layout>
                <c:manualLayout>
                  <c:x val="-2.5462668816039986E-17"/>
                  <c:y val="3.6811213134439601E-2"/>
                </c:manualLayout>
              </c:layout>
              <c:showLegendKey val="0"/>
              <c:showVal val="1"/>
              <c:showCatName val="0"/>
              <c:showSerName val="0"/>
              <c:showPercent val="0"/>
              <c:showBubbleSize val="0"/>
            </c:dLbl>
            <c:dLbl>
              <c:idx val="3"/>
              <c:layout>
                <c:manualLayout>
                  <c:x val="-2.7777777777777779E-3"/>
                  <c:y val="-7.8881171002370583E-3"/>
                </c:manualLayout>
              </c:layout>
              <c:showLegendKey val="0"/>
              <c:showVal val="1"/>
              <c:showCatName val="0"/>
              <c:showSerName val="0"/>
              <c:showPercent val="0"/>
              <c:showBubbleSize val="0"/>
            </c:dLbl>
            <c:dLbl>
              <c:idx val="4"/>
              <c:layout>
                <c:manualLayout>
                  <c:x val="0"/>
                  <c:y val="-2.8923096034202546E-2"/>
                </c:manualLayout>
              </c:layout>
              <c:showLegendKey val="0"/>
              <c:showVal val="1"/>
              <c:showCatName val="0"/>
              <c:showSerName val="0"/>
              <c:showPercent val="0"/>
              <c:showBubbleSize val="0"/>
            </c:dLbl>
            <c:dLbl>
              <c:idx val="5"/>
              <c:layout>
                <c:manualLayout>
                  <c:x val="1.3888888888888889E-3"/>
                  <c:y val="2.3664351300711171E-2"/>
                </c:manualLayout>
              </c:layout>
              <c:showLegendKey val="0"/>
              <c:showVal val="1"/>
              <c:showCatName val="0"/>
              <c:showSerName val="0"/>
              <c:showPercent val="0"/>
              <c:showBubbleSize val="0"/>
            </c:dLbl>
            <c:dLbl>
              <c:idx val="6"/>
              <c:layout>
                <c:manualLayout>
                  <c:x val="2.7777777777777779E-3"/>
                  <c:y val="3.9440585501185288E-2"/>
                </c:manualLayout>
              </c:layout>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Summary!$B$10:$I$10</c:f>
              <c:strCache>
                <c:ptCount val="8"/>
                <c:pt idx="0">
                  <c:v>Baseline</c:v>
                </c:pt>
                <c:pt idx="1">
                  <c:v>2007-8</c:v>
                </c:pt>
                <c:pt idx="2">
                  <c:v>2008-9</c:v>
                </c:pt>
                <c:pt idx="3">
                  <c:v>2009-10</c:v>
                </c:pt>
                <c:pt idx="4">
                  <c:v>2010-2011</c:v>
                </c:pt>
                <c:pt idx="5">
                  <c:v>2011-2012</c:v>
                </c:pt>
                <c:pt idx="6">
                  <c:v>2012-13</c:v>
                </c:pt>
                <c:pt idx="7">
                  <c:v>2013-14</c:v>
                </c:pt>
              </c:strCache>
            </c:strRef>
          </c:cat>
          <c:val>
            <c:numRef>
              <c:f>Summary!$B$11:$I$11</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Summary!$A$12</c:f>
              <c:strCache>
                <c:ptCount val="1"/>
                <c:pt idx="0">
                  <c:v>citywide actual</c:v>
                </c:pt>
              </c:strCache>
            </c:strRef>
          </c:tx>
          <c:spPr>
            <a:ln>
              <a:solidFill>
                <a:srgbClr val="FF0000"/>
              </a:solidFill>
            </a:ln>
          </c:spPr>
          <c:marker>
            <c:symbol val="none"/>
          </c:marker>
          <c:dLbls>
            <c:dLbl>
              <c:idx val="1"/>
              <c:layout>
                <c:manualLayout>
                  <c:x val="-2.5462668816039986E-17"/>
                  <c:y val="-3.9440585501185288E-2"/>
                </c:manualLayout>
              </c:layout>
              <c:showLegendKey val="0"/>
              <c:showVal val="1"/>
              <c:showCatName val="0"/>
              <c:showSerName val="0"/>
              <c:showPercent val="0"/>
              <c:showBubbleSize val="0"/>
            </c:dLbl>
            <c:dLbl>
              <c:idx val="2"/>
              <c:layout>
                <c:manualLayout>
                  <c:x val="-5.5555555555555558E-3"/>
                  <c:y val="-6.0475564435150772E-2"/>
                </c:manualLayout>
              </c:layout>
              <c:showLegendKey val="0"/>
              <c:showVal val="1"/>
              <c:showCatName val="0"/>
              <c:showSerName val="0"/>
              <c:showPercent val="0"/>
              <c:showBubbleSize val="0"/>
            </c:dLbl>
            <c:dLbl>
              <c:idx val="3"/>
              <c:layout>
                <c:manualLayout>
                  <c:x val="-2.7777777777777779E-3"/>
                  <c:y val="-5.5216819701659405E-2"/>
                </c:manualLayout>
              </c:layout>
              <c:showLegendKey val="0"/>
              <c:showVal val="1"/>
              <c:showCatName val="0"/>
              <c:showSerName val="0"/>
              <c:showPercent val="0"/>
              <c:showBubbleSize val="0"/>
            </c:dLbl>
            <c:dLbl>
              <c:idx val="4"/>
              <c:layout>
                <c:manualLayout>
                  <c:x val="-8.3333333333333332E-3"/>
                  <c:y val="-3.4181840767693913E-2"/>
                </c:manualLayout>
              </c:layout>
              <c:showLegendKey val="0"/>
              <c:showVal val="1"/>
              <c:showCatName val="0"/>
              <c:showSerName val="0"/>
              <c:showPercent val="0"/>
              <c:showBubbleSize val="0"/>
            </c:dLbl>
            <c:dLbl>
              <c:idx val="5"/>
              <c:layout>
                <c:manualLayout>
                  <c:x val="1.3888888888888889E-3"/>
                  <c:y val="-2.6293723667456859E-2"/>
                </c:manualLayout>
              </c:layout>
              <c:showLegendKey val="0"/>
              <c:showVal val="1"/>
              <c:showCatName val="0"/>
              <c:showSerName val="0"/>
              <c:showPercent val="0"/>
              <c:showBubbleSize val="0"/>
            </c:dLbl>
            <c:dLbl>
              <c:idx val="6"/>
              <c:layout>
                <c:manualLayout>
                  <c:x val="2.7777777777777779E-3"/>
                  <c:y val="-2.892309603420257E-2"/>
                </c:manualLayout>
              </c:layout>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Summary!$B$10:$I$10</c:f>
              <c:strCache>
                <c:ptCount val="8"/>
                <c:pt idx="0">
                  <c:v>Baseline</c:v>
                </c:pt>
                <c:pt idx="1">
                  <c:v>2007-8</c:v>
                </c:pt>
                <c:pt idx="2">
                  <c:v>2008-9</c:v>
                </c:pt>
                <c:pt idx="3">
                  <c:v>2009-10</c:v>
                </c:pt>
                <c:pt idx="4">
                  <c:v>2010-2011</c:v>
                </c:pt>
                <c:pt idx="5">
                  <c:v>2011-2012</c:v>
                </c:pt>
                <c:pt idx="6">
                  <c:v>2012-13</c:v>
                </c:pt>
                <c:pt idx="7">
                  <c:v>2013-14</c:v>
                </c:pt>
              </c:strCache>
            </c:strRef>
          </c:cat>
          <c:val>
            <c:numRef>
              <c:f>Summary!$B$12:$I$12</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Summary!$A$13</c:f>
              <c:strCache>
                <c:ptCount val="1"/>
                <c:pt idx="0">
                  <c:v>D30</c:v>
                </c:pt>
              </c:strCache>
            </c:strRef>
          </c:tx>
          <c:spPr>
            <a:ln>
              <a:solidFill>
                <a:srgbClr val="292934"/>
              </a:solidFill>
            </a:ln>
          </c:spPr>
          <c:marker>
            <c:symbol val="none"/>
          </c:marker>
          <c:dLbls>
            <c:dLbl>
              <c:idx val="0"/>
              <c:layout>
                <c:manualLayout>
                  <c:x val="0"/>
                  <c:y val="-2.8923096034202601E-2"/>
                </c:manualLayout>
              </c:layout>
              <c:showLegendKey val="0"/>
              <c:showVal val="1"/>
              <c:showCatName val="0"/>
              <c:showSerName val="0"/>
              <c:showPercent val="0"/>
              <c:showBubbleSize val="0"/>
            </c:dLbl>
            <c:dLbl>
              <c:idx val="1"/>
              <c:layout>
                <c:manualLayout>
                  <c:x val="-5.5555555555555497E-3"/>
                  <c:y val="-6.4814814814814797E-2"/>
                </c:manualLayout>
              </c:layout>
              <c:showLegendKey val="0"/>
              <c:showVal val="1"/>
              <c:showCatName val="0"/>
              <c:showSerName val="0"/>
              <c:showPercent val="0"/>
              <c:showBubbleSize val="0"/>
            </c:dLbl>
            <c:dLbl>
              <c:idx val="2"/>
              <c:layout>
                <c:manualLayout>
                  <c:x val="-1.1111111111111099E-2"/>
                  <c:y val="-6.9444444444444503E-2"/>
                </c:manualLayout>
              </c:layout>
              <c:showLegendKey val="0"/>
              <c:showVal val="1"/>
              <c:showCatName val="0"/>
              <c:showSerName val="0"/>
              <c:showPercent val="0"/>
              <c:showBubbleSize val="0"/>
            </c:dLbl>
            <c:dLbl>
              <c:idx val="3"/>
              <c:layout>
                <c:manualLayout>
                  <c:x val="-1.6666666666666701E-2"/>
                  <c:y val="-6.4814814814814797E-2"/>
                </c:manualLayout>
              </c:layout>
              <c:showLegendKey val="0"/>
              <c:showVal val="1"/>
              <c:showCatName val="0"/>
              <c:showSerName val="0"/>
              <c:showPercent val="0"/>
              <c:showBubbleSize val="0"/>
            </c:dLbl>
            <c:dLbl>
              <c:idx val="4"/>
              <c:layout>
                <c:manualLayout>
                  <c:x val="-1.38888888888889E-2"/>
                  <c:y val="-6.4814814814814797E-2"/>
                </c:manualLayout>
              </c:layout>
              <c:showLegendKey val="0"/>
              <c:showVal val="1"/>
              <c:showCatName val="0"/>
              <c:showSerName val="0"/>
              <c:showPercent val="0"/>
              <c:showBubbleSize val="0"/>
            </c:dLbl>
            <c:dLbl>
              <c:idx val="5"/>
              <c:layout>
                <c:manualLayout>
                  <c:x val="1.3888888888888889E-3"/>
                  <c:y val="-2.8923096034202546E-2"/>
                </c:manualLayout>
              </c:layout>
              <c:showLegendKey val="0"/>
              <c:showVal val="1"/>
              <c:showCatName val="0"/>
              <c:showSerName val="0"/>
              <c:showPercent val="0"/>
              <c:showBubbleSize val="0"/>
            </c:dLbl>
            <c:dLbl>
              <c:idx val="6"/>
              <c:layout>
                <c:manualLayout>
                  <c:x val="-4.1666666666666666E-3"/>
                  <c:y val="-3.9440585501185302E-2"/>
                </c:manualLayout>
              </c:layout>
              <c:showLegendKey val="0"/>
              <c:showVal val="1"/>
              <c:showCatName val="0"/>
              <c:showSerName val="0"/>
              <c:showPercent val="0"/>
              <c:showBubbleSize val="0"/>
            </c:dLbl>
            <c:numFmt formatCode="0.0" sourceLinked="0"/>
            <c:txPr>
              <a:bodyPr/>
              <a:lstStyle/>
              <a:p>
                <a:pPr>
                  <a:defRPr sz="1600"/>
                </a:pPr>
                <a:endParaRPr lang="en-US"/>
              </a:p>
            </c:txPr>
            <c:showLegendKey val="0"/>
            <c:showVal val="1"/>
            <c:showCatName val="0"/>
            <c:showSerName val="0"/>
            <c:showPercent val="0"/>
            <c:showBubbleSize val="0"/>
            <c:showLeaderLines val="0"/>
          </c:dLbls>
          <c:cat>
            <c:strRef>
              <c:f>Summary!$B$10:$I$10</c:f>
              <c:strCache>
                <c:ptCount val="8"/>
                <c:pt idx="0">
                  <c:v>Baseline</c:v>
                </c:pt>
                <c:pt idx="1">
                  <c:v>2007-8</c:v>
                </c:pt>
                <c:pt idx="2">
                  <c:v>2008-9</c:v>
                </c:pt>
                <c:pt idx="3">
                  <c:v>2009-10</c:v>
                </c:pt>
                <c:pt idx="4">
                  <c:v>2010-2011</c:v>
                </c:pt>
                <c:pt idx="5">
                  <c:v>2011-2012</c:v>
                </c:pt>
                <c:pt idx="6">
                  <c:v>2012-13</c:v>
                </c:pt>
                <c:pt idx="7">
                  <c:v>2013-14</c:v>
                </c:pt>
              </c:strCache>
            </c:strRef>
          </c:cat>
          <c:val>
            <c:numRef>
              <c:f>Summary!$B$13:$I$13</c:f>
              <c:numCache>
                <c:formatCode>0.0</c:formatCode>
                <c:ptCount val="8"/>
                <c:pt idx="0">
                  <c:v>26</c:v>
                </c:pt>
                <c:pt idx="1">
                  <c:v>25.725631768953061</c:v>
                </c:pt>
                <c:pt idx="2">
                  <c:v>26.04761904761904</c:v>
                </c:pt>
                <c:pt idx="3">
                  <c:v>26.618784530386741</c:v>
                </c:pt>
                <c:pt idx="4">
                  <c:v>27.18215613382899</c:v>
                </c:pt>
                <c:pt idx="5" formatCode="General">
                  <c:v>27.6</c:v>
                </c:pt>
                <c:pt idx="6" formatCode="General">
                  <c:v>27.4</c:v>
                </c:pt>
                <c:pt idx="7" formatCode="General">
                  <c:v>27.57</c:v>
                </c:pt>
              </c:numCache>
            </c:numRef>
          </c:val>
          <c:smooth val="0"/>
        </c:ser>
        <c:dLbls>
          <c:showLegendKey val="0"/>
          <c:showVal val="0"/>
          <c:showCatName val="0"/>
          <c:showSerName val="0"/>
          <c:showPercent val="0"/>
          <c:showBubbleSize val="0"/>
        </c:dLbls>
        <c:marker val="1"/>
        <c:smooth val="0"/>
        <c:axId val="149734912"/>
        <c:axId val="149736448"/>
      </c:lineChart>
      <c:catAx>
        <c:axId val="149734912"/>
        <c:scaling>
          <c:orientation val="minMax"/>
        </c:scaling>
        <c:delete val="0"/>
        <c:axPos val="b"/>
        <c:majorTickMark val="none"/>
        <c:minorTickMark val="none"/>
        <c:tickLblPos val="nextTo"/>
        <c:crossAx val="149736448"/>
        <c:crosses val="autoZero"/>
        <c:auto val="1"/>
        <c:lblAlgn val="ctr"/>
        <c:lblOffset val="100"/>
        <c:noMultiLvlLbl val="0"/>
      </c:catAx>
      <c:valAx>
        <c:axId val="149736448"/>
        <c:scaling>
          <c:orientation val="minMax"/>
          <c:min val="22"/>
        </c:scaling>
        <c:delete val="0"/>
        <c:axPos val="l"/>
        <c:title>
          <c:tx>
            <c:rich>
              <a:bodyPr/>
              <a:lstStyle/>
              <a:p>
                <a:pPr>
                  <a:defRPr/>
                </a:pPr>
                <a:r>
                  <a:rPr lang="en-US"/>
                  <a:t>average class size</a:t>
                </a:r>
              </a:p>
            </c:rich>
          </c:tx>
          <c:layout/>
          <c:overlay val="0"/>
        </c:title>
        <c:numFmt formatCode="General" sourceLinked="1"/>
        <c:majorTickMark val="none"/>
        <c:minorTickMark val="none"/>
        <c:tickLblPos val="nextTo"/>
        <c:crossAx val="149734912"/>
        <c:crosses val="autoZero"/>
        <c:crossBetween val="between"/>
      </c:valAx>
    </c:plotArea>
    <c:legend>
      <c:legendPos val="r"/>
      <c:layout>
        <c:manualLayout>
          <c:xMode val="edge"/>
          <c:yMode val="edge"/>
          <c:x val="0.86793044619422599"/>
          <c:y val="0.38344416275704002"/>
          <c:w val="0.115402887139108"/>
          <c:h val="0.31383318277627198"/>
        </c:manualLayout>
      </c:layout>
      <c:overlay val="0"/>
      <c:spPr>
        <a:ln>
          <a:noFill/>
        </a:ln>
      </c:spPr>
      <c:txPr>
        <a:bodyPr/>
        <a:lstStyle/>
        <a:p>
          <a:pPr>
            <a:defRPr sz="1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840851669242282E-2"/>
          <c:y val="3.2448370044277974E-2"/>
          <c:w val="0.85731878725439692"/>
          <c:h val="0.89760553327165737"/>
        </c:manualLayout>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dLbl>
              <c:idx val="0"/>
              <c:layout>
                <c:manualLayout>
                  <c:x val="-4.5084035577338802E-3"/>
                  <c:y val="5.3097332799727594E-2"/>
                </c:manualLayout>
              </c:layout>
              <c:numFmt formatCode="#,##0.0" sourceLinked="0"/>
              <c:spPr/>
              <c:txPr>
                <a:bodyPr/>
                <a:lstStyle/>
                <a:p>
                  <a:pPr>
                    <a:defRPr sz="1400"/>
                  </a:pPr>
                  <a:endParaRPr lang="en-US"/>
                </a:p>
              </c:txPr>
              <c:showLegendKey val="0"/>
              <c:showVal val="1"/>
              <c:showCatName val="0"/>
              <c:showSerName val="0"/>
              <c:showPercent val="0"/>
              <c:showBubbleSize val="0"/>
            </c:dLbl>
            <c:dLbl>
              <c:idx val="4"/>
              <c:layout>
                <c:manualLayout>
                  <c:x val="0"/>
                  <c:y val="2.6548666399863904E-2"/>
                </c:manualLayout>
              </c:layout>
              <c:showLegendKey val="0"/>
              <c:showVal val="1"/>
              <c:showCatName val="0"/>
              <c:showSerName val="0"/>
              <c:showPercent val="0"/>
              <c:showBubbleSize val="0"/>
            </c:dLbl>
            <c:dLbl>
              <c:idx val="5"/>
              <c:layout>
                <c:manualLayout>
                  <c:x val="0"/>
                  <c:y val="2.654866639986390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dLbl>
              <c:idx val="2"/>
              <c:layout>
                <c:manualLayout>
                  <c:x val="6.0112047436451923E-3"/>
                  <c:y val="-8.8495554666212783E-3"/>
                </c:manualLayout>
              </c:layout>
              <c:showLegendKey val="0"/>
              <c:showVal val="1"/>
              <c:showCatName val="0"/>
              <c:showSerName val="0"/>
              <c:showPercent val="0"/>
              <c:showBubbleSize val="0"/>
            </c:dLbl>
            <c:dLbl>
              <c:idx val="3"/>
              <c:layout>
                <c:manualLayout>
                  <c:x val="5.5102073606224585E-17"/>
                  <c:y val="-1.7699110933242529E-2"/>
                </c:manualLayout>
              </c:layout>
              <c:showLegendKey val="0"/>
              <c:showVal val="1"/>
              <c:showCatName val="0"/>
              <c:showSerName val="0"/>
              <c:showPercent val="0"/>
              <c:showBubbleSize val="0"/>
            </c:dLbl>
            <c:dLbl>
              <c:idx val="4"/>
              <c:layout>
                <c:manualLayout>
                  <c:x val="0"/>
                  <c:y val="2.9498518222070856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156008448"/>
        <c:axId val="156009984"/>
      </c:lineChart>
      <c:catAx>
        <c:axId val="156008448"/>
        <c:scaling>
          <c:orientation val="minMax"/>
        </c:scaling>
        <c:delete val="0"/>
        <c:axPos val="b"/>
        <c:majorTickMark val="out"/>
        <c:minorTickMark val="none"/>
        <c:tickLblPos val="nextTo"/>
        <c:txPr>
          <a:bodyPr/>
          <a:lstStyle/>
          <a:p>
            <a:pPr>
              <a:defRPr sz="1200"/>
            </a:pPr>
            <a:endParaRPr lang="en-US"/>
          </a:p>
        </c:txPr>
        <c:crossAx val="156009984"/>
        <c:crosses val="autoZero"/>
        <c:auto val="1"/>
        <c:lblAlgn val="ctr"/>
        <c:lblOffset val="100"/>
        <c:noMultiLvlLbl val="0"/>
      </c:catAx>
      <c:valAx>
        <c:axId val="156009984"/>
        <c:scaling>
          <c:orientation val="minMax"/>
          <c:min val="24"/>
        </c:scaling>
        <c:delete val="0"/>
        <c:axPos val="l"/>
        <c:numFmt formatCode="General" sourceLinked="1"/>
        <c:majorTickMark val="out"/>
        <c:minorTickMark val="none"/>
        <c:tickLblPos val="nextTo"/>
        <c:txPr>
          <a:bodyPr/>
          <a:lstStyle/>
          <a:p>
            <a:pPr>
              <a:defRPr sz="1200"/>
            </a:pPr>
            <a:endParaRPr lang="en-US"/>
          </a:p>
        </c:txPr>
        <c:crossAx val="156008448"/>
        <c:crosses val="autoZero"/>
        <c:crossBetween val="between"/>
      </c:valAx>
    </c:plotArea>
    <c:legend>
      <c:legendPos val="r"/>
      <c:layout>
        <c:manualLayout>
          <c:xMode val="edge"/>
          <c:yMode val="edge"/>
          <c:x val="0.82548985699217503"/>
          <c:y val="0.44608867068760116"/>
          <c:w val="0.17451014300782497"/>
          <c:h val="0.2140170919524558"/>
        </c:manualLayout>
      </c:layout>
      <c:overlay val="0"/>
      <c:txPr>
        <a:bodyPr/>
        <a:lstStyle/>
        <a:p>
          <a:pPr>
            <a:defRPr sz="1600"/>
          </a:pPr>
          <a:endParaRPr lang="en-US"/>
        </a:p>
      </c:txPr>
    </c:legend>
    <c:plotVisOnly val="1"/>
    <c:dispBlanksAs val="gap"/>
    <c:showDLblsOverMax val="0"/>
  </c:chart>
  <c:txPr>
    <a:bodyPr/>
    <a:lstStyle/>
    <a:p>
      <a:pPr>
        <a:defRPr>
          <a:latin typeface="Helvetica Neue"/>
          <a:cs typeface="Helvetica Neue"/>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D30 Kindergarten</a:t>
            </a:r>
          </a:p>
        </c:rich>
      </c:tx>
      <c:layout/>
      <c:overlay val="0"/>
    </c:title>
    <c:autoTitleDeleted val="0"/>
    <c:plotArea>
      <c:layout/>
      <c:barChart>
        <c:barDir val="col"/>
        <c:grouping val="clustered"/>
        <c:varyColors val="0"/>
        <c:ser>
          <c:idx val="0"/>
          <c:order val="0"/>
          <c:invertIfNegative val="0"/>
          <c:dPt>
            <c:idx val="1"/>
            <c:invertIfNegative val="0"/>
            <c:bubble3D val="0"/>
          </c:dPt>
          <c:dPt>
            <c:idx val="2"/>
            <c:invertIfNegative val="0"/>
            <c:bubble3D val="0"/>
          </c:dPt>
          <c:dPt>
            <c:idx val="3"/>
            <c:invertIfNegative val="0"/>
            <c:bubble3D val="0"/>
          </c:dPt>
          <c:dPt>
            <c:idx val="6"/>
            <c:invertIfNegative val="0"/>
            <c:bubble3D val="0"/>
          </c:dPt>
          <c:dLbls>
            <c:numFmt formatCode="0" sourceLinked="0"/>
            <c:showLegendKey val="0"/>
            <c:showVal val="1"/>
            <c:showCatName val="0"/>
            <c:showSerName val="0"/>
            <c:showPercent val="0"/>
            <c:showBubbleSize val="0"/>
            <c:showLeaderLines val="0"/>
          </c:dLbls>
          <c:cat>
            <c:strRef>
              <c:f>'D30'!$H$2:$H$8</c:f>
              <c:strCache>
                <c:ptCount val="7"/>
                <c:pt idx="0">
                  <c:v>P.S. 122 MAMIE FAY</c:v>
                </c:pt>
                <c:pt idx="1">
                  <c:v>P.S. 127 Aerospace Science Magne</c:v>
                </c:pt>
                <c:pt idx="2">
                  <c:v>P.S. 228 Early Childhood Magnet School of the Arts</c:v>
                </c:pt>
                <c:pt idx="3">
                  <c:v>P.S. 092 HARRY T. STEWART SR.</c:v>
                </c:pt>
                <c:pt idx="4">
                  <c:v>P.S. 149 CHRISTA MCAULIFFE</c:v>
                </c:pt>
                <c:pt idx="5">
                  <c:v>P.S. 280</c:v>
                </c:pt>
                <c:pt idx="6">
                  <c:v>East Elmhurst Community School</c:v>
                </c:pt>
              </c:strCache>
            </c:strRef>
          </c:cat>
          <c:val>
            <c:numRef>
              <c:f>'D30'!$J$2:$J$8</c:f>
              <c:numCache>
                <c:formatCode>0.0</c:formatCode>
                <c:ptCount val="7"/>
                <c:pt idx="0">
                  <c:v>28</c:v>
                </c:pt>
                <c:pt idx="1">
                  <c:v>28</c:v>
                </c:pt>
                <c:pt idx="2">
                  <c:v>25.5</c:v>
                </c:pt>
                <c:pt idx="3">
                  <c:v>25</c:v>
                </c:pt>
                <c:pt idx="4">
                  <c:v>25</c:v>
                </c:pt>
                <c:pt idx="5">
                  <c:v>25</c:v>
                </c:pt>
                <c:pt idx="6">
                  <c:v>25</c:v>
                </c:pt>
              </c:numCache>
            </c:numRef>
          </c:val>
        </c:ser>
        <c:dLbls>
          <c:showLegendKey val="0"/>
          <c:showVal val="0"/>
          <c:showCatName val="0"/>
          <c:showSerName val="0"/>
          <c:showPercent val="0"/>
          <c:showBubbleSize val="0"/>
        </c:dLbls>
        <c:gapWidth val="150"/>
        <c:axId val="157815552"/>
        <c:axId val="157817088"/>
      </c:barChart>
      <c:catAx>
        <c:axId val="157815552"/>
        <c:scaling>
          <c:orientation val="minMax"/>
        </c:scaling>
        <c:delete val="0"/>
        <c:axPos val="b"/>
        <c:majorTickMark val="out"/>
        <c:minorTickMark val="none"/>
        <c:tickLblPos val="nextTo"/>
        <c:crossAx val="157817088"/>
        <c:crosses val="autoZero"/>
        <c:auto val="1"/>
        <c:lblAlgn val="ctr"/>
        <c:lblOffset val="100"/>
        <c:noMultiLvlLbl val="0"/>
      </c:catAx>
      <c:valAx>
        <c:axId val="157817088"/>
        <c:scaling>
          <c:orientation val="minMax"/>
        </c:scaling>
        <c:delete val="0"/>
        <c:axPos val="l"/>
        <c:numFmt formatCode="0" sourceLinked="0"/>
        <c:majorTickMark val="out"/>
        <c:minorTickMark val="none"/>
        <c:tickLblPos val="nextTo"/>
        <c:crossAx val="15781555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D30 1st Grade</a:t>
            </a:r>
          </a:p>
        </c:rich>
      </c:tx>
      <c:layout/>
      <c:overlay val="0"/>
    </c:title>
    <c:autoTitleDeleted val="0"/>
    <c:plotArea>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'D30'!$H$10:$H$15</c:f>
              <c:strCache>
                <c:ptCount val="6"/>
                <c:pt idx="0">
                  <c:v>P.S. 148 QUEENS</c:v>
                </c:pt>
                <c:pt idx="1">
                  <c:v>P.S. 122 MAMIE FAY</c:v>
                </c:pt>
                <c:pt idx="2">
                  <c:v>P.S. 234</c:v>
                </c:pt>
                <c:pt idx="3">
                  <c:v>P.S. 151 MARY D. CARTER</c:v>
                </c:pt>
                <c:pt idx="4">
                  <c:v>P.S. 166 HENRY GRADSTEIN</c:v>
                </c:pt>
                <c:pt idx="5">
                  <c:v>P.S. 011 KATHRYN PHELAN</c:v>
                </c:pt>
              </c:strCache>
            </c:strRef>
          </c:cat>
          <c:val>
            <c:numRef>
              <c:f>'D30'!$J$10:$J$15</c:f>
              <c:numCache>
                <c:formatCode>0.0</c:formatCode>
                <c:ptCount val="6"/>
                <c:pt idx="0">
                  <c:v>32.4</c:v>
                </c:pt>
                <c:pt idx="1">
                  <c:v>32</c:v>
                </c:pt>
                <c:pt idx="2">
                  <c:v>32</c:v>
                </c:pt>
                <c:pt idx="3">
                  <c:v>31</c:v>
                </c:pt>
                <c:pt idx="4">
                  <c:v>30</c:v>
                </c:pt>
                <c:pt idx="5">
                  <c:v>29.5</c:v>
                </c:pt>
              </c:numCache>
            </c:numRef>
          </c:val>
        </c:ser>
        <c:dLbls>
          <c:showLegendKey val="0"/>
          <c:showVal val="0"/>
          <c:showCatName val="0"/>
          <c:showSerName val="0"/>
          <c:showPercent val="0"/>
          <c:showBubbleSize val="0"/>
        </c:dLbls>
        <c:gapWidth val="150"/>
        <c:axId val="157911296"/>
        <c:axId val="157921280"/>
      </c:barChart>
      <c:catAx>
        <c:axId val="157911296"/>
        <c:scaling>
          <c:orientation val="minMax"/>
        </c:scaling>
        <c:delete val="0"/>
        <c:axPos val="b"/>
        <c:majorTickMark val="out"/>
        <c:minorTickMark val="none"/>
        <c:tickLblPos val="nextTo"/>
        <c:crossAx val="157921280"/>
        <c:crosses val="autoZero"/>
        <c:auto val="1"/>
        <c:lblAlgn val="ctr"/>
        <c:lblOffset val="100"/>
        <c:noMultiLvlLbl val="0"/>
      </c:catAx>
      <c:valAx>
        <c:axId val="157921280"/>
        <c:scaling>
          <c:orientation val="minMax"/>
        </c:scaling>
        <c:delete val="0"/>
        <c:axPos val="l"/>
        <c:numFmt formatCode="0" sourceLinked="0"/>
        <c:majorTickMark val="out"/>
        <c:minorTickMark val="none"/>
        <c:tickLblPos val="nextTo"/>
        <c:crossAx val="15791129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D30 2nd Grade</a:t>
            </a:r>
          </a:p>
        </c:rich>
      </c:tx>
      <c:layout/>
      <c:overlay val="0"/>
    </c:title>
    <c:autoTitleDeleted val="0"/>
    <c:plotArea>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'D30'!$H$17:$H$24</c:f>
              <c:strCache>
                <c:ptCount val="8"/>
                <c:pt idx="0">
                  <c:v>P.S. 152 Gwendoline N. Alleyne School</c:v>
                </c:pt>
                <c:pt idx="1">
                  <c:v>P.S. 122 MAMIE FAY</c:v>
                </c:pt>
                <c:pt idx="2">
                  <c:v>P.S. 150 QUEENS</c:v>
                </c:pt>
                <c:pt idx="3">
                  <c:v>P.S. 069 JACKSON HEIGHTS</c:v>
                </c:pt>
                <c:pt idx="4">
                  <c:v>P.S. 166 HENRY GRADSTEIN</c:v>
                </c:pt>
                <c:pt idx="5">
                  <c:v>P.S. 280</c:v>
                </c:pt>
                <c:pt idx="6">
                  <c:v>P.S. 085 JUDGE CHARLES VALLONE</c:v>
                </c:pt>
                <c:pt idx="7">
                  <c:v>P.S. 149 CHRISTA MCAULIFFE</c:v>
                </c:pt>
              </c:strCache>
            </c:strRef>
          </c:cat>
          <c:val>
            <c:numRef>
              <c:f>'D30'!$J$17:$J$24</c:f>
              <c:numCache>
                <c:formatCode>0.0</c:formatCode>
                <c:ptCount val="8"/>
                <c:pt idx="0">
                  <c:v>54</c:v>
                </c:pt>
                <c:pt idx="1">
                  <c:v>32</c:v>
                </c:pt>
                <c:pt idx="2">
                  <c:v>32</c:v>
                </c:pt>
                <c:pt idx="3">
                  <c:v>31.3</c:v>
                </c:pt>
                <c:pt idx="4">
                  <c:v>31</c:v>
                </c:pt>
                <c:pt idx="5">
                  <c:v>30.5</c:v>
                </c:pt>
                <c:pt idx="6">
                  <c:v>30</c:v>
                </c:pt>
                <c:pt idx="7">
                  <c:v>30</c:v>
                </c:pt>
              </c:numCache>
            </c:numRef>
          </c:val>
        </c:ser>
        <c:dLbls>
          <c:showLegendKey val="0"/>
          <c:showVal val="0"/>
          <c:showCatName val="0"/>
          <c:showSerName val="0"/>
          <c:showPercent val="0"/>
          <c:showBubbleSize val="0"/>
        </c:dLbls>
        <c:gapWidth val="150"/>
        <c:axId val="157954048"/>
        <c:axId val="157955584"/>
      </c:barChart>
      <c:catAx>
        <c:axId val="157954048"/>
        <c:scaling>
          <c:orientation val="minMax"/>
        </c:scaling>
        <c:delete val="0"/>
        <c:axPos val="b"/>
        <c:majorTickMark val="out"/>
        <c:minorTickMark val="none"/>
        <c:tickLblPos val="nextTo"/>
        <c:crossAx val="157955584"/>
        <c:crosses val="autoZero"/>
        <c:auto val="1"/>
        <c:lblAlgn val="ctr"/>
        <c:lblOffset val="100"/>
        <c:noMultiLvlLbl val="0"/>
      </c:catAx>
      <c:valAx>
        <c:axId val="157955584"/>
        <c:scaling>
          <c:orientation val="minMax"/>
        </c:scaling>
        <c:delete val="0"/>
        <c:axPos val="l"/>
        <c:numFmt formatCode="0" sourceLinked="0"/>
        <c:majorTickMark val="out"/>
        <c:minorTickMark val="none"/>
        <c:tickLblPos val="nextTo"/>
        <c:crossAx val="15795404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D30 3rd Grade</a:t>
            </a:r>
          </a:p>
        </c:rich>
      </c:tx>
      <c:layout/>
      <c:overlay val="0"/>
    </c:title>
    <c:autoTitleDeleted val="0"/>
    <c:plotArea>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'D30'!$H$10:$H$15</c:f>
              <c:strCache>
                <c:ptCount val="6"/>
                <c:pt idx="0">
                  <c:v>P.S. 148 QUEENS</c:v>
                </c:pt>
                <c:pt idx="1">
                  <c:v>P.S. 122 MAMIE FAY</c:v>
                </c:pt>
                <c:pt idx="2">
                  <c:v>P.S. 234</c:v>
                </c:pt>
                <c:pt idx="3">
                  <c:v>P.S. 151 MARY D. CARTER</c:v>
                </c:pt>
                <c:pt idx="4">
                  <c:v>P.S. 166 HENRY GRADSTEIN</c:v>
                </c:pt>
                <c:pt idx="5">
                  <c:v>P.S. 011 KATHRYN PHELAN</c:v>
                </c:pt>
              </c:strCache>
            </c:strRef>
          </c:cat>
          <c:val>
            <c:numRef>
              <c:f>'D30'!$J$10:$J$15</c:f>
              <c:numCache>
                <c:formatCode>0.0</c:formatCode>
                <c:ptCount val="6"/>
                <c:pt idx="0">
                  <c:v>32.4</c:v>
                </c:pt>
                <c:pt idx="1">
                  <c:v>32</c:v>
                </c:pt>
                <c:pt idx="2">
                  <c:v>32</c:v>
                </c:pt>
                <c:pt idx="3">
                  <c:v>31</c:v>
                </c:pt>
                <c:pt idx="4">
                  <c:v>30</c:v>
                </c:pt>
                <c:pt idx="5">
                  <c:v>29.5</c:v>
                </c:pt>
              </c:numCache>
            </c:numRef>
          </c:val>
        </c:ser>
        <c:dLbls>
          <c:showLegendKey val="0"/>
          <c:showVal val="0"/>
          <c:showCatName val="0"/>
          <c:showSerName val="0"/>
          <c:showPercent val="0"/>
          <c:showBubbleSize val="0"/>
        </c:dLbls>
        <c:gapWidth val="150"/>
        <c:axId val="157984256"/>
        <c:axId val="157985792"/>
      </c:barChart>
      <c:catAx>
        <c:axId val="157984256"/>
        <c:scaling>
          <c:orientation val="minMax"/>
        </c:scaling>
        <c:delete val="0"/>
        <c:axPos val="b"/>
        <c:majorTickMark val="out"/>
        <c:minorTickMark val="none"/>
        <c:tickLblPos val="nextTo"/>
        <c:crossAx val="157985792"/>
        <c:crosses val="autoZero"/>
        <c:auto val="1"/>
        <c:lblAlgn val="ctr"/>
        <c:lblOffset val="100"/>
        <c:noMultiLvlLbl val="0"/>
      </c:catAx>
      <c:valAx>
        <c:axId val="157985792"/>
        <c:scaling>
          <c:orientation val="minMax"/>
        </c:scaling>
        <c:delete val="0"/>
        <c:axPos val="l"/>
        <c:numFmt formatCode="0" sourceLinked="0"/>
        <c:majorTickMark val="out"/>
        <c:minorTickMark val="none"/>
        <c:tickLblPos val="nextTo"/>
        <c:crossAx val="15798425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the number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r>
              <a:rPr lang="en-US" sz="2000" b="1" i="0" baseline="0" dirty="0" smtClean="0">
                <a:solidFill>
                  <a:srgbClr val="FF6600"/>
                </a:solidFill>
                <a:effectLst/>
              </a:rPr>
              <a:t>citywide</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158224384"/>
        <c:axId val="158225920"/>
      </c:lineChart>
      <c:catAx>
        <c:axId val="158224384"/>
        <c:scaling>
          <c:orientation val="minMax"/>
        </c:scaling>
        <c:delete val="0"/>
        <c:axPos val="b"/>
        <c:majorTickMark val="out"/>
        <c:minorTickMark val="none"/>
        <c:tickLblPos val="nextTo"/>
        <c:txPr>
          <a:bodyPr/>
          <a:lstStyle/>
          <a:p>
            <a:pPr>
              <a:defRPr sz="1800"/>
            </a:pPr>
            <a:endParaRPr lang="en-US"/>
          </a:p>
        </c:txPr>
        <c:crossAx val="158225920"/>
        <c:crosses val="autoZero"/>
        <c:auto val="1"/>
        <c:lblAlgn val="ctr"/>
        <c:lblOffset val="100"/>
        <c:noMultiLvlLbl val="0"/>
      </c:catAx>
      <c:valAx>
        <c:axId val="158225920"/>
        <c:scaling>
          <c:orientation val="minMax"/>
        </c:scaling>
        <c:delete val="1"/>
        <c:axPos val="l"/>
        <c:numFmt formatCode="#,##0" sourceLinked="1"/>
        <c:majorTickMark val="out"/>
        <c:minorTickMark val="none"/>
        <c:tickLblPos val="none"/>
        <c:crossAx val="158224384"/>
        <c:crosses val="autoZero"/>
        <c:crossBetween val="between"/>
      </c:valAx>
    </c:plotArea>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B13DEA-4163-4107-9EE4-F0A1654F2AC2}" type="datetimeFigureOut">
              <a:rPr lang="en-US"/>
              <a:pPr>
                <a:defRPr/>
              </a:pPr>
              <a:t>11/3/2014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D61147-74B9-4B2B-81DE-F194E676E478}" type="slidenum">
              <a:rPr lang="en-US"/>
              <a:pPr>
                <a:defRPr/>
              </a:pPr>
              <a:t>‹#›</a:t>
            </a:fld>
            <a:endParaRPr lang="en-US"/>
          </a:p>
        </p:txBody>
      </p:sp>
    </p:spTree>
    <p:extLst>
      <p:ext uri="{BB962C8B-B14F-4D97-AF65-F5344CB8AC3E}">
        <p14:creationId xmlns:p14="http://schemas.microsoft.com/office/powerpoint/2010/main" val="196287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F9D73D-022F-4769-971D-0D7B698EB455}" type="datetimeFigureOut">
              <a:rPr lang="en-US"/>
              <a:pPr>
                <a:defRPr/>
              </a:pPr>
              <a:t>11/3/2014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7912D04-B5B3-4F59-8413-7164EF58CD9B}" type="slidenum">
              <a:rPr lang="en-US"/>
              <a:pPr>
                <a:defRPr/>
              </a:pPr>
              <a:t>‹#›</a:t>
            </a:fld>
            <a:endParaRPr lang="en-US"/>
          </a:p>
        </p:txBody>
      </p:sp>
    </p:spTree>
    <p:extLst>
      <p:ext uri="{BB962C8B-B14F-4D97-AF65-F5344CB8AC3E}">
        <p14:creationId xmlns:p14="http://schemas.microsoft.com/office/powerpoint/2010/main" val="7076085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5</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1AED79-BFBC-4E66-98E9-1C2B164FE13D}" type="slidenum">
              <a:rPr lang="en-US" altLang="en-US" smtClean="0">
                <a:latin typeface="Calibri" pitchFamily="34" charset="0"/>
              </a:rPr>
              <a:pPr fontAlgn="base">
                <a:spcBef>
                  <a:spcPct val="0"/>
                </a:spcBef>
                <a:spcAft>
                  <a:spcPct val="0"/>
                </a:spcAft>
                <a:defRPr/>
              </a:pPr>
              <a:t>7</a:t>
            </a:fld>
            <a:endParaRPr lang="en-US"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D0BF6F63-D06E-44CB-B375-8E752209C2CA}" type="slidenum">
              <a:rPr lang="en-US" altLang="en-US" smtClean="0">
                <a:latin typeface="Calibri" pitchFamily="34" charset="0"/>
              </a:rPr>
              <a:pPr fontAlgn="base">
                <a:spcBef>
                  <a:spcPct val="0"/>
                </a:spcBef>
                <a:spcAft>
                  <a:spcPct val="0"/>
                </a:spcAft>
                <a:defRPr/>
              </a:pPr>
              <a:t>10</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08603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54254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4202087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32801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164866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110500964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3633835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11/3/2014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1455687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11/3/2014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731958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11/3/2014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987400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11/3/2014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98116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3470394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302152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3442080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285929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21645459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76370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11/3/2014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356873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11/3/2014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85800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11/3/2014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265084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11/3/2014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124038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132835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11/3/2014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15" r:id="rId2"/>
    <p:sldLayoutId id="2147483823" r:id="rId3"/>
    <p:sldLayoutId id="2147483816" r:id="rId4"/>
    <p:sldLayoutId id="2147483824" r:id="rId5"/>
    <p:sldLayoutId id="2147483817" r:id="rId6"/>
    <p:sldLayoutId id="2147483818" r:id="rId7"/>
    <p:sldLayoutId id="2147483825" r:id="rId8"/>
    <p:sldLayoutId id="2147483819" r:id="rId9"/>
    <p:sldLayoutId id="2147483820" r:id="rId10"/>
    <p:sldLayoutId id="2147483821"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11/3/2014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extLst>
      <p:ext uri="{BB962C8B-B14F-4D97-AF65-F5344CB8AC3E}">
        <p14:creationId xmlns:p14="http://schemas.microsoft.com/office/powerpoint/2010/main" val="2422677013"/>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5.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info@classsizematters.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700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smtClean="0"/>
          </a:p>
          <a:p>
            <a:pPr eaLnBrk="1" fontAlgn="auto" hangingPunct="1">
              <a:spcAft>
                <a:spcPts val="0"/>
              </a:spcAft>
              <a:defRPr/>
            </a:pPr>
            <a:r>
              <a:rPr lang="en-US" sz="2900" dirty="0" smtClean="0"/>
              <a:t>Presentation for Community Education Council 30</a:t>
            </a:r>
          </a:p>
          <a:p>
            <a:pPr eaLnBrk="1" fontAlgn="auto" hangingPunct="1">
              <a:spcAft>
                <a:spcPts val="0"/>
              </a:spcAft>
              <a:defRPr/>
            </a:pPr>
            <a:r>
              <a:rPr lang="en-US" sz="2900" dirty="0" smtClean="0"/>
              <a:t>Leonie Haimson, Class Size Matters</a:t>
            </a:r>
          </a:p>
          <a:p>
            <a:pPr eaLnBrk="1" fontAlgn="auto" hangingPunct="1">
              <a:spcAft>
                <a:spcPts val="0"/>
              </a:spcAft>
              <a:buFont typeface="Arial" pitchFamily="34" charset="0"/>
              <a:buNone/>
              <a:defRPr/>
            </a:pPr>
            <a:r>
              <a:rPr lang="en-US" sz="2900" dirty="0" smtClean="0"/>
              <a:t>Oct. 16, 2014</a:t>
            </a:r>
            <a:endParaRPr lang="en-US" sz="2900"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err="1" smtClean="0">
                <a:latin typeface="Arial Black" panose="020B0A04020102020204" pitchFamily="34" charset="0"/>
              </a:rPr>
              <a:t>HOw</a:t>
            </a:r>
            <a:r>
              <a:rPr lang="en-US" sz="2800" dirty="0" smtClean="0">
                <a:latin typeface="Arial Black" panose="020B0A04020102020204" pitchFamily="34" charset="0"/>
              </a:rPr>
              <a:t> DOE’s C4E plan violates the language and intent of the law</a:t>
            </a:r>
            <a:endParaRPr lang="en-US" sz="1800" i="1"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1915052"/>
              </p:ext>
            </p:extLst>
          </p:nvPr>
        </p:nvGraphicFramePr>
        <p:xfrm>
          <a:off x="43815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 increases</a:t>
            </a:r>
            <a:endParaRPr lang="en-US" dirty="0"/>
          </a:p>
        </p:txBody>
      </p:sp>
      <p:sp>
        <p:nvSpPr>
          <p:cNvPr id="15363" name="Content Placeholder 2"/>
          <p:cNvSpPr>
            <a:spLocks noGrp="1"/>
          </p:cNvSpPr>
          <p:nvPr>
            <p:ph idx="1"/>
          </p:nvPr>
        </p:nvSpPr>
        <p:spPr>
          <a:xfrm>
            <a:off x="457200" y="1600200"/>
            <a:ext cx="8229600" cy="5105400"/>
          </a:xfrm>
        </p:spPr>
        <p:txBody>
          <a:bodyPr/>
          <a:lstStyle/>
          <a:p>
            <a:r>
              <a:rPr lang="en-US" altLang="en-US" sz="2000" dirty="0" smtClean="0"/>
              <a:t>In 2010, the DOE eliminated the early grade class size reduction funding for K-3, despite promising to keep it as part of its C4E plan.</a:t>
            </a:r>
          </a:p>
          <a:p>
            <a:endParaRPr lang="en-US" altLang="en-US" sz="2000" dirty="0" smtClean="0"/>
          </a:p>
          <a:p>
            <a:r>
              <a:rPr lang="en-US" altLang="en-US" sz="2000" dirty="0" smtClean="0"/>
              <a:t>In 2011, the DOE refused to comply with a side agreement with the UFT to cap class sizes at 28 in grades 1-3, leading to sharp increases in these grades to 30 or more. </a:t>
            </a:r>
          </a:p>
          <a:p>
            <a:endParaRPr lang="en-US" altLang="en-US" sz="2000" dirty="0" smtClean="0"/>
          </a:p>
          <a:p>
            <a:r>
              <a:rPr lang="en-US" altLang="en-US" sz="2000" dirty="0" smtClean="0"/>
              <a:t>Co-locations have made overcrowding worse, and taken space that instead could have been used to reduce class size. </a:t>
            </a:r>
          </a:p>
          <a:p>
            <a:endParaRPr lang="en-US" altLang="en-US" sz="2000" dirty="0" smtClean="0"/>
          </a:p>
          <a:p>
            <a:r>
              <a:rPr lang="en-US" altLang="en-US" sz="2000" dirty="0"/>
              <a:t>When principals try to lower class size, particularly in middle or high schools,  DOE often sends them more students.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 in its C4E plan</a:t>
            </a:r>
            <a:endParaRPr lang="en-US" dirty="0"/>
          </a:p>
        </p:txBody>
      </p:sp>
      <p:sp>
        <p:nvSpPr>
          <p:cNvPr id="16387" name="Content Placeholder 2"/>
          <p:cNvSpPr>
            <a:spLocks noGrp="1"/>
          </p:cNvSpPr>
          <p:nvPr>
            <p:ph idx="1"/>
          </p:nvPr>
        </p:nvSpPr>
        <p:spPr/>
        <p:txBody>
          <a:bodyPr/>
          <a:lstStyle/>
          <a:p>
            <a:endParaRPr lang="en-US" altLang="en-US" dirty="0" smtClean="0"/>
          </a:p>
          <a:p>
            <a:r>
              <a:rPr lang="en-US" altLang="en-US" dirty="0" smtClean="0"/>
              <a:t>DOE refuses to allocate any funds specifically towards class size reduction in its targeted allocations.</a:t>
            </a:r>
          </a:p>
          <a:p>
            <a:endParaRPr lang="en-US" altLang="en-US" dirty="0" smtClean="0"/>
          </a:p>
          <a:p>
            <a:r>
              <a:rPr lang="en-US" altLang="en-US" dirty="0" smtClean="0"/>
              <a:t>DOE allows principals to use C4E funds to “</a:t>
            </a:r>
            <a:r>
              <a:rPr lang="en-US" altLang="en-US" i="1" dirty="0" smtClean="0"/>
              <a:t>Minimize growth of class size,” </a:t>
            </a:r>
            <a:r>
              <a:rPr lang="en-US" altLang="en-US" dirty="0" smtClean="0"/>
              <a:t>which is not class size reduction.</a:t>
            </a:r>
            <a:endParaRPr lang="en-US" altLang="en-US" i="1" dirty="0" smtClean="0"/>
          </a:p>
          <a:p>
            <a:endParaRPr lang="en-US" altLang="en-US" dirty="0"/>
          </a:p>
          <a:p>
            <a:r>
              <a:rPr lang="en-US" altLang="en-US" dirty="0" smtClean="0"/>
              <a:t>DOE has never aligned its capital plan or the school utilization formula to smaller classes, contrary to the C4E law.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in </a:t>
            </a:r>
            <a:r>
              <a:rPr lang="en-US" sz="2400" dirty="0" smtClean="0"/>
              <a:t>D30 compared to City-Wide 2012-2013</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413760638"/>
              </p:ext>
            </p:extLst>
          </p:nvPr>
        </p:nvGraphicFramePr>
        <p:xfrm>
          <a:off x="8115300" y="3172460"/>
          <a:ext cx="825500" cy="1109980"/>
        </p:xfrm>
        <a:graphic>
          <a:graphicData uri="http://schemas.openxmlformats.org/drawingml/2006/table">
            <a:tbl>
              <a:tblPr/>
              <a:tblGrid>
                <a:gridCol w="825500"/>
              </a:tblGrid>
              <a:tr h="177800">
                <a:tc>
                  <a:txBody>
                    <a:bodyPr/>
                    <a:lstStyle/>
                    <a:p>
                      <a:pPr algn="l" fontAlgn="b"/>
                      <a:r>
                        <a:rPr lang="en-US" sz="1200" b="0" i="0" u="none" strike="noStrike" dirty="0">
                          <a:solidFill>
                            <a:srgbClr val="000000"/>
                          </a:solidFill>
                          <a:effectLst/>
                          <a:latin typeface="Calibri"/>
                        </a:rPr>
                        <a:t>*Calculated by dividing building enrollment by the target </a:t>
                      </a:r>
                      <a:r>
                        <a:rPr lang="en-US" sz="1200" b="0" i="0" u="none" strike="noStrike" dirty="0" smtClean="0">
                          <a:solidFill>
                            <a:srgbClr val="000000"/>
                          </a:solidFill>
                          <a:effectLst/>
                          <a:latin typeface="Calibri"/>
                        </a:rPr>
                        <a:t>capacity</a:t>
                      </a:r>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774035602"/>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488668"/>
            <a:ext cx="8153907" cy="369332"/>
          </a:xfrm>
          <a:prstGeom prst="rect">
            <a:avLst/>
          </a:prstGeom>
          <a:noFill/>
        </p:spPr>
        <p:txBody>
          <a:bodyPr wrap="none" rtlCol="0">
            <a:spAutoFit/>
          </a:bodyPr>
          <a:lstStyle/>
          <a:p>
            <a:r>
              <a:rPr lang="en-US" dirty="0" smtClean="0"/>
              <a:t>1,476 ES </a:t>
            </a:r>
            <a:r>
              <a:rPr lang="en-US" dirty="0"/>
              <a:t>seats </a:t>
            </a:r>
            <a:r>
              <a:rPr lang="en-US" dirty="0" smtClean="0"/>
              <a:t>and 7,295 </a:t>
            </a:r>
            <a:r>
              <a:rPr lang="en-US" dirty="0"/>
              <a:t>HS Seats </a:t>
            </a:r>
            <a:r>
              <a:rPr lang="en-US" dirty="0" smtClean="0"/>
              <a:t>needed to reach 100% building utilization</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528062571"/>
              </p:ext>
            </p:extLst>
          </p:nvPr>
        </p:nvGraphicFramePr>
        <p:xfrm>
          <a:off x="0" y="1524000"/>
          <a:ext cx="8534400" cy="49646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9863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Overcrowding worsening in D30 schools</a:t>
            </a:r>
            <a:endParaRPr lang="en-US" dirty="0"/>
          </a:p>
        </p:txBody>
      </p:sp>
      <p:sp>
        <p:nvSpPr>
          <p:cNvPr id="3" name="Content Placeholder 2"/>
          <p:cNvSpPr>
            <a:spLocks noGrp="1"/>
          </p:cNvSpPr>
          <p:nvPr>
            <p:ph idx="1"/>
          </p:nvPr>
        </p:nvSpPr>
        <p:spPr>
          <a:xfrm>
            <a:off x="457200" y="1562100"/>
            <a:ext cx="8229600" cy="4876800"/>
          </a:xfrm>
        </p:spPr>
        <p:txBody>
          <a:bodyPr/>
          <a:lstStyle/>
          <a:p>
            <a:r>
              <a:rPr lang="en-US" dirty="0" smtClean="0"/>
              <a:t>District 30 Elementary schools averaged 108% utilization, an increase from the year before.</a:t>
            </a:r>
          </a:p>
          <a:p>
            <a:endParaRPr lang="en-US" dirty="0"/>
          </a:p>
          <a:p>
            <a:r>
              <a:rPr lang="en-US" dirty="0" smtClean="0"/>
              <a:t>774 students were in trailers or TCUs</a:t>
            </a:r>
          </a:p>
          <a:p>
            <a:endParaRPr lang="en-US" dirty="0"/>
          </a:p>
          <a:p>
            <a:r>
              <a:rPr lang="en-US" dirty="0" smtClean="0"/>
              <a:t>300 students in a mini-school (P.S. 11) and 244 students in an Annex (P.S. 150)</a:t>
            </a:r>
          </a:p>
          <a:p>
            <a:endParaRPr lang="en-US" dirty="0"/>
          </a:p>
          <a:p>
            <a:r>
              <a:rPr lang="en-US" dirty="0" smtClean="0"/>
              <a:t>Elementary schools would register even more overcrowded if DOE formula aligned to smaller classes &amp; sufficient cluster rooms and dedicated spaces for special </a:t>
            </a:r>
            <a:r>
              <a:rPr lang="en-US" dirty="0" err="1" smtClean="0"/>
              <a:t>ed</a:t>
            </a:r>
            <a:r>
              <a:rPr lang="en-US" dirty="0" smtClean="0"/>
              <a:t> services.</a:t>
            </a:r>
          </a:p>
          <a:p>
            <a:endParaRPr lang="en-US" dirty="0" smtClean="0"/>
          </a:p>
          <a:p>
            <a:r>
              <a:rPr lang="en-US" sz="1600" i="1" dirty="0" smtClean="0"/>
              <a:t>Data from 2013-2014 Blue Book </a:t>
            </a:r>
            <a:endParaRPr lang="en-US" sz="1600"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233215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Overcrowding in D30 and Queens</a:t>
            </a:r>
            <a:endParaRPr lang="en-US" sz="32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dirty="0" smtClean="0"/>
              <a:t>Last year there were 21 District 30 buildings with elementary and middle school students that were over-100% utilization – more than year before.  </a:t>
            </a:r>
          </a:p>
          <a:p>
            <a:endParaRPr lang="en-US" dirty="0"/>
          </a:p>
          <a:p>
            <a:r>
              <a:rPr lang="en-US" dirty="0" smtClean="0"/>
              <a:t>29 Queens high school buildings were over-utilized.  </a:t>
            </a:r>
          </a:p>
          <a:p>
            <a:endParaRPr lang="en-US" dirty="0"/>
          </a:p>
          <a:p>
            <a:r>
              <a:rPr lang="en-US" dirty="0"/>
              <a:t>Most experts believe that these figures </a:t>
            </a:r>
            <a:r>
              <a:rPr lang="en-US" i="1" dirty="0"/>
              <a:t>underestimate</a:t>
            </a:r>
            <a:r>
              <a:rPr lang="en-US" dirty="0"/>
              <a:t> the </a:t>
            </a:r>
            <a:r>
              <a:rPr lang="en-US" dirty="0" smtClean="0"/>
              <a:t>actual level </a:t>
            </a:r>
            <a:r>
              <a:rPr lang="en-US" dirty="0"/>
              <a:t>of overcrowding in our schools; and so Chancellor has </a:t>
            </a:r>
            <a:r>
              <a:rPr lang="en-US" dirty="0" smtClean="0"/>
              <a:t>appointed a task </a:t>
            </a:r>
            <a:r>
              <a:rPr lang="en-US" dirty="0"/>
              <a:t>force to revamp the Blue Book formula</a:t>
            </a:r>
            <a:r>
              <a:rPr lang="en-US" dirty="0" smtClean="0"/>
              <a:t>.</a:t>
            </a:r>
          </a:p>
          <a:p>
            <a:endParaRPr lang="en-US" dirty="0"/>
          </a:p>
          <a:p>
            <a:r>
              <a:rPr lang="en-US" dirty="0" smtClean="0"/>
              <a:t>DOE consultants project 170-5,200 new D30 students over next 5-10 years.</a:t>
            </a:r>
          </a:p>
          <a:p>
            <a:endParaRPr lang="en-US" dirty="0"/>
          </a:p>
          <a:p>
            <a:r>
              <a:rPr lang="en-US" i="1" dirty="0" smtClean="0"/>
              <a:t>Yet there are only 1000 ES &amp; MS seats for D30 in the 5 year plan, and 2,208 Queens HS seats although they identified a seat need of 5,604</a:t>
            </a:r>
            <a:endParaRPr lang="en-US" i="1" dirty="0"/>
          </a:p>
          <a:p>
            <a:endParaRPr lang="en-US" dirty="0"/>
          </a:p>
        </p:txBody>
      </p:sp>
      <p:sp>
        <p:nvSpPr>
          <p:cNvPr id="4" name="TextBox 3"/>
          <p:cNvSpPr txBox="1"/>
          <p:nvPr/>
        </p:nvSpPr>
        <p:spPr>
          <a:xfrm>
            <a:off x="270869" y="6413500"/>
            <a:ext cx="8669931" cy="307777"/>
          </a:xfrm>
          <a:prstGeom prst="rect">
            <a:avLst/>
          </a:prstGeom>
          <a:noFill/>
        </p:spPr>
        <p:txBody>
          <a:bodyPr wrap="square" rtlCol="0">
            <a:spAutoFit/>
          </a:bodyPr>
          <a:lstStyle/>
          <a:p>
            <a:pPr algn="ctr"/>
            <a:r>
              <a:rPr lang="en-US" sz="1400" dirty="0" smtClean="0"/>
              <a:t>Source: 2013-2014 DOE Blue Book</a:t>
            </a:r>
            <a:endParaRPr lang="en-US" sz="1400" dirty="0"/>
          </a:p>
        </p:txBody>
      </p:sp>
    </p:spTree>
    <p:extLst>
      <p:ext uri="{BB962C8B-B14F-4D97-AF65-F5344CB8AC3E}">
        <p14:creationId xmlns:p14="http://schemas.microsoft.com/office/powerpoint/2010/main" val="4195445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27 ES and MS Buildings in D30 are over-utilized</a:t>
            </a:r>
            <a:r>
              <a:rPr lang="en-US" dirty="0" smtClean="0"/>
              <a:t/>
            </a:r>
            <a:br>
              <a:rPr lang="en-US" dirty="0" smtClean="0"/>
            </a:br>
            <a:r>
              <a:rPr lang="en-US" sz="2200" dirty="0" smtClean="0"/>
              <a:t>3,078 </a:t>
            </a:r>
            <a:r>
              <a:rPr lang="en-US" sz="2200" dirty="0"/>
              <a:t>ES and MS Seats needed to reach 100% building utilization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5017343"/>
              </p:ext>
            </p:extLst>
          </p:nvPr>
        </p:nvGraphicFramePr>
        <p:xfrm>
          <a:off x="304800" y="1600200"/>
          <a:ext cx="83820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59946"/>
            <a:ext cx="9316648" cy="307777"/>
          </a:xfrm>
          <a:prstGeom prst="rect">
            <a:avLst/>
          </a:prstGeom>
          <a:noFill/>
        </p:spPr>
        <p:txBody>
          <a:bodyPr wrap="none" rtlCol="0">
            <a:spAutoFit/>
          </a:bodyPr>
          <a:lstStyle/>
          <a:p>
            <a:r>
              <a:rPr lang="en-US" sz="1400" dirty="0" smtClean="0"/>
              <a:t>3,078 ES and MS Seats needed to reach 100% building utilization; PS 92, PS 127 and PS 228 are in CM District 21</a:t>
            </a:r>
            <a:endParaRPr lang="en-US" sz="1400" dirty="0"/>
          </a:p>
        </p:txBody>
      </p:sp>
    </p:spTree>
    <p:extLst>
      <p:ext uri="{BB962C8B-B14F-4D97-AF65-F5344CB8AC3E}">
        <p14:creationId xmlns:p14="http://schemas.microsoft.com/office/powerpoint/2010/main" val="2495693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29 Queens High School Buildings are over-utilized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349" y="1219200"/>
            <a:ext cx="9002205" cy="5651695"/>
          </a:xfrm>
        </p:spPr>
      </p:pic>
    </p:spTree>
    <p:extLst>
      <p:ext uri="{BB962C8B-B14F-4D97-AF65-F5344CB8AC3E}">
        <p14:creationId xmlns:p14="http://schemas.microsoft.com/office/powerpoint/2010/main" val="1977553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400" dirty="0" smtClean="0">
                <a:solidFill>
                  <a:srgbClr val="FF6600"/>
                </a:solidFill>
              </a:rPr>
              <a:t>New Seats in Capital Plan and DOE Enrollment Projections for CSD 30</a:t>
            </a:r>
            <a:endParaRPr lang="en-US" sz="2400" dirty="0">
              <a:solidFill>
                <a:srgbClr val="FF6600"/>
              </a:solidFill>
            </a:endParaRPr>
          </a:p>
        </p:txBody>
      </p:sp>
      <p:graphicFrame>
        <p:nvGraphicFramePr>
          <p:cNvPr id="9" name="Chart 8"/>
          <p:cNvGraphicFramePr>
            <a:graphicFrameLocks/>
          </p:cNvGraphicFramePr>
          <p:nvPr>
            <p:extLst>
              <p:ext uri="{D42A27DB-BD31-4B8C-83A1-F6EECF244321}">
                <p14:modId xmlns:p14="http://schemas.microsoft.com/office/powerpoint/2010/main" val="2537400677"/>
              </p:ext>
            </p:extLst>
          </p:nvPr>
        </p:nvGraphicFramePr>
        <p:xfrm>
          <a:off x="0" y="1600200"/>
          <a:ext cx="9144000" cy="488846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6488668"/>
            <a:ext cx="8384402" cy="369332"/>
          </a:xfrm>
          <a:prstGeom prst="rect">
            <a:avLst/>
          </a:prstGeom>
          <a:noFill/>
        </p:spPr>
        <p:txBody>
          <a:bodyPr wrap="none" rtlCol="0">
            <a:spAutoFit/>
          </a:bodyPr>
          <a:lstStyle/>
          <a:p>
            <a:r>
              <a:rPr lang="en-US" dirty="0" smtClean="0"/>
              <a:t>Enrollment projections suggest increase of 4,290 to 5,450 new students by 2021</a:t>
            </a:r>
            <a:endParaRPr lang="en-US" dirty="0"/>
          </a:p>
        </p:txBody>
      </p:sp>
    </p:spTree>
    <p:extLst>
      <p:ext uri="{BB962C8B-B14F-4D97-AF65-F5344CB8AC3E}">
        <p14:creationId xmlns:p14="http://schemas.microsoft.com/office/powerpoint/2010/main" val="2079930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13618910"/>
              </p:ext>
            </p:extLst>
          </p:nvPr>
        </p:nvGraphicFramePr>
        <p:xfrm>
          <a:off x="139700" y="1600200"/>
          <a:ext cx="7010400" cy="5130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1646781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dirty="0" smtClean="0"/>
          </a:p>
          <a:p>
            <a:r>
              <a:rPr lang="en-US" altLang="en-US" sz="2000" dirty="0" smtClean="0"/>
              <a:t>In 2003, the state’s highest court concluded in the Campaign for Fiscal Equity (CFE) case that NYC kids were denied their fundamental constitutional right to an adequate education.</a:t>
            </a:r>
          </a:p>
          <a:p>
            <a:endParaRPr lang="en-US" altLang="en-US" sz="2000" dirty="0" smtClean="0"/>
          </a:p>
          <a:p>
            <a:r>
              <a:rPr lang="en-US" altLang="en-US" sz="2000" dirty="0" smtClean="0"/>
              <a:t>This was primarily because NYC class sizes were much larger than NY state averages and far larger than research shows is optimal.  </a:t>
            </a:r>
          </a:p>
          <a:p>
            <a:endParaRPr lang="en-US" altLang="en-US" sz="2000" dirty="0" smtClean="0"/>
          </a:p>
          <a:p>
            <a:r>
              <a:rPr lang="en-US" altLang="en-US" sz="2000" dirty="0" smtClean="0"/>
              <a:t>In 2007, a new state law was passed, the Contracts for Excellence (C4E) that would provide NYC with extra funds on condition that the city also submit a plan to reduce class size in all grades.  </a:t>
            </a:r>
          </a:p>
          <a:p>
            <a:endParaRPr lang="en-US" altLang="en-US" sz="2000" dirty="0" smtClean="0"/>
          </a:p>
          <a:p>
            <a:r>
              <a:rPr lang="en-US" altLang="en-US" sz="2000" dirty="0" smtClean="0"/>
              <a:t>Yet every year since then, class sizes have increased, and now in the early grades are the largest in 15 years!</a:t>
            </a:r>
          </a:p>
          <a:p>
            <a:endParaRPr lang="en-US" altLang="en-US" sz="1800" dirty="0" smtClean="0"/>
          </a:p>
          <a:p>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4057681"/>
              </p:ext>
            </p:extLst>
          </p:nvPr>
        </p:nvGraphicFramePr>
        <p:xfrm>
          <a:off x="101600" y="1600200"/>
          <a:ext cx="67056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2209204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3200" dirty="0" smtClean="0"/>
              <a:t>Bill de </a:t>
            </a:r>
            <a:r>
              <a:rPr lang="en-US" sz="3200" dirty="0" err="1" smtClean="0"/>
              <a:t>Blasio</a:t>
            </a:r>
            <a:r>
              <a:rPr lang="en-US" sz="3200" dirty="0" smtClean="0"/>
              <a:t> promised to reduce class size while running for Mayor</a:t>
            </a:r>
            <a:endParaRPr lang="en-US" sz="3200" dirty="0"/>
          </a:p>
        </p:txBody>
      </p:sp>
      <p:sp>
        <p:nvSpPr>
          <p:cNvPr id="26627" name="Content Placeholder 2"/>
          <p:cNvSpPr>
            <a:spLocks noGrp="1"/>
          </p:cNvSpPr>
          <p:nvPr>
            <p:ph idx="1"/>
          </p:nvPr>
        </p:nvSpPr>
        <p:spPr/>
        <p:txBody>
          <a:bodyPr/>
          <a:lstStyle/>
          <a:p>
            <a:endParaRPr lang="en-US" altLang="en-US" sz="1800" dirty="0" smtClean="0"/>
          </a:p>
          <a:p>
            <a:r>
              <a:rPr lang="en-US" altLang="en-US" dirty="0" smtClean="0"/>
              <a:t>During his campaign, Mayor de </a:t>
            </a:r>
            <a:r>
              <a:rPr lang="en-US" altLang="en-US" dirty="0" err="1" smtClean="0"/>
              <a:t>Blasio</a:t>
            </a:r>
            <a:r>
              <a:rPr lang="en-US" altLang="en-US" dirty="0" smtClean="0"/>
              <a:t> promised if elected to abide by the city’s original class size plan approved by the state in 2007. </a:t>
            </a:r>
          </a:p>
          <a:p>
            <a:endParaRPr lang="en-US" altLang="en-US" dirty="0" smtClean="0"/>
          </a:p>
          <a:p>
            <a:r>
              <a:rPr lang="en-US" altLang="en-US" dirty="0" smtClean="0"/>
              <a:t>The Mayor needs to deliver on his promise and provide what NYC parents want and their children need.</a:t>
            </a:r>
          </a:p>
          <a:p>
            <a:endParaRPr lang="en-US" altLang="en-US" dirty="0"/>
          </a:p>
          <a:p>
            <a:r>
              <a:rPr lang="en-US" altLang="en-US" dirty="0" smtClean="0"/>
              <a:t>He also needs to expand the capital plan to alleviate school overcrowding, end ALL co-locations, and build more schools!</a:t>
            </a:r>
          </a:p>
          <a:p>
            <a:endParaRPr lang="en-US" alt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990600"/>
          </a:xfrm>
        </p:spPr>
        <p:txBody>
          <a:bodyPr/>
          <a:lstStyle/>
          <a:p>
            <a:r>
              <a:rPr lang="en-US" dirty="0" smtClean="0"/>
              <a:t>How can you help?</a:t>
            </a:r>
            <a:endParaRPr lang="en-US" dirty="0"/>
          </a:p>
        </p:txBody>
      </p:sp>
      <p:sp>
        <p:nvSpPr>
          <p:cNvPr id="3" name="Content Placeholder 2"/>
          <p:cNvSpPr>
            <a:spLocks noGrp="1"/>
          </p:cNvSpPr>
          <p:nvPr>
            <p:ph idx="1"/>
          </p:nvPr>
        </p:nvSpPr>
        <p:spPr>
          <a:xfrm>
            <a:off x="457200" y="1384300"/>
            <a:ext cx="8229600" cy="4597400"/>
          </a:xfrm>
        </p:spPr>
        <p:txBody>
          <a:bodyPr/>
          <a:lstStyle/>
          <a:p>
            <a:r>
              <a:rPr lang="en-US" dirty="0" smtClean="0"/>
              <a:t>Sign up for the Class </a:t>
            </a:r>
            <a:r>
              <a:rPr lang="en-US" dirty="0"/>
              <a:t>S</a:t>
            </a:r>
            <a:r>
              <a:rPr lang="en-US" dirty="0" smtClean="0"/>
              <a:t>ize Matters newsletter.</a:t>
            </a:r>
          </a:p>
          <a:p>
            <a:endParaRPr lang="en-US" dirty="0"/>
          </a:p>
          <a:p>
            <a:r>
              <a:rPr lang="en-US" dirty="0" smtClean="0"/>
              <a:t>Meet with your City Councilmembers (</a:t>
            </a:r>
            <a:r>
              <a:rPr lang="en-US" dirty="0"/>
              <a:t>Julissa </a:t>
            </a:r>
            <a:r>
              <a:rPr lang="en-US" dirty="0" err="1"/>
              <a:t>Ferreras</a:t>
            </a:r>
            <a:r>
              <a:rPr lang="en-US" dirty="0"/>
              <a:t>, Costa </a:t>
            </a:r>
            <a:r>
              <a:rPr lang="en-US" dirty="0" err="1"/>
              <a:t>Constantinides</a:t>
            </a:r>
            <a:r>
              <a:rPr lang="en-US" dirty="0"/>
              <a:t>, Daniel </a:t>
            </a:r>
            <a:r>
              <a:rPr lang="en-US" dirty="0" err="1"/>
              <a:t>Dromm</a:t>
            </a:r>
            <a:r>
              <a:rPr lang="en-US" dirty="0"/>
              <a:t>, James G. Van </a:t>
            </a:r>
            <a:r>
              <a:rPr lang="en-US" dirty="0" err="1" smtClean="0"/>
              <a:t>Bramer</a:t>
            </a:r>
            <a:r>
              <a:rPr lang="en-US" dirty="0" smtClean="0"/>
              <a:t>) and urge them to expand the capital plan and end all future co-locations.</a:t>
            </a:r>
          </a:p>
          <a:p>
            <a:endParaRPr lang="en-US" dirty="0"/>
          </a:p>
          <a:p>
            <a:r>
              <a:rPr lang="en-US" dirty="0" smtClean="0"/>
              <a:t>Be pro-active about fighting for your children to receive their constitutional right to a sound basic education, including lowering class size. </a:t>
            </a:r>
          </a:p>
          <a:p>
            <a:endParaRPr lang="en-US" dirty="0"/>
          </a:p>
          <a:p>
            <a:r>
              <a:rPr lang="en-US" dirty="0" smtClean="0"/>
              <a:t>Any questions, please email us at </a:t>
            </a:r>
            <a:r>
              <a:rPr lang="en-US" dirty="0" smtClean="0">
                <a:hlinkClick r:id="rId2"/>
              </a:rPr>
              <a:t>info@classsizematters.org</a:t>
            </a:r>
            <a:r>
              <a:rPr lang="en-US" dirty="0" smtClean="0"/>
              <a:t> </a:t>
            </a:r>
            <a:endParaRPr lang="en-US" dirty="0"/>
          </a:p>
        </p:txBody>
      </p:sp>
    </p:spTree>
    <p:extLst>
      <p:ext uri="{BB962C8B-B14F-4D97-AF65-F5344CB8AC3E}">
        <p14:creationId xmlns:p14="http://schemas.microsoft.com/office/powerpoint/2010/main" val="3184423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8113704"/>
              </p:ext>
            </p:extLst>
          </p:nvPr>
        </p:nvGraphicFramePr>
        <p:xfrm>
          <a:off x="457202" y="1523996"/>
          <a:ext cx="8229596" cy="4791078"/>
        </p:xfrm>
        <a:graphic>
          <a:graphicData uri="http://schemas.openxmlformats.org/drawingml/2006/table">
            <a:tbl>
              <a:tblPr>
                <a:tableStyleId>{5C22544A-7EE6-4342-B048-85BDC9FD1C3A}</a:tableStyleId>
              </a:tblPr>
              <a:tblGrid>
                <a:gridCol w="1250065"/>
                <a:gridCol w="1250065"/>
                <a:gridCol w="1250065"/>
                <a:gridCol w="1250065"/>
                <a:gridCol w="1250065"/>
                <a:gridCol w="1979271"/>
              </a:tblGrid>
              <a:tr h="2345842">
                <a:tc>
                  <a:txBody>
                    <a:bodyPr/>
                    <a:lstStyle/>
                    <a:p>
                      <a:pPr algn="ctr" fontAlgn="ctr"/>
                      <a:r>
                        <a:rPr lang="en-US" sz="1600" u="none" strike="noStrike" dirty="0">
                          <a:effectLst/>
                        </a:rPr>
                        <a:t>Grade levels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UFT Contract class size limits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Target class sizes in "blue book"</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Current average class sizes </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 C4E class Size goals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How many </a:t>
                      </a:r>
                      <a:r>
                        <a:rPr lang="en-US" sz="1600" u="none" strike="noStrike" dirty="0" smtClean="0">
                          <a:effectLst/>
                        </a:rPr>
                        <a:t>students allowed in 500 </a:t>
                      </a:r>
                      <a:r>
                        <a:rPr lang="en-US" sz="1600" u="none" strike="noStrike" dirty="0" err="1" smtClean="0">
                          <a:effectLst/>
                        </a:rPr>
                        <a:t>Sq</a:t>
                      </a:r>
                      <a:r>
                        <a:rPr lang="en-US" sz="1600" u="none" strike="noStrike" dirty="0" smtClean="0">
                          <a:effectLst/>
                        </a:rPr>
                        <a:t> </a:t>
                      </a:r>
                      <a:r>
                        <a:rPr lang="en-US" sz="1600" u="none" strike="noStrike" dirty="0" err="1" smtClean="0">
                          <a:effectLst/>
                        </a:rPr>
                        <a:t>ft</a:t>
                      </a:r>
                      <a:r>
                        <a:rPr lang="en-US" sz="1600" u="none" strike="noStrike" dirty="0" smtClean="0">
                          <a:effectLst/>
                        </a:rPr>
                        <a:t> classroom  according to NYC building code </a:t>
                      </a:r>
                      <a:endParaRPr lang="en-US" sz="1600" b="1" i="0" u="none" strike="noStrike" dirty="0">
                        <a:solidFill>
                          <a:srgbClr val="000000"/>
                        </a:solidFill>
                        <a:effectLst/>
                        <a:latin typeface="Times New Roman"/>
                      </a:endParaRPr>
                    </a:p>
                  </a:txBody>
                  <a:tcPr marL="9525" marR="9525" marT="9525" marB="0" anchor="ctr"/>
                </a:tc>
              </a:tr>
              <a:tr h="448965">
                <a:tc>
                  <a:txBody>
                    <a:bodyPr/>
                    <a:lstStyle/>
                    <a:p>
                      <a:pPr algn="l" fontAlgn="ctr"/>
                      <a:r>
                        <a:rPr lang="en-US" sz="1600" u="none" strike="noStrike">
                          <a:effectLst/>
                        </a:rPr>
                        <a:t>Kindergarten</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25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20</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23</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19.9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14</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1st-3rd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25.5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19.9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4th-5th</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26</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22.9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988575">
                <a:tc>
                  <a:txBody>
                    <a:bodyPr/>
                    <a:lstStyle/>
                    <a:p>
                      <a:pPr algn="l" fontAlgn="ctr"/>
                      <a:r>
                        <a:rPr lang="en-US" sz="1600" u="none" strike="noStrike">
                          <a:effectLst/>
                        </a:rPr>
                        <a:t>6th-8th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dirty="0">
                          <a:effectLst/>
                        </a:rPr>
                        <a:t>30 (Title I)  </a:t>
                      </a:r>
                      <a:endParaRPr lang="en-US" sz="1600" u="none" strike="noStrike" dirty="0" smtClean="0">
                        <a:effectLst/>
                      </a:endParaRPr>
                    </a:p>
                    <a:p>
                      <a:pPr algn="r" fontAlgn="ctr"/>
                      <a:endParaRPr lang="en-US" sz="1600" u="none" strike="noStrike" dirty="0" smtClean="0">
                        <a:effectLst/>
                      </a:endParaRPr>
                    </a:p>
                    <a:p>
                      <a:pPr algn="r" fontAlgn="ctr"/>
                      <a:r>
                        <a:rPr lang="en-US" sz="1600" u="none" strike="noStrike" dirty="0" smtClean="0">
                          <a:effectLst/>
                        </a:rPr>
                        <a:t>33 </a:t>
                      </a:r>
                      <a:r>
                        <a:rPr lang="en-US" sz="1600" u="none" strike="noStrike" dirty="0">
                          <a:effectLst/>
                        </a:rPr>
                        <a:t>(non-Title I)</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27.4</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22.9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499068">
                <a:tc>
                  <a:txBody>
                    <a:bodyPr/>
                    <a:lstStyle/>
                    <a:p>
                      <a:pPr algn="l" fontAlgn="ctr"/>
                      <a:r>
                        <a:rPr lang="en-US" sz="1600" u="none" strike="noStrike" dirty="0">
                          <a:effectLst/>
                        </a:rPr>
                        <a:t>HS (core classes)</a:t>
                      </a:r>
                      <a:endParaRPr lang="en-US" sz="1600" b="0" i="0" u="none" strike="noStrike" dirty="0">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34</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30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smtClean="0">
                          <a:effectLst/>
                        </a:rPr>
                        <a:t>26.7*</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24.5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800"/>
              <a:t>*</a:t>
            </a:r>
            <a:r>
              <a:rPr lang="en-US" altLang="en-US" sz="1400" i="1"/>
              <a:t>DOE reported HS class sizes unreliable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Reducing class size top priority of parents citywide and #2 in D30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0560549"/>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94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r>
              <a:rPr lang="en-US" altLang="en-US" dirty="0" smtClean="0"/>
              <a:t>In Nov. 2007, the DOE submitted a plan to gradually reduce average class size over five years at three different grade ranges.</a:t>
            </a:r>
          </a:p>
          <a:p>
            <a:endParaRPr lang="en-US" altLang="en-US" dirty="0" smtClean="0"/>
          </a:p>
          <a:p>
            <a:r>
              <a:rPr lang="en-US" altLang="en-US" dirty="0" smtClean="0"/>
              <a:t>In K-3, class sizes to be reduced to no more than 20 students per class, in grades 4-8 no more than 23 and HS core classes would be no more than 25 on average  </a:t>
            </a:r>
          </a:p>
          <a:p>
            <a:endParaRPr lang="en-US" altLang="en-US" dirty="0" smtClean="0"/>
          </a:p>
          <a:p>
            <a:r>
              <a:rPr lang="en-US" altLang="en-US" dirty="0"/>
              <a:t>Yet each year since 2008, class sizes have increased rather than decreased and are now largest in 15 years in early </a:t>
            </a:r>
            <a:r>
              <a:rPr lang="en-US" altLang="en-US" dirty="0" smtClean="0"/>
              <a:t>grades.   </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2000" b="1" i="1" dirty="0"/>
              <a:t>C</a:t>
            </a:r>
            <a:r>
              <a:rPr lang="en-US" sz="2000" b="1" i="1" dirty="0" smtClean="0"/>
              <a:t>lass sizes in D30 have increased in grades K-3 </a:t>
            </a:r>
            <a:br>
              <a:rPr lang="en-US" sz="2000" b="1" i="1" dirty="0" smtClean="0"/>
            </a:br>
            <a:r>
              <a:rPr lang="en-US" sz="2000" b="1" i="1" dirty="0" smtClean="0"/>
              <a:t>by 21.5% since 2007 and are now far above C4E goals</a:t>
            </a:r>
            <a:endParaRPr lang="en-US" sz="2000" b="1" i="1" dirty="0"/>
          </a:p>
        </p:txBody>
      </p:sp>
      <p:graphicFrame>
        <p:nvGraphicFramePr>
          <p:cNvPr id="11" name="Content Placeholder 4"/>
          <p:cNvGraphicFramePr>
            <a:graphicFrameLocks noGrp="1"/>
          </p:cNvGraphicFramePr>
          <p:nvPr>
            <p:ph idx="1"/>
            <p:extLst>
              <p:ext uri="{D42A27DB-BD31-4B8C-83A1-F6EECF244321}">
                <p14:modId xmlns:p14="http://schemas.microsoft.com/office/powerpoint/2010/main" val="5491556"/>
              </p:ext>
            </p:extLst>
          </p:nvPr>
        </p:nvGraphicFramePr>
        <p:xfrm>
          <a:off x="0" y="1352550"/>
          <a:ext cx="9144000" cy="52260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spTree>
    <p:extLst>
      <p:ext uri="{BB962C8B-B14F-4D97-AF65-F5344CB8AC3E}">
        <p14:creationId xmlns:p14="http://schemas.microsoft.com/office/powerpoint/2010/main" val="152686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2400" b="1" i="1" dirty="0" smtClean="0"/>
              <a:t>D30’s class sizes in grades 4-8 have increased by 7.3% since 2007 and are now far above C4E goals</a:t>
            </a:r>
            <a:endParaRPr lang="en-US" sz="2400" b="1" i="1" dirty="0"/>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graphicFrame>
        <p:nvGraphicFramePr>
          <p:cNvPr id="14" name="Content Placeholder 3"/>
          <p:cNvGraphicFramePr>
            <a:graphicFrameLocks noGrp="1"/>
          </p:cNvGraphicFramePr>
          <p:nvPr>
            <p:ph idx="1"/>
            <p:extLst>
              <p:ext uri="{D42A27DB-BD31-4B8C-83A1-F6EECF244321}">
                <p14:modId xmlns:p14="http://schemas.microsoft.com/office/powerpoint/2010/main" val="2926443470"/>
              </p:ext>
            </p:extLst>
          </p:nvPr>
        </p:nvGraphicFramePr>
        <p:xfrm>
          <a:off x="0" y="1710450"/>
          <a:ext cx="9144000" cy="48300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spTree>
    <p:extLst>
      <p:ext uri="{BB962C8B-B14F-4D97-AF65-F5344CB8AC3E}">
        <p14:creationId xmlns:p14="http://schemas.microsoft.com/office/powerpoint/2010/main" val="2068014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sz="1600"/>
              <a:t>*DOE’s class size data is unreliable &amp; </a:t>
            </a:r>
          </a:p>
          <a:p>
            <a:pPr algn="ctr" eaLnBrk="1" hangingPunct="1">
              <a:spcBef>
                <a:spcPct val="0"/>
              </a:spcBef>
              <a:buClrTx/>
              <a:buSzTx/>
              <a:buFontTx/>
              <a:buNone/>
            </a:pPr>
            <a:r>
              <a:rPr lang="en-US" altLang="en-US" sz="1600"/>
              <a:t>their methodology for calculating HS averages have changed year to year</a:t>
            </a:r>
          </a:p>
        </p:txBody>
      </p:sp>
      <p:graphicFrame>
        <p:nvGraphicFramePr>
          <p:cNvPr id="6" name="Chart 5"/>
          <p:cNvGraphicFramePr>
            <a:graphicFrameLocks/>
          </p:cNvGraphicFramePr>
          <p:nvPr>
            <p:extLst>
              <p:ext uri="{D42A27DB-BD31-4B8C-83A1-F6EECF244321}">
                <p14:modId xmlns:p14="http://schemas.microsoft.com/office/powerpoint/2010/main" val="3792228392"/>
              </p:ext>
            </p:extLst>
          </p:nvPr>
        </p:nvGraphicFramePr>
        <p:xfrm>
          <a:off x="435939" y="1612899"/>
          <a:ext cx="8450885"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200"/>
              <a:t>Data sources: DOE Class Size Reports 2006-2013, 2008 DOE Contracts for Excellence Approved Plan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D30 </a:t>
            </a:r>
            <a:br>
              <a:rPr lang="en-US" dirty="0" smtClean="0"/>
            </a:br>
            <a:r>
              <a:rPr lang="en-US" dirty="0" smtClean="0"/>
              <a:t>with large class sizes, K-3 in 2013-14</a:t>
            </a:r>
            <a:endParaRPr lang="en-US" dirty="0">
              <a:solidFill>
                <a:srgbClr val="3366FF"/>
              </a:solidFill>
            </a:endParaRPr>
          </a:p>
        </p:txBody>
      </p:sp>
      <p:graphicFrame>
        <p:nvGraphicFramePr>
          <p:cNvPr id="23" name="Chart 22"/>
          <p:cNvGraphicFramePr>
            <a:graphicFrameLocks/>
          </p:cNvGraphicFramePr>
          <p:nvPr>
            <p:extLst>
              <p:ext uri="{D42A27DB-BD31-4B8C-83A1-F6EECF244321}">
                <p14:modId xmlns:p14="http://schemas.microsoft.com/office/powerpoint/2010/main" val="1736254253"/>
              </p:ext>
            </p:extLst>
          </p:nvPr>
        </p:nvGraphicFramePr>
        <p:xfrm>
          <a:off x="0" y="1600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Chart 23"/>
          <p:cNvGraphicFramePr>
            <a:graphicFrameLocks/>
          </p:cNvGraphicFramePr>
          <p:nvPr>
            <p:extLst>
              <p:ext uri="{D42A27DB-BD31-4B8C-83A1-F6EECF244321}">
                <p14:modId xmlns:p14="http://schemas.microsoft.com/office/powerpoint/2010/main" val="4137478894"/>
              </p:ext>
            </p:extLst>
          </p:nvPr>
        </p:nvGraphicFramePr>
        <p:xfrm>
          <a:off x="4572000" y="15621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p:cNvGraphicFramePr>
            <a:graphicFrameLocks/>
          </p:cNvGraphicFramePr>
          <p:nvPr>
            <p:extLst>
              <p:ext uri="{D42A27DB-BD31-4B8C-83A1-F6EECF244321}">
                <p14:modId xmlns:p14="http://schemas.microsoft.com/office/powerpoint/2010/main" val="1312951482"/>
              </p:ext>
            </p:extLst>
          </p:nvPr>
        </p:nvGraphicFramePr>
        <p:xfrm>
          <a:off x="0" y="4394200"/>
          <a:ext cx="4572000" cy="2463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p:cNvGraphicFramePr>
            <a:graphicFrameLocks/>
          </p:cNvGraphicFramePr>
          <p:nvPr>
            <p:extLst>
              <p:ext uri="{D42A27DB-BD31-4B8C-83A1-F6EECF244321}">
                <p14:modId xmlns:p14="http://schemas.microsoft.com/office/powerpoint/2010/main" val="472971631"/>
              </p:ext>
            </p:extLst>
          </p:nvPr>
        </p:nvGraphicFramePr>
        <p:xfrm>
          <a:off x="453390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01665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2000" dirty="0" smtClean="0"/>
          </a:p>
          <a:p>
            <a:r>
              <a:rPr lang="en-US" altLang="en-US" sz="2000" dirty="0" smtClean="0"/>
              <a:t>In the state C4E law, says these funds must </a:t>
            </a:r>
            <a:r>
              <a:rPr lang="en-US" altLang="en-US" sz="2000" b="1" dirty="0" smtClean="0"/>
              <a:t>“supplement not supplant”</a:t>
            </a:r>
            <a:r>
              <a:rPr lang="en-US" altLang="en-US" sz="2000" dirty="0" smtClean="0"/>
              <a:t> city funds. </a:t>
            </a:r>
          </a:p>
          <a:p>
            <a:endParaRPr lang="en-US" altLang="en-US" sz="2000" dirty="0" smtClean="0"/>
          </a:p>
          <a:p>
            <a:r>
              <a:rPr lang="en-US" altLang="en-US" sz="2000" dirty="0" smtClean="0"/>
              <a:t>This means that the DOE could not cut back its own funding to schools when the state increased its funding. But this is what happened, starting the first year of C4E. </a:t>
            </a:r>
          </a:p>
          <a:p>
            <a:endParaRPr lang="en-US" altLang="en-US" sz="2000" dirty="0" smtClean="0"/>
          </a:p>
          <a:p>
            <a:r>
              <a:rPr lang="en-US" altLang="en-US" sz="2000" dirty="0" smtClean="0"/>
              <a:t>This year, in its C4E plan, for the first time DOE admits allowing supplanting </a:t>
            </a:r>
            <a:r>
              <a:rPr lang="en-US" altLang="en-US" sz="2000" dirty="0"/>
              <a:t>– but also claims that the State Education Dept. is giving its permission for this to occur. </a:t>
            </a:r>
          </a:p>
          <a:p>
            <a:endParaRPr lang="en-US" altLang="en-US" sz="2000" dirty="0" smtClean="0"/>
          </a:p>
          <a:p>
            <a:r>
              <a:rPr lang="en-US" altLang="en-US" sz="1600" i="1" dirty="0" smtClean="0"/>
              <a:t>“Exp</a:t>
            </a:r>
            <a:r>
              <a:rPr lang="en-US" altLang="en-US" sz="1400" i="1" dirty="0" smtClean="0"/>
              <a:t>enditures 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7380</TotalTime>
  <Words>1518</Words>
  <Application>Microsoft Office PowerPoint</Application>
  <PresentationFormat>On-screen Show (4:3)</PresentationFormat>
  <Paragraphs>213</Paragraphs>
  <Slides>23</Slides>
  <Notes>4</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Clarity</vt:lpstr>
      <vt:lpstr>2_Clarity</vt:lpstr>
      <vt:lpstr>HOw DOE’s C4E plan violates the language and intent of the law</vt:lpstr>
      <vt:lpstr>CFE and C4E </vt:lpstr>
      <vt:lpstr>Reducing class size top priority of parents citywide and #2 in D30</vt:lpstr>
      <vt:lpstr>DOE’s class size reduction plan </vt:lpstr>
      <vt:lpstr>Class sizes in D30 have increased in grades K-3  by 21.5% since 2007 and are now far above C4E goals</vt:lpstr>
      <vt:lpstr>D30’s class sizes in grades 4-8 have increased by 7.3% since 2007 and are now far above C4E goals</vt:lpstr>
      <vt:lpstr> Class sizes city-wide have increased in core HS classes as well, by 2.3% since 2007, though the DOE data is unreliable* </vt:lpstr>
      <vt:lpstr>Examples of schools in D30  with large class sizes, K-3 in 2013-14</vt:lpstr>
      <vt:lpstr>Why?  Because DOE has cut back school budgets by 14% since 2007</vt:lpstr>
      <vt:lpstr>PowerPoint Presentation</vt:lpstr>
      <vt:lpstr>Other ways city has encouraged class size increases</vt:lpstr>
      <vt:lpstr>More ways DOE has worked to increase class size in its C4E plan</vt:lpstr>
      <vt:lpstr>Average Utilization Rates in D30 compared to City-Wide 2012-2013</vt:lpstr>
      <vt:lpstr>Overcrowding worsening in D30 schools</vt:lpstr>
      <vt:lpstr>Overcrowding in D30 and Queens</vt:lpstr>
      <vt:lpstr>27 ES and MS Buildings in D30 are over-utilized 3,078 ES and MS Seats needed to reach 100% building utilization</vt:lpstr>
      <vt:lpstr>29 Queens High School Buildings are over-utilized</vt:lpstr>
      <vt:lpstr>New Seats in Capital Plan and DOE Enrollment Projections for CSD 30</vt:lpstr>
      <vt:lpstr>City-wide Enrollment Projections K-8 vs. New Seats in Capital Plan </vt:lpstr>
      <vt:lpstr>City-wide Enrollment Projections HS vs. New Seats in Capital Plan </vt:lpstr>
      <vt:lpstr>Bill de Blasio promised to reduce class size while running for Mayor</vt:lpstr>
      <vt:lpstr>How can you help?</vt:lpstr>
      <vt:lpstr>Comparison of class sizes in Blue book compared to current averages &amp; Contract for excellence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wildcat</cp:lastModifiedBy>
  <cp:revision>364</cp:revision>
  <cp:lastPrinted>2014-09-11T22:13:53Z</cp:lastPrinted>
  <dcterms:created xsi:type="dcterms:W3CDTF">2014-02-11T14:35:23Z</dcterms:created>
  <dcterms:modified xsi:type="dcterms:W3CDTF">2014-11-03T21:58:19Z</dcterms:modified>
</cp:coreProperties>
</file>