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289" r:id="rId4"/>
    <p:sldId id="270" r:id="rId5"/>
    <p:sldId id="272" r:id="rId6"/>
    <p:sldId id="291" r:id="rId7"/>
    <p:sldId id="283" r:id="rId8"/>
    <p:sldId id="264" r:id="rId9"/>
    <p:sldId id="281" r:id="rId10"/>
    <p:sldId id="258" r:id="rId11"/>
    <p:sldId id="261" r:id="rId12"/>
    <p:sldId id="259" r:id="rId13"/>
    <p:sldId id="260" r:id="rId14"/>
    <p:sldId id="257" r:id="rId15"/>
    <p:sldId id="265" r:id="rId16"/>
    <p:sldId id="262" r:id="rId17"/>
    <p:sldId id="263" r:id="rId18"/>
    <p:sldId id="282" r:id="rId19"/>
    <p:sldId id="287" r:id="rId20"/>
    <p:sldId id="274" r:id="rId21"/>
    <p:sldId id="293" r:id="rId22"/>
    <p:sldId id="284" r:id="rId23"/>
    <p:sldId id="285" r:id="rId24"/>
    <p:sldId id="268" r:id="rId25"/>
    <p:sldId id="278" r:id="rId26"/>
    <p:sldId id="290" r:id="rId27"/>
    <p:sldId id="294" r:id="rId28"/>
    <p:sldId id="295" r:id="rId2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er%20Dalmasy\Downloads\Class%20Size%20Matters\Class%20Size%20Data\Class%20Size\Short%20term%20CS%20Data\District%20Data\2013-2014%20District%20by%20District%20CS%20Data%20K-3%20and%204-8\D5%20Class%20size%20analysis%20upd.%202013-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dalmasy:Downloads:20132014PreliminarySchoolLevelDetailFinal%202013_11_15-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dalmasy:Downloads:20132014PreliminarySchoolLevelDetailFinal%202013_11_15-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dalmasy:Downloads:20132014PreliminarySchoolLevelDetailFinal%202013_11_15-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dalmasy:Downloads:20132014PreliminarySchoolLevelDetailFinal%202013_11_15-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dalmasy:Documents:Utilization%20Rates%20per%20District%20with%20Char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terdalmasy:Desktop:Class%20Size%20Matters:Peter's%20Files:2012-2013%20Citywide%20avg%20building%20utilization%20rat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ie\AppData\Local\Microsoft\Windows\Temporary%20Internet%20Files\Content.Outlook\70ANXHYL\Overutilized%20schools%20by%20build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1443569553803E-2"/>
          <c:y val="8.9715463767720993E-2"/>
          <c:w val="0.73701377952755898"/>
          <c:h val="0.75369733627587199"/>
        </c:manualLayout>
      </c:layout>
      <c:lineChart>
        <c:grouping val="standard"/>
        <c:varyColors val="0"/>
        <c:ser>
          <c:idx val="0"/>
          <c:order val="0"/>
          <c:tx>
            <c:strRef>
              <c:f>Summary!$A$9</c:f>
              <c:strCache>
                <c:ptCount val="1"/>
                <c:pt idx="0">
                  <c:v>C4E goals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-2.306805074971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Summary!$B$8:$I$8</c:f>
              <c:strCache>
                <c:ptCount val="8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Summary!$B$9:$I$9</c:f>
              <c:numCache>
                <c:formatCode>General</c:formatCode>
                <c:ptCount val="8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Summary!$A$10</c:f>
              <c:strCache>
                <c:ptCount val="1"/>
                <c:pt idx="0">
                  <c:v>Citywide actual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-3.460207612456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Summary!$B$8:$I$8</c:f>
              <c:strCache>
                <c:ptCount val="8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Summary!$B$10:$I$10</c:f>
              <c:numCache>
                <c:formatCode>General</c:formatCode>
                <c:ptCount val="8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>
                  <c:v>23.9</c:v>
                </c:pt>
                <c:pt idx="6">
                  <c:v>24.5</c:v>
                </c:pt>
                <c:pt idx="7">
                  <c:v>24.86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Summary!$A$11</c:f>
              <c:strCache>
                <c:ptCount val="1"/>
                <c:pt idx="0">
                  <c:v>D5</c:v>
                </c:pt>
              </c:strCache>
            </c:strRef>
          </c:tx>
          <c:spPr>
            <a:ln>
              <a:solidFill>
                <a:srgbClr val="292934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-1.15340253748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614763552479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6.9204152249134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Summary!$B$8:$I$8</c:f>
              <c:strCache>
                <c:ptCount val="8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Summary!$B$11:$I$11</c:f>
              <c:numCache>
                <c:formatCode>General</c:formatCode>
                <c:ptCount val="8"/>
                <c:pt idx="0">
                  <c:v>19.7</c:v>
                </c:pt>
                <c:pt idx="1">
                  <c:v>19.100000000000001</c:v>
                </c:pt>
                <c:pt idx="2">
                  <c:v>18.899999999999999</c:v>
                </c:pt>
                <c:pt idx="3">
                  <c:v>20.100000000000001</c:v>
                </c:pt>
                <c:pt idx="4">
                  <c:v>20.9</c:v>
                </c:pt>
                <c:pt idx="5">
                  <c:v>21.6</c:v>
                </c:pt>
                <c:pt idx="6">
                  <c:v>21.4</c:v>
                </c:pt>
                <c:pt idx="7">
                  <c:v>20.85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96576"/>
        <c:axId val="109500672"/>
      </c:lineChart>
      <c:catAx>
        <c:axId val="109496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09500672"/>
        <c:crosses val="autoZero"/>
        <c:auto val="1"/>
        <c:lblAlgn val="ctr"/>
        <c:lblOffset val="100"/>
        <c:noMultiLvlLbl val="0"/>
      </c:catAx>
      <c:valAx>
        <c:axId val="109500672"/>
        <c:scaling>
          <c:orientation val="minMax"/>
          <c:min val="1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Students per section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949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84426946631697"/>
          <c:y val="0.32309075552407202"/>
          <c:w val="0.13781014873140901"/>
          <c:h val="0.28177406024938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D5 Kindergarten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'CSD 5'!$D$18:$D$20</c:f>
              <c:strCache>
                <c:ptCount val="3"/>
                <c:pt idx="0">
                  <c:v>P.S. 036 MARGARET DOUGLAS</c:v>
                </c:pt>
                <c:pt idx="1">
                  <c:v>P.S. 133 FRED R MOORE</c:v>
                </c:pt>
                <c:pt idx="2">
                  <c:v>Teachers College Community School</c:v>
                </c:pt>
              </c:strCache>
            </c:strRef>
          </c:cat>
          <c:val>
            <c:numRef>
              <c:f>'CSD 5'!$F$18:$F$20</c:f>
              <c:numCache>
                <c:formatCode>0</c:formatCode>
                <c:ptCount val="3"/>
                <c:pt idx="0">
                  <c:v>26</c:v>
                </c:pt>
                <c:pt idx="1">
                  <c:v>26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02272"/>
        <c:axId val="148903808"/>
      </c:barChart>
      <c:catAx>
        <c:axId val="148902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48903808"/>
        <c:crosses val="autoZero"/>
        <c:auto val="1"/>
        <c:lblAlgn val="ctr"/>
        <c:lblOffset val="100"/>
        <c:noMultiLvlLbl val="0"/>
      </c:catAx>
      <c:valAx>
        <c:axId val="14890380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8902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D5 1st Grade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'CSD 5'!$D$21:$D$23</c:f>
              <c:strCache>
                <c:ptCount val="3"/>
                <c:pt idx="0">
                  <c:v>P.S. 133 FRED R MOORE</c:v>
                </c:pt>
                <c:pt idx="1">
                  <c:v>P.S. 036 MARGARET DOUGLAS</c:v>
                </c:pt>
                <c:pt idx="2">
                  <c:v>Teachers College Community School</c:v>
                </c:pt>
              </c:strCache>
            </c:strRef>
          </c:cat>
          <c:val>
            <c:numRef>
              <c:f>'CSD 5'!$F$21:$F$23</c:f>
              <c:numCache>
                <c:formatCode>0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24288"/>
        <c:axId val="148925824"/>
      </c:barChart>
      <c:catAx>
        <c:axId val="148924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48925824"/>
        <c:crosses val="autoZero"/>
        <c:auto val="1"/>
        <c:lblAlgn val="ctr"/>
        <c:lblOffset val="100"/>
        <c:noMultiLvlLbl val="0"/>
      </c:catAx>
      <c:valAx>
        <c:axId val="14892582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8924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D5 2nd Grade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'CSD 5'!$D$24:$D$26</c:f>
              <c:strCache>
                <c:ptCount val="3"/>
                <c:pt idx="0">
                  <c:v>P.S. 133 FRED R MOORE</c:v>
                </c:pt>
                <c:pt idx="1">
                  <c:v>P.S. 154 HARRIET TUBMAN</c:v>
                </c:pt>
                <c:pt idx="2">
                  <c:v>P.S. 030 HERNANDEZ/HUGHES</c:v>
                </c:pt>
              </c:strCache>
            </c:strRef>
          </c:cat>
          <c:val>
            <c:numRef>
              <c:f>'CSD 5'!$F$24:$F$26</c:f>
              <c:numCache>
                <c:formatCode>0</c:formatCode>
                <c:ptCount val="3"/>
                <c:pt idx="0">
                  <c:v>34</c:v>
                </c:pt>
                <c:pt idx="1">
                  <c:v>33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46304"/>
        <c:axId val="148956288"/>
      </c:barChart>
      <c:catAx>
        <c:axId val="148946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48956288"/>
        <c:crosses val="autoZero"/>
        <c:auto val="1"/>
        <c:lblAlgn val="ctr"/>
        <c:lblOffset val="100"/>
        <c:noMultiLvlLbl val="0"/>
      </c:catAx>
      <c:valAx>
        <c:axId val="1489562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8946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D5 3rd Grade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'CSD 5'!$D$27:$D$31</c:f>
              <c:strCache>
                <c:ptCount val="5"/>
                <c:pt idx="0">
                  <c:v>P.S. 200- THE JAMES MCCUNE SMITH SCHOOL</c:v>
                </c:pt>
                <c:pt idx="1">
                  <c:v>P.S. 129 JOHN H. FINLEY</c:v>
                </c:pt>
                <c:pt idx="2">
                  <c:v>P.S. 161 PEDRO ALBIZU CAMPOS</c:v>
                </c:pt>
                <c:pt idx="3">
                  <c:v>P.S. 030 HERNANDEZ/HUGHES</c:v>
                </c:pt>
                <c:pt idx="4">
                  <c:v>P.S. 154 HARRIET TUBMAN</c:v>
                </c:pt>
              </c:strCache>
            </c:strRef>
          </c:cat>
          <c:val>
            <c:numRef>
              <c:f>'CSD 5'!$F$27:$F$31</c:f>
              <c:numCache>
                <c:formatCode>0</c:formatCode>
                <c:ptCount val="5"/>
                <c:pt idx="0">
                  <c:v>28</c:v>
                </c:pt>
                <c:pt idx="1">
                  <c:v>25.5</c:v>
                </c:pt>
                <c:pt idx="2">
                  <c:v>25.5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046400"/>
        <c:axId val="149047936"/>
      </c:barChart>
      <c:catAx>
        <c:axId val="14904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9047936"/>
        <c:crosses val="autoZero"/>
        <c:auto val="1"/>
        <c:lblAlgn val="ctr"/>
        <c:lblOffset val="100"/>
        <c:noMultiLvlLbl val="0"/>
      </c:catAx>
      <c:valAx>
        <c:axId val="14904793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9046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Average Utilization Rates in District 28 compared to City-Wide 2012-2013 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076608"/>
        <c:axId val="149082496"/>
      </c:barChart>
      <c:catAx>
        <c:axId val="149076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9082496"/>
        <c:crosses val="autoZero"/>
        <c:auto val="1"/>
        <c:lblAlgn val="ctr"/>
        <c:lblOffset val="100"/>
        <c:noMultiLvlLbl val="0"/>
      </c:catAx>
      <c:valAx>
        <c:axId val="149082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9076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504D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'D5'!$D$65:$D$70</c:f>
              <c:strCache>
                <c:ptCount val="6"/>
                <c:pt idx="0">
                  <c:v>District 5 Elementary Schools</c:v>
                </c:pt>
                <c:pt idx="1">
                  <c:v>Citywide Elementary Schools</c:v>
                </c:pt>
                <c:pt idx="2">
                  <c:v>District 5 Middle Schools</c:v>
                </c:pt>
                <c:pt idx="3">
                  <c:v>Citywide Middle Schools</c:v>
                </c:pt>
                <c:pt idx="4">
                  <c:v>Manhattan High Schools</c:v>
                </c:pt>
                <c:pt idx="5">
                  <c:v>Citywide High Schools</c:v>
                </c:pt>
              </c:strCache>
            </c:strRef>
          </c:cat>
          <c:val>
            <c:numRef>
              <c:f>'D5'!$E$65:$E$70</c:f>
              <c:numCache>
                <c:formatCode>0.0%</c:formatCode>
                <c:ptCount val="6"/>
                <c:pt idx="0">
                  <c:v>0.92300000000000004</c:v>
                </c:pt>
                <c:pt idx="1">
                  <c:v>0.97399999999999998</c:v>
                </c:pt>
                <c:pt idx="2">
                  <c:v>0.78500000000000003</c:v>
                </c:pt>
                <c:pt idx="3">
                  <c:v>0.80900000000000005</c:v>
                </c:pt>
                <c:pt idx="4">
                  <c:v>0.89400000000000002</c:v>
                </c:pt>
                <c:pt idx="5">
                  <c:v>0.95199999999999996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693952"/>
        <c:axId val="149695488"/>
      </c:barChart>
      <c:catAx>
        <c:axId val="14969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9695488"/>
        <c:crosses val="autoZero"/>
        <c:auto val="1"/>
        <c:lblAlgn val="ctr"/>
        <c:lblOffset val="100"/>
        <c:noMultiLvlLbl val="0"/>
      </c:catAx>
      <c:valAx>
        <c:axId val="14969548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49693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At least five District 5 elementary schools are </a:t>
            </a:r>
            <a:r>
              <a:rPr lang="en-US" i="1"/>
              <a:t>very</a:t>
            </a:r>
            <a:r>
              <a:rPr lang="en-US"/>
              <a:t> overcrowded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'[Overutilized schools by building.xlsx]D5'!$A$2:$A$6</c:f>
              <c:strCache>
                <c:ptCount val="5"/>
                <c:pt idx="0">
                  <c:v>P.S. 318</c:v>
                </c:pt>
                <c:pt idx="1">
                  <c:v>P.S. 92</c:v>
                </c:pt>
                <c:pt idx="2">
                  <c:v>P.S. 123</c:v>
                </c:pt>
                <c:pt idx="3">
                  <c:v>P.S. 161</c:v>
                </c:pt>
                <c:pt idx="4">
                  <c:v>P.S. 30</c:v>
                </c:pt>
              </c:strCache>
            </c:strRef>
          </c:cat>
          <c:val>
            <c:numRef>
              <c:f>'[Overutilized schools by building.xlsx]D5'!$B$2:$B$6</c:f>
              <c:numCache>
                <c:formatCode>0%</c:formatCode>
                <c:ptCount val="5"/>
                <c:pt idx="0">
                  <c:v>1.1599999999999999</c:v>
                </c:pt>
                <c:pt idx="1">
                  <c:v>1.08</c:v>
                </c:pt>
                <c:pt idx="2">
                  <c:v>1.03</c:v>
                </c:pt>
                <c:pt idx="3">
                  <c:v>1.03</c:v>
                </c:pt>
                <c:pt idx="4">
                  <c:v>1.02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69952"/>
        <c:axId val="101072256"/>
      </c:barChart>
      <c:catAx>
        <c:axId val="10106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01072256"/>
        <c:crosses val="autoZero"/>
        <c:auto val="1"/>
        <c:lblAlgn val="ctr"/>
        <c:lblOffset val="100"/>
        <c:noMultiLvlLbl val="0"/>
      </c:catAx>
      <c:valAx>
        <c:axId val="1010722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0106995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50000"/>
        </a:scheme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72E00-CBE7-4B07-B715-5AC20F7E30DC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002C-A2A5-4154-8BB3-BD9FA123C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7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3E2E5-64D5-4B06-9A0F-CDC3C06BE1D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6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1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8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7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4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0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5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9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0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A8FA-2455-4B06-97C3-E85CD28E9EE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EC28-491F-4167-B5F1-00F2615D3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8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1752599"/>
          </a:xfrm>
        </p:spPr>
        <p:txBody>
          <a:bodyPr/>
          <a:lstStyle/>
          <a:p>
            <a:r>
              <a:rPr lang="en-US" dirty="0"/>
              <a:t>Impact of Charters and Co-Locations on </a:t>
            </a:r>
            <a:r>
              <a:rPr lang="en-US" dirty="0" smtClean="0"/>
              <a:t>NYC  </a:t>
            </a:r>
            <a:r>
              <a:rPr lang="en-US" dirty="0"/>
              <a:t>Public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CEC District 5 presentation</a:t>
            </a:r>
          </a:p>
          <a:p>
            <a:r>
              <a:rPr lang="en-US" dirty="0" smtClean="0"/>
              <a:t>Leonie Haimson, Class Size Matters</a:t>
            </a:r>
          </a:p>
          <a:p>
            <a:r>
              <a:rPr lang="en-US" dirty="0" smtClean="0"/>
              <a:t>October 8,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39000" cy="45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6363" y="5957454"/>
            <a:ext cx="3813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DOE school progress report data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76200"/>
            <a:ext cx="6629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District 5 schools have nearly </a:t>
            </a:r>
            <a:r>
              <a:rPr lang="en-US" sz="2400" i="1" dirty="0" smtClean="0"/>
              <a:t>three </a:t>
            </a:r>
            <a:r>
              <a:rPr lang="en-US" sz="2400" dirty="0" smtClean="0"/>
              <a:t>times the percent of English language learners  as charters in the district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78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99761"/>
            <a:ext cx="6629399" cy="466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8400" y="5925234"/>
            <a:ext cx="600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DOE school progress report data 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04800"/>
            <a:ext cx="662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D5 public schools have substantially more students in poverty than D5 charters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95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93787"/>
            <a:ext cx="7277099" cy="482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6172200"/>
            <a:ext cx="398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DOE school progress report data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6629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District 5 public schools have substantially more  students of higher need  than D5 charters </a:t>
            </a:r>
          </a:p>
          <a:p>
            <a:pPr algn="ctr"/>
            <a:r>
              <a:rPr lang="en-US" sz="2400" dirty="0" smtClean="0"/>
              <a:t>(based on DOE “peer” formula)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75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373416"/>
            <a:ext cx="6096000" cy="495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3418" y="6324600"/>
            <a:ext cx="5243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DOE school progress report data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52400"/>
            <a:ext cx="6629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District 5 public schools have far more students in  economic need  (based on income, homelessness, and eligibility for HR assistance)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8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11" y="1295400"/>
            <a:ext cx="6421177" cy="453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955268"/>
            <a:ext cx="393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From DOE school progress report data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04800"/>
            <a:ext cx="662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District 5 schools have substantially more students with disabilities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34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Students with highest </a:t>
            </a:r>
            <a:r>
              <a:rPr lang="en-US" dirty="0" smtClean="0"/>
              <a:t>level of </a:t>
            </a:r>
            <a:r>
              <a:rPr lang="en-US" dirty="0" smtClean="0"/>
              <a:t>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Citywide, </a:t>
            </a:r>
            <a:r>
              <a:rPr lang="en-US" dirty="0" smtClean="0"/>
              <a:t>public schools enroll </a:t>
            </a:r>
            <a:r>
              <a:rPr lang="en-US" dirty="0" smtClean="0"/>
              <a:t>9.4</a:t>
            </a:r>
            <a:r>
              <a:rPr lang="en-US" dirty="0" smtClean="0"/>
              <a:t>% students with </a:t>
            </a:r>
            <a:r>
              <a:rPr lang="en-US" dirty="0" smtClean="0"/>
              <a:t>the highest level of disabilities.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Harlem public schools, 14% are students with </a:t>
            </a:r>
            <a:r>
              <a:rPr lang="en-US" dirty="0" smtClean="0"/>
              <a:t>the highest level of disabilities </a:t>
            </a:r>
          </a:p>
          <a:p>
            <a:endParaRPr lang="en-US" i="1" dirty="0"/>
          </a:p>
          <a:p>
            <a:r>
              <a:rPr lang="en-US" dirty="0"/>
              <a:t>At Harlem </a:t>
            </a:r>
            <a:r>
              <a:rPr lang="en-US" dirty="0" smtClean="0"/>
              <a:t>Success charters only </a:t>
            </a:r>
            <a:r>
              <a:rPr lang="en-US" dirty="0"/>
              <a:t>17 out of 2540 students had </a:t>
            </a:r>
            <a:r>
              <a:rPr lang="en-US" dirty="0" smtClean="0"/>
              <a:t>the highest </a:t>
            </a:r>
            <a:r>
              <a:rPr lang="en-US" dirty="0"/>
              <a:t>level of </a:t>
            </a:r>
            <a:r>
              <a:rPr lang="en-US" dirty="0" smtClean="0"/>
              <a:t>disabilities </a:t>
            </a:r>
            <a:r>
              <a:rPr lang="en-US" dirty="0"/>
              <a:t>– less than 1</a:t>
            </a:r>
            <a:r>
              <a:rPr lang="en-US" dirty="0" smtClean="0"/>
              <a:t>%, and </a:t>
            </a:r>
            <a:r>
              <a:rPr lang="en-US" i="1" dirty="0" smtClean="0"/>
              <a:t>15 </a:t>
            </a:r>
            <a:r>
              <a:rPr lang="en-US" i="1" dirty="0" smtClean="0"/>
              <a:t>times </a:t>
            </a:r>
            <a:r>
              <a:rPr lang="en-US" i="1" dirty="0" smtClean="0"/>
              <a:t>lower than in rest of Harlem.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951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FACT: Charters </a:t>
            </a:r>
            <a:r>
              <a:rPr lang="en-US" sz="3600" dirty="0" smtClean="0"/>
              <a:t>are NOT public schools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Charter </a:t>
            </a:r>
            <a:r>
              <a:rPr lang="en-US" sz="9600" dirty="0"/>
              <a:t>schools are publicly funded but </a:t>
            </a:r>
            <a:r>
              <a:rPr lang="en-US" sz="9600" dirty="0" smtClean="0"/>
              <a:t>run by corporate </a:t>
            </a:r>
            <a:r>
              <a:rPr lang="en-US" sz="9600" dirty="0"/>
              <a:t>boards, and do NOT have to follow the same laws or rules that public schools do</a:t>
            </a:r>
            <a:r>
              <a:rPr lang="en-US" sz="9600" dirty="0" smtClean="0"/>
              <a:t>.*  </a:t>
            </a:r>
            <a:endParaRPr lang="en-US" sz="9600" dirty="0" smtClean="0"/>
          </a:p>
          <a:p>
            <a:endParaRPr lang="en-US" sz="9600" dirty="0" smtClean="0"/>
          </a:p>
          <a:p>
            <a:r>
              <a:rPr lang="en-US" sz="9600" dirty="0" smtClean="0"/>
              <a:t>Charters </a:t>
            </a:r>
            <a:r>
              <a:rPr lang="en-US" sz="9600" dirty="0"/>
              <a:t>are not governed by </a:t>
            </a:r>
            <a:r>
              <a:rPr lang="en-US" sz="9600" dirty="0" smtClean="0"/>
              <a:t>any </a:t>
            </a:r>
            <a:r>
              <a:rPr lang="en-US" sz="9600" dirty="0" smtClean="0"/>
              <a:t>democratically </a:t>
            </a:r>
            <a:r>
              <a:rPr lang="en-US" sz="9600" dirty="0"/>
              <a:t>elected body, </a:t>
            </a:r>
            <a:r>
              <a:rPr lang="en-US" sz="9600" dirty="0" smtClean="0"/>
              <a:t>often enact </a:t>
            </a:r>
            <a:r>
              <a:rPr lang="en-US" sz="9600" dirty="0"/>
              <a:t>extreme disciplinary policies, and </a:t>
            </a:r>
            <a:r>
              <a:rPr lang="en-US" sz="9600" dirty="0" smtClean="0"/>
              <a:t>usually exhibit </a:t>
            </a:r>
            <a:r>
              <a:rPr lang="en-US" sz="9600" dirty="0"/>
              <a:t>high suspension and student attrition rates.   </a:t>
            </a:r>
            <a:endParaRPr lang="en-US" sz="9600" dirty="0" smtClean="0"/>
          </a:p>
          <a:p>
            <a:endParaRPr lang="en-US" sz="9600" dirty="0"/>
          </a:p>
          <a:p>
            <a:r>
              <a:rPr lang="en-US" sz="9600" dirty="0" smtClean="0"/>
              <a:t>Charters can </a:t>
            </a:r>
            <a:r>
              <a:rPr lang="en-US" sz="9600" dirty="0" smtClean="0"/>
              <a:t>expel students – and </a:t>
            </a:r>
            <a:r>
              <a:rPr lang="en-US" sz="9600" dirty="0" smtClean="0"/>
              <a:t>Success </a:t>
            </a:r>
            <a:r>
              <a:rPr lang="en-US" sz="9600" dirty="0"/>
              <a:t>Academy </a:t>
            </a:r>
            <a:r>
              <a:rPr lang="en-US" sz="9600" dirty="0" smtClean="0"/>
              <a:t>does; </a:t>
            </a:r>
            <a:r>
              <a:rPr lang="en-US" sz="9600" dirty="0" smtClean="0"/>
              <a:t>not </a:t>
            </a:r>
            <a:r>
              <a:rPr lang="en-US" sz="9600" dirty="0" smtClean="0"/>
              <a:t>allowed </a:t>
            </a:r>
            <a:r>
              <a:rPr lang="en-US" sz="9600" dirty="0" smtClean="0"/>
              <a:t> in ANY NYC public school for students under 17 according to Chancellor’s regulations .</a:t>
            </a:r>
          </a:p>
          <a:p>
            <a:endParaRPr lang="en-US" sz="9600" dirty="0" smtClean="0"/>
          </a:p>
          <a:p>
            <a:r>
              <a:rPr lang="en-US" sz="6400" dirty="0" smtClean="0"/>
              <a:t>*NY </a:t>
            </a:r>
            <a:r>
              <a:rPr lang="en-US" sz="6400" dirty="0"/>
              <a:t>State law:  </a:t>
            </a:r>
            <a:r>
              <a:rPr lang="en-US" sz="6400" i="1" dirty="0"/>
              <a:t>A charter school shall be exempt from all  other  state  and  local  laws, rules,  regulations  or  policies  governing  public or private schools,  boards  of education [and], school districts and political subdivisions, including those relating to school personnel  and  students,  except  as specifically  provided in the school's charter or in this article.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3101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Charter schools are NOT public schools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4400" dirty="0" smtClean="0"/>
              <a:t>Charters can set their enrollment and class sizes at ANY level they want. </a:t>
            </a:r>
            <a:endParaRPr lang="en-US" sz="4400" dirty="0" smtClean="0"/>
          </a:p>
          <a:p>
            <a:pPr lvl="0"/>
            <a:endParaRPr lang="en-US" sz="4400" dirty="0" smtClean="0">
              <a:effectLst/>
            </a:endParaRPr>
          </a:p>
          <a:p>
            <a:pPr lvl="0"/>
            <a:r>
              <a:rPr lang="en-US" sz="4400" dirty="0" smtClean="0"/>
              <a:t> They can admit students only </a:t>
            </a:r>
            <a:r>
              <a:rPr lang="en-US" sz="4400" dirty="0" smtClean="0"/>
              <a:t>in the fall and </a:t>
            </a:r>
            <a:r>
              <a:rPr lang="en-US" sz="4400" dirty="0" smtClean="0"/>
              <a:t>do not have to take students mid-year -- or in any grade other than they </a:t>
            </a:r>
            <a:r>
              <a:rPr lang="en-US" sz="4400" dirty="0" smtClean="0"/>
              <a:t>want.</a:t>
            </a:r>
            <a:endParaRPr lang="en-US" sz="4400" dirty="0" smtClean="0"/>
          </a:p>
          <a:p>
            <a:pPr lvl="0"/>
            <a:endParaRPr lang="en-US" sz="4400" dirty="0" smtClean="0">
              <a:effectLst/>
            </a:endParaRPr>
          </a:p>
          <a:p>
            <a:pPr lvl="0"/>
            <a:r>
              <a:rPr lang="en-US" sz="4400" dirty="0" smtClean="0"/>
              <a:t> They can set </a:t>
            </a:r>
            <a:r>
              <a:rPr lang="en-US" sz="4400" dirty="0" smtClean="0"/>
              <a:t>rigid academic</a:t>
            </a:r>
            <a:r>
              <a:rPr lang="en-US" sz="4400" dirty="0" smtClean="0"/>
              <a:t>, behavior and cultural standards that promote </a:t>
            </a:r>
            <a:r>
              <a:rPr lang="en-US" sz="4400" dirty="0" smtClean="0"/>
              <a:t>exclusion/suspension/attrition  </a:t>
            </a:r>
            <a:r>
              <a:rPr lang="en-US" sz="4400" dirty="0" smtClean="0"/>
              <a:t>of </a:t>
            </a:r>
            <a:r>
              <a:rPr lang="en-US" sz="4400" dirty="0" smtClean="0"/>
              <a:t>students.</a:t>
            </a:r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endParaRPr lang="en-US" sz="4400" dirty="0" smtClean="0">
              <a:effectLst/>
            </a:endParaRPr>
          </a:p>
          <a:p>
            <a:r>
              <a:rPr lang="en-US" sz="4400" dirty="0" smtClean="0"/>
              <a:t>Charter schools have also used their private status to evade federal constitutional and statutory protections for employees and students.</a:t>
            </a:r>
            <a:endParaRPr lang="en-US" sz="44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Suspension rates </a:t>
            </a:r>
            <a:r>
              <a:rPr lang="en-US" dirty="0" smtClean="0"/>
              <a:t>of Success Academy charters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7010400" cy="4391025"/>
          </a:xfrm>
        </p:spPr>
      </p:pic>
      <p:sp>
        <p:nvSpPr>
          <p:cNvPr id="3" name="TextBox 2"/>
          <p:cNvSpPr txBox="1"/>
          <p:nvPr/>
        </p:nvSpPr>
        <p:spPr>
          <a:xfrm>
            <a:off x="1752600" y="6400800"/>
            <a:ext cx="521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 by Daily News from NY report card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Co-locations: impact on space quite severe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schools in D5 and elsewhere overcrowded.</a:t>
            </a:r>
          </a:p>
          <a:p>
            <a:endParaRPr lang="en-US" dirty="0"/>
          </a:p>
          <a:p>
            <a:r>
              <a:rPr lang="en-US" dirty="0" smtClean="0"/>
              <a:t>Charter co-locations in many instances have eliminated </a:t>
            </a:r>
            <a:r>
              <a:rPr lang="en-US" dirty="0" err="1" smtClean="0"/>
              <a:t>preKs</a:t>
            </a:r>
            <a:r>
              <a:rPr lang="en-US" dirty="0" smtClean="0"/>
              <a:t>, art and music rooms, access to libraries and gyms. </a:t>
            </a:r>
          </a:p>
          <a:p>
            <a:endParaRPr lang="en-US" dirty="0"/>
          </a:p>
          <a:p>
            <a:r>
              <a:rPr lang="en-US" dirty="0" smtClean="0"/>
              <a:t>They have taken away rooms needed for special education/intervention services.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8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 charters inundate NYC &amp; District 5, draw enrollment from local public schools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As school budgets tied to enrollment, their budgets shrink each year, leading to larger class sizes &amp; fewer services.</a:t>
            </a:r>
          </a:p>
          <a:p>
            <a:endParaRPr lang="en-US" sz="2400" dirty="0" smtClean="0"/>
          </a:p>
          <a:p>
            <a:r>
              <a:rPr lang="en-US" sz="2400" dirty="0" smtClean="0"/>
              <a:t>Since charters enroll fewer at risk students, the most at-risk kids are concentrated in public schools, with less funding, larger classes and fewer services.</a:t>
            </a:r>
          </a:p>
          <a:p>
            <a:endParaRPr lang="en-US" sz="2400" dirty="0" smtClean="0"/>
          </a:p>
          <a:p>
            <a:r>
              <a:rPr lang="en-US" sz="2400" dirty="0" smtClean="0"/>
              <a:t>Charter co-locations also take up valuable space, that otherwise could be used for smaller classes, cluster rooms, or special </a:t>
            </a:r>
            <a:r>
              <a:rPr lang="en-US" sz="2400" dirty="0" err="1" smtClean="0"/>
              <a:t>ed</a:t>
            </a:r>
            <a:r>
              <a:rPr lang="en-US" sz="2400" dirty="0" smtClean="0"/>
              <a:t>/intervention services.</a:t>
            </a:r>
          </a:p>
          <a:p>
            <a:endParaRPr lang="en-US" sz="2400" dirty="0"/>
          </a:p>
          <a:p>
            <a:r>
              <a:rPr lang="en-US" sz="2400" i="1" dirty="0" smtClean="0"/>
              <a:t>NYC spent MORE than $1 billion last year on charters and spending rising fast.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86839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Average Utilization </a:t>
            </a:r>
            <a:r>
              <a:rPr lang="en-US" sz="2400" dirty="0"/>
              <a:t>Rates in </a:t>
            </a:r>
            <a:r>
              <a:rPr lang="en-US" sz="2400" dirty="0" smtClean="0"/>
              <a:t>CSD </a:t>
            </a:r>
            <a:r>
              <a:rPr lang="en-US" sz="2400" dirty="0"/>
              <a:t>5</a:t>
            </a:r>
            <a:r>
              <a:rPr lang="en-US" sz="2400" dirty="0" smtClean="0"/>
              <a:t> </a:t>
            </a:r>
            <a:r>
              <a:rPr lang="en-US" sz="2400" dirty="0" smtClean="0"/>
              <a:t>at 92.3% -- would be OVER 100% if formula were improved to take into account what kids need for a sound basic education 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50846"/>
              </p:ext>
            </p:extLst>
          </p:nvPr>
        </p:nvGraphicFramePr>
        <p:xfrm>
          <a:off x="8115300" y="3172460"/>
          <a:ext cx="825500" cy="1018540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*Calculated by dividing building enrollment by the target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199" y="6249887"/>
            <a:ext cx="8669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2012-2013 DOE Blue Book</a:t>
            </a:r>
            <a:endParaRPr lang="en-US" sz="1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545861"/>
              </p:ext>
            </p:extLst>
          </p:nvPr>
        </p:nvGraphicFramePr>
        <p:xfrm>
          <a:off x="457200" y="1650999"/>
          <a:ext cx="7569200" cy="44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095203"/>
              </p:ext>
            </p:extLst>
          </p:nvPr>
        </p:nvGraphicFramePr>
        <p:xfrm>
          <a:off x="0" y="1523999"/>
          <a:ext cx="8115300" cy="472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17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917478"/>
              </p:ext>
            </p:extLst>
          </p:nvPr>
        </p:nvGraphicFramePr>
        <p:xfrm>
          <a:off x="1338262" y="914400"/>
          <a:ext cx="6467475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742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Case study: impact of Harlem Success 4 </a:t>
            </a:r>
            <a:r>
              <a:rPr lang="en-US" sz="2800" dirty="0" smtClean="0"/>
              <a:t>on PS 241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PS 241 had to give up </a:t>
            </a:r>
            <a:r>
              <a:rPr lang="en-US" sz="2400" dirty="0" err="1" smtClean="0"/>
              <a:t>preK</a:t>
            </a:r>
            <a:r>
              <a:rPr lang="en-US" sz="2400" dirty="0" smtClean="0"/>
              <a:t>, &amp; phase out middle school grades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Lost their art room, and </a:t>
            </a:r>
            <a:r>
              <a:rPr lang="en-US" sz="2400" dirty="0" smtClean="0"/>
              <a:t>a </a:t>
            </a:r>
            <a:r>
              <a:rPr lang="en-US" sz="2400" dirty="0"/>
              <a:t>science room, </a:t>
            </a:r>
            <a:r>
              <a:rPr lang="en-US" sz="2400" dirty="0" smtClean="0"/>
              <a:t>occupational/physical </a:t>
            </a:r>
            <a:r>
              <a:rPr lang="en-US" sz="2400" dirty="0"/>
              <a:t>therapists forced to give services in hallways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Left with ½ size room and ¼ size room for speech therapist, ESL teacher, and intervention specialists – though 27% students </a:t>
            </a:r>
            <a:r>
              <a:rPr lang="en-US" sz="2400" dirty="0" smtClean="0"/>
              <a:t>had </a:t>
            </a:r>
            <a:r>
              <a:rPr lang="en-US" sz="2400" dirty="0" smtClean="0"/>
              <a:t>disabilities and 26% ELLs. </a:t>
            </a:r>
          </a:p>
          <a:p>
            <a:endParaRPr lang="en-US" sz="2400" dirty="0" smtClean="0"/>
          </a:p>
          <a:p>
            <a:r>
              <a:rPr lang="en-US" sz="2400" dirty="0" smtClean="0"/>
              <a:t>Meanwhile, Harlem </a:t>
            </a:r>
            <a:r>
              <a:rPr lang="en-US" sz="2400" dirty="0" smtClean="0"/>
              <a:t>Success 4 </a:t>
            </a:r>
            <a:r>
              <a:rPr lang="en-US" sz="2400" dirty="0" smtClean="0"/>
              <a:t>had 6 </a:t>
            </a:r>
            <a:r>
              <a:rPr lang="en-US" sz="2400" dirty="0" smtClean="0"/>
              <a:t>cluster rooms, including 3 science labs, art room, dance studio, and block room, and speech room (only used 2 days per week)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60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020762"/>
          </a:xfrm>
        </p:spPr>
        <p:txBody>
          <a:bodyPr>
            <a:normAutofit fontScale="90000"/>
          </a:bodyPr>
          <a:lstStyle/>
          <a:p>
            <a:r>
              <a:rPr lang="en-US" smtClean="0"/>
              <a:t>PTA </a:t>
            </a:r>
            <a:r>
              <a:rPr lang="en-US" dirty="0" smtClean="0"/>
              <a:t>office/speech therapy room </a:t>
            </a:r>
            <a:r>
              <a:rPr lang="en-US" smtClean="0"/>
              <a:t>at PS/MS 149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79" y="1600200"/>
            <a:ext cx="59292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5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FACT: most NYC charters </a:t>
            </a:r>
            <a:r>
              <a:rPr lang="en-US" dirty="0" smtClean="0"/>
              <a:t>get </a:t>
            </a:r>
            <a:r>
              <a:rPr lang="en-US" dirty="0" smtClean="0"/>
              <a:t>more public funding  per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r>
              <a:rPr lang="en-US" sz="2000" dirty="0" smtClean="0"/>
              <a:t>IBO </a:t>
            </a:r>
            <a:r>
              <a:rPr lang="en-US" sz="2000" dirty="0" smtClean="0"/>
              <a:t>showed that co-located charters </a:t>
            </a:r>
            <a:r>
              <a:rPr lang="en-US" sz="2000" dirty="0" smtClean="0"/>
              <a:t>get MORE per student public funding when free space &amp; services taken into account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Analysis did not include </a:t>
            </a:r>
            <a:r>
              <a:rPr lang="en-US" sz="2000" dirty="0" smtClean="0"/>
              <a:t>“</a:t>
            </a:r>
            <a:r>
              <a:rPr lang="en-US" sz="2000" dirty="0" smtClean="0"/>
              <a:t>fair student funding” </a:t>
            </a:r>
            <a:r>
              <a:rPr lang="en-US" sz="2000" dirty="0" smtClean="0"/>
              <a:t>tied funds  in public schools but NOT charters to </a:t>
            </a:r>
            <a:r>
              <a:rPr lang="en-US" sz="2000" dirty="0" smtClean="0"/>
              <a:t>category of </a:t>
            </a:r>
            <a:r>
              <a:rPr lang="en-US" sz="2000" dirty="0" smtClean="0"/>
              <a:t>student need</a:t>
            </a:r>
            <a:r>
              <a:rPr lang="en-US" sz="2000" dirty="0" smtClean="0"/>
              <a:t>, so that charters </a:t>
            </a:r>
            <a:r>
              <a:rPr lang="en-US" sz="2000" dirty="0" smtClean="0"/>
              <a:t>are </a:t>
            </a:r>
            <a:r>
              <a:rPr lang="en-US" sz="2000" dirty="0" smtClean="0"/>
              <a:t>favored, considering low comparative level </a:t>
            </a:r>
            <a:r>
              <a:rPr lang="en-US" sz="2000" dirty="0" smtClean="0"/>
              <a:t>of student need.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Analysis did not include </a:t>
            </a:r>
            <a:r>
              <a:rPr lang="en-US" sz="2000" dirty="0" smtClean="0"/>
              <a:t>charter school students twice as likely </a:t>
            </a:r>
            <a:r>
              <a:rPr lang="en-US" sz="2000" dirty="0" smtClean="0"/>
              <a:t>to get free busing at city </a:t>
            </a:r>
            <a:r>
              <a:rPr lang="en-US" sz="2000" dirty="0" smtClean="0"/>
              <a:t>expense.</a:t>
            </a:r>
          </a:p>
          <a:p>
            <a:endParaRPr lang="en-US" sz="2000" dirty="0" smtClean="0"/>
          </a:p>
          <a:p>
            <a:r>
              <a:rPr lang="en-US" sz="2000" dirty="0" smtClean="0"/>
              <a:t>Analysis did not include private funding for charters that can run into the </a:t>
            </a:r>
            <a:r>
              <a:rPr lang="en-US" sz="2000" dirty="0" smtClean="0"/>
              <a:t>millions of dollars.</a:t>
            </a:r>
          </a:p>
          <a:p>
            <a:endParaRPr lang="en-US" sz="2000" dirty="0" smtClean="0"/>
          </a:p>
          <a:p>
            <a:r>
              <a:rPr lang="en-US" sz="2000" dirty="0" smtClean="0"/>
              <a:t>Did not include </a:t>
            </a:r>
            <a:r>
              <a:rPr lang="en-US" sz="2000" dirty="0" smtClean="0"/>
              <a:t>new law: additional $500 per charter student over 3 </a:t>
            </a:r>
            <a:r>
              <a:rPr lang="en-US" sz="2000" dirty="0" err="1" smtClean="0"/>
              <a:t>yrs</a:t>
            </a:r>
            <a:r>
              <a:rPr lang="en-US" sz="2000" dirty="0" smtClean="0"/>
              <a:t> and rent for new NYC charters at $2,775 </a:t>
            </a:r>
            <a:r>
              <a:rPr lang="en-US" sz="2000" dirty="0" smtClean="0"/>
              <a:t>per student per year.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93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charter provisions passed in state budget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Any </a:t>
            </a:r>
            <a:r>
              <a:rPr lang="en-US" sz="1800" dirty="0"/>
              <a:t>charter co-located in a NYC school building cannot be evicted and has </a:t>
            </a:r>
            <a:r>
              <a:rPr lang="en-US" sz="1800" dirty="0" smtClean="0"/>
              <a:t>veto powers before </a:t>
            </a:r>
            <a:r>
              <a:rPr lang="en-US" sz="1800" dirty="0" smtClean="0"/>
              <a:t>leaving the </a:t>
            </a:r>
            <a:r>
              <a:rPr lang="en-US" sz="1800" dirty="0"/>
              <a:t>building – even if they are </a:t>
            </a:r>
            <a:r>
              <a:rPr lang="en-US" sz="1800" dirty="0" smtClean="0"/>
              <a:t>expanding and squeezing out </a:t>
            </a:r>
            <a:r>
              <a:rPr lang="en-US" sz="1800" dirty="0"/>
              <a:t>NYC public school students. 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r>
              <a:rPr lang="en-US" sz="1800" dirty="0" smtClean="0"/>
              <a:t>This </a:t>
            </a:r>
            <a:r>
              <a:rPr lang="en-US" sz="1800" dirty="0"/>
              <a:t>includes any </a:t>
            </a:r>
            <a:r>
              <a:rPr lang="en-US" sz="1800" dirty="0" smtClean="0"/>
              <a:t>charter co-location agreed </a:t>
            </a:r>
            <a:r>
              <a:rPr lang="en-US" sz="1800" dirty="0"/>
              <a:t>to </a:t>
            </a:r>
            <a:r>
              <a:rPr lang="en-US" sz="1800" dirty="0" smtClean="0"/>
              <a:t>d before </a:t>
            </a:r>
            <a:r>
              <a:rPr lang="en-US" sz="1800" dirty="0"/>
              <a:t>Bloomberg left office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Any new or charter school in NYC adding grade levels must </a:t>
            </a:r>
            <a:r>
              <a:rPr lang="en-US" sz="1800" dirty="0"/>
              <a:t>be “provided access to facilities” </a:t>
            </a:r>
            <a:r>
              <a:rPr lang="en-US" sz="1800" dirty="0" smtClean="0"/>
              <a:t>within </a:t>
            </a:r>
            <a:r>
              <a:rPr lang="en-US" sz="1800" dirty="0" smtClean="0"/>
              <a:t>five months of </a:t>
            </a:r>
            <a:r>
              <a:rPr lang="en-US" sz="1800" dirty="0" smtClean="0"/>
              <a:t>request or provided $2700 per student for rent.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If they don’t like the space offered can appeal to </a:t>
            </a:r>
            <a:r>
              <a:rPr lang="en-US" sz="1800" dirty="0" smtClean="0"/>
              <a:t>NY State Ed </a:t>
            </a:r>
            <a:r>
              <a:rPr lang="en-US" sz="1800" dirty="0" smtClean="0"/>
              <a:t>Commissioner King, a </a:t>
            </a:r>
            <a:r>
              <a:rPr lang="en-US" sz="1800" dirty="0" smtClean="0"/>
              <a:t>former charter school </a:t>
            </a:r>
            <a:r>
              <a:rPr lang="en-US" sz="1800" dirty="0" smtClean="0"/>
              <a:t>director.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After the city spends $40 </a:t>
            </a:r>
            <a:r>
              <a:rPr lang="en-US" sz="1800" dirty="0" smtClean="0"/>
              <a:t>M </a:t>
            </a:r>
            <a:r>
              <a:rPr lang="en-US" sz="1800" dirty="0"/>
              <a:t>per year on charter rent, the state will begin chipping in 60% of additional cost.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In addition, the </a:t>
            </a:r>
            <a:r>
              <a:rPr lang="en-US" sz="1800" dirty="0"/>
              <a:t>state </a:t>
            </a:r>
            <a:r>
              <a:rPr lang="en-US" sz="1800" dirty="0" smtClean="0"/>
              <a:t>granted all </a:t>
            </a:r>
            <a:r>
              <a:rPr lang="en-US" sz="1800" dirty="0"/>
              <a:t>charter schools </a:t>
            </a:r>
            <a:r>
              <a:rPr lang="en-US" sz="1800" dirty="0" smtClean="0"/>
              <a:t>with  </a:t>
            </a:r>
            <a:r>
              <a:rPr lang="en-US" sz="1800" dirty="0"/>
              <a:t>per-pupil funding </a:t>
            </a:r>
            <a:r>
              <a:rPr lang="en-US" sz="1800" dirty="0" smtClean="0"/>
              <a:t>increases, </a:t>
            </a:r>
            <a:r>
              <a:rPr lang="en-US" sz="1800" dirty="0"/>
              <a:t>amounting to $500 over the next 3 </a:t>
            </a:r>
            <a:r>
              <a:rPr lang="en-US" sz="1800" dirty="0" smtClean="0"/>
              <a:t>years 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19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City paying $5.5M this year for 3 Success Charters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NYC spending $</a:t>
            </a:r>
            <a:r>
              <a:rPr lang="en-US" dirty="0"/>
              <a:t>5.46 million this year for </a:t>
            </a:r>
            <a:r>
              <a:rPr lang="en-US" dirty="0" smtClean="0"/>
              <a:t>three  </a:t>
            </a:r>
            <a:r>
              <a:rPr lang="en-US" dirty="0"/>
              <a:t>school buildings for Success Academy,  two in Manhattan, and one in </a:t>
            </a:r>
            <a:r>
              <a:rPr lang="en-US" dirty="0" smtClean="0"/>
              <a:t>Queens.</a:t>
            </a:r>
          </a:p>
          <a:p>
            <a:endParaRPr lang="en-US" dirty="0"/>
          </a:p>
          <a:p>
            <a:r>
              <a:rPr lang="en-US" dirty="0" smtClean="0"/>
              <a:t>$3.2M per year –or $18,000 </a:t>
            </a:r>
            <a:r>
              <a:rPr lang="en-US" dirty="0"/>
              <a:t>in rent for every </a:t>
            </a:r>
            <a:r>
              <a:rPr lang="en-US" dirty="0" smtClean="0"/>
              <a:t>student -- for </a:t>
            </a:r>
            <a:r>
              <a:rPr lang="en-US" dirty="0"/>
              <a:t>Success Academy Washington Heights </a:t>
            </a:r>
            <a:r>
              <a:rPr lang="en-US" dirty="0" smtClean="0"/>
              <a:t>in former </a:t>
            </a:r>
            <a:r>
              <a:rPr lang="en-US" dirty="0"/>
              <a:t>Mother Cabrini High School.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Also paying rent </a:t>
            </a:r>
            <a:r>
              <a:rPr lang="en-US" dirty="0"/>
              <a:t>for Success Academy Harlem Central Middle School </a:t>
            </a:r>
            <a:r>
              <a:rPr lang="en-US" dirty="0" smtClean="0"/>
              <a:t>for the former Annunciation School on W. 131 St in District 5 . </a:t>
            </a:r>
          </a:p>
          <a:p>
            <a:endParaRPr lang="en-US" dirty="0" smtClean="0"/>
          </a:p>
          <a:p>
            <a:r>
              <a:rPr lang="en-US" dirty="0" smtClean="0"/>
              <a:t>Also rent for Success </a:t>
            </a:r>
            <a:r>
              <a:rPr lang="en-US" dirty="0"/>
              <a:t>Academy Jamaica, </a:t>
            </a:r>
            <a:r>
              <a:rPr lang="en-US" dirty="0" smtClean="0"/>
              <a:t>for  the </a:t>
            </a:r>
            <a:r>
              <a:rPr lang="en-US" dirty="0"/>
              <a:t>former St. Pius X School in Rosedale </a:t>
            </a:r>
            <a:r>
              <a:rPr lang="en-US" dirty="0" smtClean="0"/>
              <a:t>Queens.</a:t>
            </a:r>
          </a:p>
          <a:p>
            <a:endParaRPr lang="en-US" dirty="0"/>
          </a:p>
          <a:p>
            <a:r>
              <a:rPr lang="en-US" dirty="0" smtClean="0"/>
              <a:t>2 Manhattan schools at $39 per sq. ft. compared to market $</a:t>
            </a:r>
            <a:r>
              <a:rPr lang="en-US" dirty="0"/>
              <a:t>24 </a:t>
            </a:r>
            <a:r>
              <a:rPr lang="en-US" dirty="0" smtClean="0"/>
              <a:t>- </a:t>
            </a:r>
            <a:r>
              <a:rPr lang="en-US" dirty="0"/>
              <a:t>$27 </a:t>
            </a:r>
            <a:r>
              <a:rPr lang="en-US" dirty="0" smtClean="0"/>
              <a:t>sq. foot </a:t>
            </a:r>
            <a:r>
              <a:rPr lang="en-US" dirty="0"/>
              <a:t>for comparable space. </a:t>
            </a:r>
            <a:endParaRPr lang="en-US" dirty="0" smtClean="0"/>
          </a:p>
          <a:p>
            <a:endParaRPr lang="en-US" dirty="0"/>
          </a:p>
          <a:p>
            <a:r>
              <a:rPr lang="en-US" b="1" i="1" dirty="0" smtClean="0"/>
              <a:t>These costs do NOT Include renovations, which city is also paying for, and rents will rise over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66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Next steps?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URGE Mayor and Chancellor to STOP all new co-locations until utilization formula has been improved &amp; all our schools have smaller classes.</a:t>
            </a:r>
          </a:p>
          <a:p>
            <a:endParaRPr lang="en-US" dirty="0" smtClean="0"/>
          </a:p>
          <a:p>
            <a:r>
              <a:rPr lang="en-US" dirty="0" smtClean="0"/>
              <a:t>Ask Gov. and Legislators to amend law so that NY STATE not NYC pays for charter school rent.</a:t>
            </a:r>
          </a:p>
          <a:p>
            <a:endParaRPr lang="en-US" dirty="0" smtClean="0"/>
          </a:p>
          <a:p>
            <a:r>
              <a:rPr lang="en-US" dirty="0" smtClean="0"/>
              <a:t>ORGANIZE against raising of charter cap which the Wall St./</a:t>
            </a:r>
            <a:r>
              <a:rPr lang="en-US" dirty="0" err="1" smtClean="0"/>
              <a:t>hedgefunders</a:t>
            </a:r>
            <a:r>
              <a:rPr lang="en-US" dirty="0" smtClean="0"/>
              <a:t>/charter lobby is now pushing for. </a:t>
            </a:r>
          </a:p>
          <a:p>
            <a:endParaRPr lang="en-US" dirty="0" smtClean="0"/>
          </a:p>
          <a:p>
            <a:r>
              <a:rPr lang="en-US" dirty="0" smtClean="0"/>
              <a:t>DEMAND that State and City properly fund our schools.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78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8077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7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At least 15 charters in D5 this year…with more to come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1. 84M350 Democracy Prep Charter School</a:t>
            </a:r>
          </a:p>
          <a:p>
            <a:pPr marL="0" indent="0">
              <a:buNone/>
            </a:pPr>
            <a:r>
              <a:rPr lang="en-US" sz="1800" dirty="0"/>
              <a:t>2. 84M065 Democracy Prep Endurance Charter </a:t>
            </a:r>
            <a:r>
              <a:rPr lang="en-US" sz="1800" dirty="0" smtClean="0"/>
              <a:t>School</a:t>
            </a:r>
          </a:p>
          <a:p>
            <a:pPr marL="0" indent="0">
              <a:buNone/>
            </a:pPr>
            <a:r>
              <a:rPr lang="en-US" sz="1800" dirty="0" smtClean="0"/>
              <a:t>3</a:t>
            </a:r>
            <a:r>
              <a:rPr lang="en-US" sz="1800" dirty="0"/>
              <a:t>. 84M481 Democracy Prep Harlem Charter School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4</a:t>
            </a:r>
            <a:r>
              <a:rPr lang="en-US" sz="1800" dirty="0"/>
              <a:t>. 84M284 Harlem Children's Zone Promise Academy I Charter School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5</a:t>
            </a:r>
            <a:r>
              <a:rPr lang="en-US" sz="1800" dirty="0"/>
              <a:t>. 84M341 Harlem Children's Zone Promise Academy II Charter School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6</a:t>
            </a:r>
            <a:r>
              <a:rPr lang="en-US" sz="1800" dirty="0"/>
              <a:t>. 84M709 Harlem Village Academy Charter School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7</a:t>
            </a:r>
            <a:r>
              <a:rPr lang="en-US" sz="1800" dirty="0"/>
              <a:t>. 84M335 Harlem Village Academy Leadership Charter School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8</a:t>
            </a:r>
            <a:r>
              <a:rPr lang="en-US" sz="1800" dirty="0"/>
              <a:t>. 84M336 KIPP Infinity Charter School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9</a:t>
            </a:r>
            <a:r>
              <a:rPr lang="en-US" sz="1800" dirty="0"/>
              <a:t>. 84M726 KIPP STAR College Prep Charter School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10</a:t>
            </a:r>
            <a:r>
              <a:rPr lang="en-US" sz="1800" dirty="0"/>
              <a:t>. 84M100 Neighborhood Charter School of Harlem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11. 84M388 St. Hope Leadership Academy Charter School </a:t>
            </a:r>
          </a:p>
          <a:p>
            <a:pPr marL="0" indent="0">
              <a:buNone/>
            </a:pPr>
            <a:r>
              <a:rPr lang="en-US" sz="1800" dirty="0" smtClean="0"/>
              <a:t>12. </a:t>
            </a:r>
            <a:r>
              <a:rPr lang="en-US" sz="1800" dirty="0"/>
              <a:t>84M384 Success Academy Charter School - Harlem 2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13. </a:t>
            </a:r>
            <a:r>
              <a:rPr lang="en-US" sz="1800" dirty="0"/>
              <a:t>84M386 Success Academy Charter School - Harlem 4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14. </a:t>
            </a:r>
            <a:r>
              <a:rPr lang="en-US" sz="1800" dirty="0"/>
              <a:t>84M482 Success Academy Charter School - Harlem </a:t>
            </a:r>
            <a:r>
              <a:rPr lang="en-US" sz="1800" dirty="0" smtClean="0"/>
              <a:t>5</a:t>
            </a:r>
          </a:p>
          <a:p>
            <a:pPr marL="0" indent="0">
              <a:buNone/>
            </a:pPr>
            <a:r>
              <a:rPr lang="en-US" sz="1800" dirty="0" smtClean="0"/>
              <a:t>15.  Success Central Harlem Middle School  (in private space paid for by city)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1"/>
            <a:ext cx="7848599" cy="10477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i="1" dirty="0"/>
              <a:t>C</a:t>
            </a:r>
            <a:r>
              <a:rPr lang="en-US" sz="2400" b="1" i="1" dirty="0" smtClean="0"/>
              <a:t>lass sizes in CSD </a:t>
            </a:r>
            <a:r>
              <a:rPr lang="en-US" sz="2400" b="1" i="1" dirty="0"/>
              <a:t>5</a:t>
            </a:r>
            <a:r>
              <a:rPr lang="en-US" sz="2400" b="1" i="1" dirty="0" smtClean="0"/>
              <a:t> have increased in grades K-3 </a:t>
            </a:r>
            <a:br>
              <a:rPr lang="en-US" sz="2400" b="1" i="1" dirty="0" smtClean="0"/>
            </a:br>
            <a:r>
              <a:rPr lang="en-US" sz="2400" b="1" i="1" dirty="0" smtClean="0"/>
              <a:t>by 9.5%  since 2008 and are now above </a:t>
            </a:r>
            <a:r>
              <a:rPr lang="en-US" sz="2400" b="1" i="1" dirty="0"/>
              <a:t>Contracts for Excellence goals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414096"/>
              </p:ext>
            </p:extLst>
          </p:nvPr>
        </p:nvGraphicFramePr>
        <p:xfrm>
          <a:off x="0" y="1352550"/>
          <a:ext cx="9144000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67" y="6527800"/>
            <a:ext cx="7198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sources: DOE Class Size Reports 2006-2013, 2008 DOE Contracts for Excellence Approved Plan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75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Examples of schools in CSD </a:t>
            </a:r>
            <a:r>
              <a:rPr lang="en-US" dirty="0"/>
              <a:t>5</a:t>
            </a:r>
            <a:r>
              <a:rPr lang="en-US" dirty="0" smtClean="0"/>
              <a:t> with large class sizes, </a:t>
            </a:r>
            <a:r>
              <a:rPr lang="en-US" dirty="0" smtClean="0"/>
              <a:t>grades K-3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966921"/>
              </p:ext>
            </p:extLst>
          </p:nvPr>
        </p:nvGraphicFramePr>
        <p:xfrm>
          <a:off x="0" y="1549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66141"/>
              </p:ext>
            </p:extLst>
          </p:nvPr>
        </p:nvGraphicFramePr>
        <p:xfrm>
          <a:off x="4572000" y="1549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630384"/>
              </p:ext>
            </p:extLst>
          </p:nvPr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11658"/>
              </p:ext>
            </p:extLst>
          </p:nvPr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12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Smaller classes #1 priority for D5 parents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00" y="1471613"/>
            <a:ext cx="8296400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9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Comparative </a:t>
            </a:r>
            <a:r>
              <a:rPr lang="en-US" sz="3600" dirty="0" smtClean="0"/>
              <a:t>class </a:t>
            </a:r>
            <a:r>
              <a:rPr lang="en-US" sz="3600" dirty="0" smtClean="0"/>
              <a:t>sizes at NYC charter schools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696199" cy="4768056"/>
          </a:xfrm>
        </p:spPr>
      </p:pic>
      <p:sp>
        <p:nvSpPr>
          <p:cNvPr id="3" name="TextBox 2"/>
          <p:cNvSpPr txBox="1"/>
          <p:nvPr/>
        </p:nvSpPr>
        <p:spPr>
          <a:xfrm>
            <a:off x="1295400" y="6077634"/>
            <a:ext cx="694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source: analysis of </a:t>
            </a:r>
            <a:r>
              <a:rPr lang="en-US" i="1" dirty="0" smtClean="0"/>
              <a:t>NY school report </a:t>
            </a:r>
            <a:r>
              <a:rPr lang="en-US" i="1" dirty="0"/>
              <a:t>cards </a:t>
            </a:r>
            <a:r>
              <a:rPr lang="en-US" i="1" dirty="0" smtClean="0"/>
              <a:t>data by </a:t>
            </a:r>
          </a:p>
          <a:p>
            <a:pPr algn="ctr"/>
            <a:r>
              <a:rPr lang="en-US" i="1" dirty="0" smtClean="0"/>
              <a:t>Rutgers Prof</a:t>
            </a:r>
            <a:r>
              <a:rPr lang="en-US" i="1" dirty="0"/>
              <a:t>. Bruce Baker </a:t>
            </a:r>
          </a:p>
        </p:txBody>
      </p:sp>
    </p:spTree>
    <p:extLst>
      <p:ext uri="{BB962C8B-B14F-4D97-AF65-F5344CB8AC3E}">
        <p14:creationId xmlns:p14="http://schemas.microsoft.com/office/powerpoint/2010/main" val="32082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/>
              <a:t>FACT: Charter schools do NOT </a:t>
            </a:r>
            <a:r>
              <a:rPr lang="en-US" sz="3600" b="1" i="1" dirty="0"/>
              <a:t>educate the same </a:t>
            </a:r>
            <a:r>
              <a:rPr lang="en-US" sz="3600" b="1" i="1" dirty="0" smtClean="0"/>
              <a:t>sor</a:t>
            </a:r>
            <a:r>
              <a:rPr lang="en-US" sz="3600" b="1" i="1" dirty="0" smtClean="0"/>
              <a:t>t o</a:t>
            </a:r>
            <a:r>
              <a:rPr lang="en-US" sz="3600" b="1" i="1" dirty="0" smtClean="0"/>
              <a:t>f </a:t>
            </a:r>
            <a:r>
              <a:rPr lang="en-US" sz="3600" b="1" i="1" dirty="0"/>
              <a:t>students as </a:t>
            </a:r>
            <a:r>
              <a:rPr lang="en-US" sz="3600" b="1" i="1" dirty="0" smtClean="0"/>
              <a:t>public schools citywide.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The NYC Charter Center </a:t>
            </a:r>
            <a:r>
              <a:rPr lang="en-US" sz="2800" dirty="0" smtClean="0">
                <a:effectLst/>
              </a:rPr>
              <a:t>reports that </a:t>
            </a:r>
            <a:r>
              <a:rPr lang="en-US" sz="2800" dirty="0" smtClean="0">
                <a:effectLst/>
              </a:rPr>
              <a:t>charters enroll fewer students with disabilities and English Language Learners than the districts in which they are located.</a:t>
            </a:r>
            <a:endParaRPr lang="en-US" sz="2800" dirty="0"/>
          </a:p>
          <a:p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Rutgers Prof. Bruce </a:t>
            </a:r>
            <a:r>
              <a:rPr lang="en-US" sz="2800" dirty="0" smtClean="0">
                <a:effectLst/>
              </a:rPr>
              <a:t>Baker </a:t>
            </a:r>
            <a:r>
              <a:rPr lang="en-US" sz="2800" dirty="0" smtClean="0">
                <a:effectLst/>
              </a:rPr>
              <a:t>has shown there </a:t>
            </a:r>
            <a:r>
              <a:rPr lang="en-US" sz="2800" dirty="0" smtClean="0">
                <a:effectLst/>
              </a:rPr>
              <a:t>are significantly fewer free lunch students at NYC charter schools as well.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Charters have FAR fewer students with serious disabilities than </a:t>
            </a:r>
            <a:r>
              <a:rPr lang="en-US" sz="2800" dirty="0" smtClean="0"/>
              <a:t>enrolled </a:t>
            </a:r>
            <a:r>
              <a:rPr lang="en-US" sz="2800" dirty="0" smtClean="0"/>
              <a:t>in NYC public schools 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6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543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NYC charter students vs. public  schools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1"/>
            <a:ext cx="7543799" cy="4851046"/>
          </a:xfrm>
        </p:spPr>
      </p:pic>
      <p:sp>
        <p:nvSpPr>
          <p:cNvPr id="5" name="TextBox 4"/>
          <p:cNvSpPr txBox="1"/>
          <p:nvPr/>
        </p:nvSpPr>
        <p:spPr>
          <a:xfrm>
            <a:off x="1676400" y="6368534"/>
            <a:ext cx="68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 by Prof. Bruce Baker from NY school report cards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1445</Words>
  <Application>Microsoft Office PowerPoint</Application>
  <PresentationFormat>On-screen Show (4:3)</PresentationFormat>
  <Paragraphs>152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Impact of Charters and Co-Locations on NYC  Public Schools</vt:lpstr>
      <vt:lpstr>As charters inundate NYC &amp; District 5, draw enrollment from local public schools</vt:lpstr>
      <vt:lpstr>At least 15 charters in D5 this year…with more to come</vt:lpstr>
      <vt:lpstr>Class sizes in CSD 5 have increased in grades K-3  by 9.5%  since 2008 and are now above Contracts for Excellence goals</vt:lpstr>
      <vt:lpstr>Examples of schools in CSD 5 with large class sizes, grades K-3</vt:lpstr>
      <vt:lpstr>Smaller classes #1 priority for D5 parents </vt:lpstr>
      <vt:lpstr> Comparative class sizes at NYC charter schools  </vt:lpstr>
      <vt:lpstr>FACT: Charter schools do NOT educate the same sort of students as public schools citywide. </vt:lpstr>
      <vt:lpstr> NYC charter students vs. public 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with highest level of disabilities</vt:lpstr>
      <vt:lpstr>FACT: Charters are NOT public schools</vt:lpstr>
      <vt:lpstr>Charter schools are NOT public schools Part II</vt:lpstr>
      <vt:lpstr>Suspension rates of Success Academy charters </vt:lpstr>
      <vt:lpstr>Co-locations: impact on space quite severe</vt:lpstr>
      <vt:lpstr>Average Utilization Rates in CSD 5 at 92.3% -- would be OVER 100% if formula were improved to take into account what kids need for a sound basic education </vt:lpstr>
      <vt:lpstr>PowerPoint Presentation</vt:lpstr>
      <vt:lpstr>Case study: impact of Harlem Success 4 on PS 241 </vt:lpstr>
      <vt:lpstr>PTA office/speech therapy room at PS/MS 149</vt:lpstr>
      <vt:lpstr>FACT: most NYC charters get more public funding  per student</vt:lpstr>
      <vt:lpstr>New charter provisions passed in state budget</vt:lpstr>
      <vt:lpstr>City paying $5.5M this year for 3 Success Charters</vt:lpstr>
      <vt:lpstr>Next steps?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Charters and Co-Locations on our Public Schools</dc:title>
  <dc:creator>Leonie</dc:creator>
  <cp:lastModifiedBy>Leonie</cp:lastModifiedBy>
  <cp:revision>30</cp:revision>
  <cp:lastPrinted>2014-10-09T17:09:44Z</cp:lastPrinted>
  <dcterms:created xsi:type="dcterms:W3CDTF">2014-10-07T19:06:21Z</dcterms:created>
  <dcterms:modified xsi:type="dcterms:W3CDTF">2014-10-09T21:17:31Z</dcterms:modified>
</cp:coreProperties>
</file>