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2"/>
  </p:notesMasterIdLst>
  <p:sldIdLst>
    <p:sldId id="256" r:id="rId2"/>
    <p:sldId id="338" r:id="rId3"/>
    <p:sldId id="339" r:id="rId4"/>
    <p:sldId id="340" r:id="rId5"/>
    <p:sldId id="341" r:id="rId6"/>
    <p:sldId id="342" r:id="rId7"/>
    <p:sldId id="316" r:id="rId8"/>
    <p:sldId id="317" r:id="rId9"/>
    <p:sldId id="318" r:id="rId10"/>
    <p:sldId id="259" r:id="rId11"/>
    <p:sldId id="260" r:id="rId12"/>
    <p:sldId id="261" r:id="rId13"/>
    <p:sldId id="305" r:id="rId14"/>
    <p:sldId id="331" r:id="rId15"/>
    <p:sldId id="332" r:id="rId16"/>
    <p:sldId id="333" r:id="rId17"/>
    <p:sldId id="334" r:id="rId18"/>
    <p:sldId id="335" r:id="rId19"/>
    <p:sldId id="336" r:id="rId20"/>
    <p:sldId id="310" r:id="rId21"/>
    <p:sldId id="311" r:id="rId22"/>
    <p:sldId id="337" r:id="rId23"/>
    <p:sldId id="312" r:id="rId24"/>
    <p:sldId id="295" r:id="rId25"/>
    <p:sldId id="343" r:id="rId26"/>
    <p:sldId id="344" r:id="rId27"/>
    <p:sldId id="345" r:id="rId28"/>
    <p:sldId id="346" r:id="rId29"/>
    <p:sldId id="347" r:id="rId30"/>
    <p:sldId id="34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%20AVG%20UTILIZATION%20RATES%202012-201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wide%20enrollment%20projections%20vs%20new%20seat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Updated%20Overcrowding%20Report%20Graphs:fig%2022%20kids%20on%20waitlists%20by%20borough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MMR%20data%20for%20cap%20pla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r%20Dalmasy\Downloads\Class%20Size%20Matters\Class%20Size%20Data\Class%20Size\Short%20term%20CS%20Data\District%20Data\2013-2014%20District%20by%20District%20CS%20Data%20K-3%20and%204-8\D21%20Class%20Size%20Analysis%20updated%202013-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er%20Dalmasy\Downloads\Class%20Size%20Matters\Class%20Size%20Data\Class%20Size\Short%20term%20CS%20Data\District%20Data\2013-2014%20District%20by%20District%20CS%20Data%20K-3%20and%204-8\D21%20Class%20Size%20Analysis%20updated%202013-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Matters:Individual%20Figures:Figure%2022%20Core%20HS%20Avg%20Class%20Sizes%20compared%20to%20goals%20in%20NYCs%20C4E%20Plan%202006-2014.2.4.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15808"/>
        <c:axId val="45017344"/>
      </c:barChart>
      <c:catAx>
        <c:axId val="45015808"/>
        <c:scaling>
          <c:orientation val="minMax"/>
        </c:scaling>
        <c:delete val="0"/>
        <c:axPos val="b"/>
        <c:majorTickMark val="out"/>
        <c:minorTickMark val="none"/>
        <c:tickLblPos val="nextTo"/>
        <c:crossAx val="45017344"/>
        <c:crosses val="autoZero"/>
        <c:auto val="1"/>
        <c:lblAlgn val="ctr"/>
        <c:lblOffset val="100"/>
        <c:noMultiLvlLbl val="0"/>
      </c:catAx>
      <c:valAx>
        <c:axId val="450173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5015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# of Seats Needed in all districts with </a:t>
            </a:r>
            <a:r>
              <a:rPr lang="en-US" sz="1800" b="1" i="0" baseline="0" dirty="0" smtClean="0">
                <a:effectLst/>
              </a:rPr>
              <a:t>ES building </a:t>
            </a:r>
            <a:r>
              <a:rPr lang="en-US" sz="1800" b="1" i="0" baseline="0" dirty="0">
                <a:effectLst/>
              </a:rPr>
              <a:t>utilization rates higher than 100</a:t>
            </a:r>
            <a:r>
              <a:rPr lang="en-US" sz="1800" b="1" i="0" baseline="0" dirty="0" smtClean="0">
                <a:effectLst/>
              </a:rPr>
              <a:t>%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('Districts 100% or over (Seats)'!$A$1:$A$10,'Districts 100% or over (Seats)'!$A$13)</c:f>
              <c:strCache>
                <c:ptCount val="11"/>
                <c:pt idx="0">
                  <c:v>D10</c:v>
                </c:pt>
                <c:pt idx="1">
                  <c:v>D11</c:v>
                </c:pt>
                <c:pt idx="2">
                  <c:v>D15</c:v>
                </c:pt>
                <c:pt idx="3">
                  <c:v>D20</c:v>
                </c:pt>
                <c:pt idx="4">
                  <c:v>D22</c:v>
                </c:pt>
                <c:pt idx="5">
                  <c:v>D24</c:v>
                </c:pt>
                <c:pt idx="6">
                  <c:v>D25</c:v>
                </c:pt>
                <c:pt idx="7">
                  <c:v>D26</c:v>
                </c:pt>
                <c:pt idx="8">
                  <c:v>D27</c:v>
                </c:pt>
                <c:pt idx="9">
                  <c:v>D30</c:v>
                </c:pt>
                <c:pt idx="10">
                  <c:v>D31</c:v>
                </c:pt>
              </c:strCache>
            </c:strRef>
          </c:cat>
          <c:val>
            <c:numRef>
              <c:f>('Districts 100% or over (Seats)'!$B$1:$B$10,'Districts 100% or over (Seats)'!$B$13)</c:f>
              <c:numCache>
                <c:formatCode>#,##0</c:formatCode>
                <c:ptCount val="11"/>
                <c:pt idx="0">
                  <c:v>1929</c:v>
                </c:pt>
                <c:pt idx="1">
                  <c:v>1237</c:v>
                </c:pt>
                <c:pt idx="2">
                  <c:v>1822</c:v>
                </c:pt>
                <c:pt idx="3">
                  <c:v>3912</c:v>
                </c:pt>
                <c:pt idx="4" formatCode="General">
                  <c:v>189</c:v>
                </c:pt>
                <c:pt idx="5">
                  <c:v>5318</c:v>
                </c:pt>
                <c:pt idx="6">
                  <c:v>1637</c:v>
                </c:pt>
                <c:pt idx="7">
                  <c:v>1231</c:v>
                </c:pt>
                <c:pt idx="8">
                  <c:v>1451</c:v>
                </c:pt>
                <c:pt idx="9">
                  <c:v>1476</c:v>
                </c:pt>
                <c:pt idx="10">
                  <c:v>2279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076480"/>
        <c:axId val="47078016"/>
      </c:barChart>
      <c:catAx>
        <c:axId val="4707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47078016"/>
        <c:crosses val="autoZero"/>
        <c:auto val="1"/>
        <c:lblAlgn val="ctr"/>
        <c:lblOffset val="100"/>
        <c:noMultiLvlLbl val="0"/>
      </c:catAx>
      <c:valAx>
        <c:axId val="470780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7076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Graphs'!$B$2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Graphs'!$A$3:$A$9</c:f>
              <c:strCache>
                <c:ptCount val="7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Graphs'!$B$3:$B$9</c:f>
              <c:numCache>
                <c:formatCode>0.0%</c:formatCode>
                <c:ptCount val="7"/>
                <c:pt idx="0">
                  <c:v>0.871</c:v>
                </c:pt>
                <c:pt idx="1">
                  <c:v>0.97899999999999998</c:v>
                </c:pt>
                <c:pt idx="2">
                  <c:v>0.95299999999999996</c:v>
                </c:pt>
                <c:pt idx="3">
                  <c:v>0.88800000000000001</c:v>
                </c:pt>
                <c:pt idx="4">
                  <c:v>0.92300000000000004</c:v>
                </c:pt>
                <c:pt idx="5">
                  <c:v>0.94299999999999995</c:v>
                </c:pt>
              </c:numCache>
            </c:numRef>
          </c:val>
        </c:ser>
        <c:ser>
          <c:idx val="1"/>
          <c:order val="1"/>
          <c:tx>
            <c:strRef>
              <c:f>'By Borough Graphs'!$C$2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1111111111111099E-2"/>
                  <c:y val="4.6296296296296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Graphs'!$A$3:$A$9</c:f>
              <c:strCache>
                <c:ptCount val="7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Graphs'!$C$3:$C$9</c:f>
              <c:numCache>
                <c:formatCode>0.0%</c:formatCode>
                <c:ptCount val="7"/>
                <c:pt idx="0">
                  <c:v>0.68400000000000005</c:v>
                </c:pt>
                <c:pt idx="1">
                  <c:v>0.86899999999999999</c:v>
                </c:pt>
                <c:pt idx="2">
                  <c:v>0.90700000000000003</c:v>
                </c:pt>
                <c:pt idx="3">
                  <c:v>0.75800000000000001</c:v>
                </c:pt>
                <c:pt idx="4">
                  <c:v>0.78500000000000003</c:v>
                </c:pt>
                <c:pt idx="5">
                  <c:v>0.76300000000000001</c:v>
                </c:pt>
              </c:numCache>
            </c:numRef>
          </c:val>
        </c:ser>
        <c:ser>
          <c:idx val="2"/>
          <c:order val="2"/>
          <c:tx>
            <c:strRef>
              <c:f>'By Borough Graphs'!$D$2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Graphs'!$A$3:$A$9</c:f>
              <c:strCache>
                <c:ptCount val="7"/>
                <c:pt idx="0">
                  <c:v>D1</c:v>
                </c:pt>
                <c:pt idx="1">
                  <c:v>D2</c:v>
                </c:pt>
                <c:pt idx="2">
                  <c:v>D3</c:v>
                </c:pt>
                <c:pt idx="3">
                  <c:v>D4</c:v>
                </c:pt>
                <c:pt idx="4">
                  <c:v>D5</c:v>
                </c:pt>
                <c:pt idx="5">
                  <c:v>D6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Graphs'!$D$3:$D$9</c:f>
              <c:numCache>
                <c:formatCode>General</c:formatCode>
                <c:ptCount val="7"/>
                <c:pt idx="6" formatCode="0.0%">
                  <c:v>0.89400000000000002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123072"/>
        <c:axId val="47128960"/>
      </c:barChart>
      <c:catAx>
        <c:axId val="47123072"/>
        <c:scaling>
          <c:orientation val="minMax"/>
        </c:scaling>
        <c:delete val="0"/>
        <c:axPos val="b"/>
        <c:majorTickMark val="out"/>
        <c:minorTickMark val="none"/>
        <c:tickLblPos val="nextTo"/>
        <c:crossAx val="47128960"/>
        <c:crosses val="autoZero"/>
        <c:auto val="1"/>
        <c:lblAlgn val="ctr"/>
        <c:lblOffset val="100"/>
        <c:noMultiLvlLbl val="0"/>
      </c:catAx>
      <c:valAx>
        <c:axId val="4712896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712307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Graphs'!$B$19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Graphs'!$A$20:$A$26</c:f>
              <c:strCache>
                <c:ptCount val="7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Graphs'!$B$20:$B$26</c:f>
              <c:numCache>
                <c:formatCode>0.0%</c:formatCode>
                <c:ptCount val="7"/>
                <c:pt idx="0">
                  <c:v>0.86599999999999999</c:v>
                </c:pt>
                <c:pt idx="1">
                  <c:v>0.99399999999999999</c:v>
                </c:pt>
                <c:pt idx="2">
                  <c:v>0.88900000000000001</c:v>
                </c:pt>
                <c:pt idx="3" formatCode="0%">
                  <c:v>1.08</c:v>
                </c:pt>
                <c:pt idx="4">
                  <c:v>1.056</c:v>
                </c:pt>
                <c:pt idx="5">
                  <c:v>0.93899999999999995</c:v>
                </c:pt>
              </c:numCache>
            </c:numRef>
          </c:val>
        </c:ser>
        <c:ser>
          <c:idx val="1"/>
          <c:order val="1"/>
          <c:tx>
            <c:strRef>
              <c:f>'By Borough Graphs'!$C$19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7391304347826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Graphs'!$A$20:$A$26</c:f>
              <c:strCache>
                <c:ptCount val="7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Graphs'!$C$20:$C$26</c:f>
              <c:numCache>
                <c:formatCode>0.0%</c:formatCode>
                <c:ptCount val="7"/>
                <c:pt idx="0">
                  <c:v>0.82699999999999996</c:v>
                </c:pt>
                <c:pt idx="1">
                  <c:v>0.82199999999999995</c:v>
                </c:pt>
                <c:pt idx="2">
                  <c:v>0.76100000000000001</c:v>
                </c:pt>
                <c:pt idx="3" formatCode="0%">
                  <c:v>0.91</c:v>
                </c:pt>
                <c:pt idx="4">
                  <c:v>0.80500000000000005</c:v>
                </c:pt>
                <c:pt idx="5">
                  <c:v>0.70899999999999996</c:v>
                </c:pt>
              </c:numCache>
            </c:numRef>
          </c:val>
        </c:ser>
        <c:ser>
          <c:idx val="2"/>
          <c:order val="2"/>
          <c:tx>
            <c:strRef>
              <c:f>'By Borough Graphs'!$D$19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Graphs'!$A$20:$A$26</c:f>
              <c:strCache>
                <c:ptCount val="7"/>
                <c:pt idx="0">
                  <c:v>D7</c:v>
                </c:pt>
                <c:pt idx="1">
                  <c:v>D8</c:v>
                </c:pt>
                <c:pt idx="2">
                  <c:v>D9</c:v>
                </c:pt>
                <c:pt idx="3">
                  <c:v>D10</c:v>
                </c:pt>
                <c:pt idx="4">
                  <c:v>D11</c:v>
                </c:pt>
                <c:pt idx="5">
                  <c:v>D12</c:v>
                </c:pt>
                <c:pt idx="6">
                  <c:v>High Schools</c:v>
                </c:pt>
              </c:strCache>
            </c:strRef>
          </c:cat>
          <c:val>
            <c:numRef>
              <c:f>'By Borough Graphs'!$D$20:$D$26</c:f>
              <c:numCache>
                <c:formatCode>General</c:formatCode>
                <c:ptCount val="7"/>
                <c:pt idx="6" formatCode="0.0%">
                  <c:v>0.89400000000000002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161728"/>
        <c:axId val="47163264"/>
      </c:barChart>
      <c:catAx>
        <c:axId val="47161728"/>
        <c:scaling>
          <c:orientation val="minMax"/>
        </c:scaling>
        <c:delete val="0"/>
        <c:axPos val="b"/>
        <c:majorTickMark val="out"/>
        <c:minorTickMark val="none"/>
        <c:tickLblPos val="nextTo"/>
        <c:crossAx val="47163264"/>
        <c:crosses val="autoZero"/>
        <c:auto val="1"/>
        <c:lblAlgn val="ctr"/>
        <c:lblOffset val="100"/>
        <c:noMultiLvlLbl val="0"/>
      </c:catAx>
      <c:valAx>
        <c:axId val="47163264"/>
        <c:scaling>
          <c:orientation val="minMax"/>
          <c:max val="1.100000000000000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7161728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Graphs'!$B$29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Graphs'!$A$30:$A$42</c:f>
              <c:strCache>
                <c:ptCount val="13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  <c:pt idx="12">
                  <c:v>High Schools</c:v>
                </c:pt>
              </c:strCache>
            </c:strRef>
          </c:cat>
          <c:val>
            <c:numRef>
              <c:f>'By Borough Graphs'!$B$30:$B$42</c:f>
              <c:numCache>
                <c:formatCode>0.0%</c:formatCode>
                <c:ptCount val="13"/>
                <c:pt idx="0">
                  <c:v>0.74099999999999999</c:v>
                </c:pt>
                <c:pt idx="1">
                  <c:v>0.79600000000000004</c:v>
                </c:pt>
                <c:pt idx="2">
                  <c:v>1.1080000000000001</c:v>
                </c:pt>
                <c:pt idx="3">
                  <c:v>0.66500000000000004</c:v>
                </c:pt>
                <c:pt idx="4">
                  <c:v>0.76</c:v>
                </c:pt>
                <c:pt idx="5">
                  <c:v>0.72</c:v>
                </c:pt>
                <c:pt idx="6">
                  <c:v>0.81399999999999995</c:v>
                </c:pt>
                <c:pt idx="7">
                  <c:v>1.1890000000000001</c:v>
                </c:pt>
                <c:pt idx="8">
                  <c:v>0.95499999999999996</c:v>
                </c:pt>
                <c:pt idx="9" formatCode="0%">
                  <c:v>1.01</c:v>
                </c:pt>
                <c:pt idx="10" formatCode="0%">
                  <c:v>0.7</c:v>
                </c:pt>
                <c:pt idx="11" formatCode="0%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'By Borough Graphs'!$C$29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Graphs'!$A$30:$A$42</c:f>
              <c:strCache>
                <c:ptCount val="13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  <c:pt idx="12">
                  <c:v>High Schools</c:v>
                </c:pt>
              </c:strCache>
            </c:strRef>
          </c:cat>
          <c:val>
            <c:numRef>
              <c:f>'By Borough Graphs'!$C$30:$C$42</c:f>
              <c:numCache>
                <c:formatCode>0.0%</c:formatCode>
                <c:ptCount val="13"/>
                <c:pt idx="0">
                  <c:v>0.68700000000000006</c:v>
                </c:pt>
                <c:pt idx="1">
                  <c:v>0.65100000000000002</c:v>
                </c:pt>
                <c:pt idx="2">
                  <c:v>0.85599999999999998</c:v>
                </c:pt>
                <c:pt idx="3">
                  <c:v>0.59099999999999997</c:v>
                </c:pt>
                <c:pt idx="4">
                  <c:v>0.74099999999999999</c:v>
                </c:pt>
                <c:pt idx="5">
                  <c:v>0.623</c:v>
                </c:pt>
                <c:pt idx="6">
                  <c:v>0.74299999999999999</c:v>
                </c:pt>
                <c:pt idx="7">
                  <c:v>0.96399999999999997</c:v>
                </c:pt>
                <c:pt idx="8">
                  <c:v>0.79500000000000004</c:v>
                </c:pt>
                <c:pt idx="9">
                  <c:v>0.8</c:v>
                </c:pt>
                <c:pt idx="10">
                  <c:v>0.65300000000000002</c:v>
                </c:pt>
                <c:pt idx="11">
                  <c:v>0.6</c:v>
                </c:pt>
              </c:numCache>
            </c:numRef>
          </c:val>
        </c:ser>
        <c:ser>
          <c:idx val="2"/>
          <c:order val="2"/>
          <c:tx>
            <c:strRef>
              <c:f>'By Borough Graphs'!$D$29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Graphs'!$A$30:$A$42</c:f>
              <c:strCache>
                <c:ptCount val="13"/>
                <c:pt idx="0">
                  <c:v>D13</c:v>
                </c:pt>
                <c:pt idx="1">
                  <c:v>D14</c:v>
                </c:pt>
                <c:pt idx="2">
                  <c:v>D15</c:v>
                </c:pt>
                <c:pt idx="3">
                  <c:v>D16</c:v>
                </c:pt>
                <c:pt idx="4">
                  <c:v>D17</c:v>
                </c:pt>
                <c:pt idx="5">
                  <c:v>D18</c:v>
                </c:pt>
                <c:pt idx="6">
                  <c:v>D19</c:v>
                </c:pt>
                <c:pt idx="7">
                  <c:v>D20</c:v>
                </c:pt>
                <c:pt idx="8">
                  <c:v>D21</c:v>
                </c:pt>
                <c:pt idx="9">
                  <c:v>D22</c:v>
                </c:pt>
                <c:pt idx="10">
                  <c:v>D23</c:v>
                </c:pt>
                <c:pt idx="11">
                  <c:v>D32</c:v>
                </c:pt>
                <c:pt idx="12">
                  <c:v>High Schools</c:v>
                </c:pt>
              </c:strCache>
            </c:strRef>
          </c:cat>
          <c:val>
            <c:numRef>
              <c:f>'By Borough Graphs'!$D$30:$D$42</c:f>
              <c:numCache>
                <c:formatCode>General</c:formatCode>
                <c:ptCount val="13"/>
                <c:pt idx="12" formatCode="0.0%">
                  <c:v>0.88600000000000001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010176"/>
        <c:axId val="71011712"/>
      </c:barChart>
      <c:catAx>
        <c:axId val="71010176"/>
        <c:scaling>
          <c:orientation val="minMax"/>
        </c:scaling>
        <c:delete val="0"/>
        <c:axPos val="b"/>
        <c:majorTickMark val="out"/>
        <c:minorTickMark val="none"/>
        <c:tickLblPos val="nextTo"/>
        <c:crossAx val="71011712"/>
        <c:crosses val="autoZero"/>
        <c:auto val="1"/>
        <c:lblAlgn val="ctr"/>
        <c:lblOffset val="100"/>
        <c:noMultiLvlLbl val="0"/>
      </c:catAx>
      <c:valAx>
        <c:axId val="71011712"/>
        <c:scaling>
          <c:orientation val="minMax"/>
          <c:max val="1.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101017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Graphs'!$B$45</c:f>
              <c:strCache>
                <c:ptCount val="1"/>
                <c:pt idx="0">
                  <c:v>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Graphs'!$A$46:$A$53</c:f>
              <c:strCache>
                <c:ptCount val="8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  <c:pt idx="7">
                  <c:v>High Schools</c:v>
                </c:pt>
              </c:strCache>
            </c:strRef>
          </c:cat>
          <c:val>
            <c:numRef>
              <c:f>'By Borough Graphs'!$B$46:$B$53</c:f>
              <c:numCache>
                <c:formatCode>0.0%</c:formatCode>
                <c:ptCount val="8"/>
                <c:pt idx="0">
                  <c:v>1.206</c:v>
                </c:pt>
                <c:pt idx="1">
                  <c:v>1.097</c:v>
                </c:pt>
                <c:pt idx="2" formatCode="0%">
                  <c:v>1.1000000000000001</c:v>
                </c:pt>
                <c:pt idx="3">
                  <c:v>1.0609999999999999</c:v>
                </c:pt>
                <c:pt idx="4" formatCode="0%">
                  <c:v>0.98</c:v>
                </c:pt>
                <c:pt idx="5">
                  <c:v>0.95599999999999996</c:v>
                </c:pt>
                <c:pt idx="6">
                  <c:v>1.073</c:v>
                </c:pt>
              </c:numCache>
            </c:numRef>
          </c:val>
        </c:ser>
        <c:ser>
          <c:idx val="1"/>
          <c:order val="1"/>
          <c:tx>
            <c:strRef>
              <c:f>'By Borough Graphs'!$C$45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Graphs'!$A$46:$A$53</c:f>
              <c:strCache>
                <c:ptCount val="8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  <c:pt idx="7">
                  <c:v>High Schools</c:v>
                </c:pt>
              </c:strCache>
            </c:strRef>
          </c:cat>
          <c:val>
            <c:numRef>
              <c:f>'By Borough Graphs'!$C$46:$C$53</c:f>
              <c:numCache>
                <c:formatCode>0.0%</c:formatCode>
                <c:ptCount val="8"/>
                <c:pt idx="0">
                  <c:v>0.95699999999999996</c:v>
                </c:pt>
                <c:pt idx="1">
                  <c:v>0.98599999999999999</c:v>
                </c:pt>
                <c:pt idx="2">
                  <c:v>0.89500000000000002</c:v>
                </c:pt>
                <c:pt idx="3">
                  <c:v>0.875</c:v>
                </c:pt>
                <c:pt idx="4">
                  <c:v>0.84499999999999997</c:v>
                </c:pt>
                <c:pt idx="5">
                  <c:v>0.753</c:v>
                </c:pt>
                <c:pt idx="6" formatCode="0%">
                  <c:v>0.91</c:v>
                </c:pt>
              </c:numCache>
            </c:numRef>
          </c:val>
        </c:ser>
        <c:ser>
          <c:idx val="2"/>
          <c:order val="2"/>
          <c:tx>
            <c:strRef>
              <c:f>'By Borough Graphs'!$D$45</c:f>
              <c:strCache>
                <c:ptCount val="1"/>
                <c:pt idx="0">
                  <c:v>HS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Graphs'!$A$46:$A$53</c:f>
              <c:strCache>
                <c:ptCount val="8"/>
                <c:pt idx="0">
                  <c:v>D24</c:v>
                </c:pt>
                <c:pt idx="1">
                  <c:v>D25</c:v>
                </c:pt>
                <c:pt idx="2">
                  <c:v>D26</c:v>
                </c:pt>
                <c:pt idx="3">
                  <c:v>D27</c:v>
                </c:pt>
                <c:pt idx="4">
                  <c:v>D28</c:v>
                </c:pt>
                <c:pt idx="5">
                  <c:v>D29</c:v>
                </c:pt>
                <c:pt idx="6">
                  <c:v>D30</c:v>
                </c:pt>
                <c:pt idx="7">
                  <c:v>High Schools</c:v>
                </c:pt>
              </c:strCache>
            </c:strRef>
          </c:cat>
          <c:val>
            <c:numRef>
              <c:f>'By Borough Graphs'!$D$46:$D$53</c:f>
              <c:numCache>
                <c:formatCode>General</c:formatCode>
                <c:ptCount val="8"/>
                <c:pt idx="7" formatCode="0.0%">
                  <c:v>1.107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044480"/>
        <c:axId val="71062656"/>
      </c:barChart>
      <c:catAx>
        <c:axId val="7104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71062656"/>
        <c:crosses val="autoZero"/>
        <c:auto val="1"/>
        <c:lblAlgn val="ctr"/>
        <c:lblOffset val="100"/>
        <c:noMultiLvlLbl val="0"/>
      </c:catAx>
      <c:valAx>
        <c:axId val="71062656"/>
        <c:scaling>
          <c:orientation val="minMax"/>
          <c:max val="1.3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104448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Borough Graphs'!$A$56</c:f>
              <c:strCache>
                <c:ptCount val="1"/>
                <c:pt idx="0">
                  <c:v>D31</c:v>
                </c:pt>
              </c:strCache>
            </c:strRef>
          </c:tx>
          <c:spPr>
            <a:solidFill>
              <a:srgbClr val="AD8F67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Graphs'!$B$55:$D$55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'By Borough Graphs'!$B$56:$D$56</c:f>
              <c:numCache>
                <c:formatCode>0.0%</c:formatCode>
                <c:ptCount val="3"/>
                <c:pt idx="0" formatCode="0%">
                  <c:v>1.08</c:v>
                </c:pt>
                <c:pt idx="1">
                  <c:v>0.84499999999999997</c:v>
                </c:pt>
              </c:numCache>
            </c:numRef>
          </c:val>
        </c:ser>
        <c:ser>
          <c:idx val="1"/>
          <c:order val="1"/>
          <c:tx>
            <c:strRef>
              <c:f>'By Borough Graphs'!$A$57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Borough Graphs'!$B$55:$D$55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'By Borough Graphs'!$B$57:$D$57</c:f>
              <c:numCache>
                <c:formatCode>General</c:formatCode>
                <c:ptCount val="3"/>
                <c:pt idx="2" formatCode="0.0%">
                  <c:v>1.032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102848"/>
        <c:axId val="71104384"/>
      </c:barChart>
      <c:catAx>
        <c:axId val="71102848"/>
        <c:scaling>
          <c:orientation val="minMax"/>
        </c:scaling>
        <c:delete val="0"/>
        <c:axPos val="b"/>
        <c:majorTickMark val="out"/>
        <c:minorTickMark val="none"/>
        <c:tickLblPos val="nextTo"/>
        <c:crossAx val="71104384"/>
        <c:crosses val="autoZero"/>
        <c:auto val="1"/>
        <c:lblAlgn val="ctr"/>
        <c:lblOffset val="100"/>
        <c:noMultiLvlLbl val="0"/>
      </c:catAx>
      <c:valAx>
        <c:axId val="71104384"/>
        <c:scaling>
          <c:orientation val="minMax"/>
          <c:max val="1.100000000000000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1102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Statistical Forecasting 2011-2021 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Sheet1!$B$1:$B$4</c:f>
              <c:numCache>
                <c:formatCode>#,##0</c:formatCode>
                <c:ptCount val="4"/>
                <c:pt idx="0">
                  <c:v>40589</c:v>
                </c:pt>
                <c:pt idx="1">
                  <c:v>51954</c:v>
                </c:pt>
                <c:pt idx="2">
                  <c:v>38244</c:v>
                </c:pt>
                <c:pt idx="3">
                  <c:v>36654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140480"/>
        <c:axId val="71142016"/>
      </c:barChart>
      <c:catAx>
        <c:axId val="71140480"/>
        <c:scaling>
          <c:orientation val="minMax"/>
        </c:scaling>
        <c:delete val="0"/>
        <c:axPos val="b"/>
        <c:majorTickMark val="out"/>
        <c:minorTickMark val="none"/>
        <c:tickLblPos val="nextTo"/>
        <c:crossAx val="71142016"/>
        <c:crosses val="autoZero"/>
        <c:auto val="1"/>
        <c:lblAlgn val="ctr"/>
        <c:lblOffset val="100"/>
        <c:noMultiLvlLbl val="0"/>
      </c:catAx>
      <c:valAx>
        <c:axId val="711420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1140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HS!$I$16:$I$19</c:f>
              <c:strCache>
                <c:ptCount val="4"/>
                <c:pt idx="0">
                  <c:v>Statistical Forecasting 2011-2021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HS!$J$16:$J$19</c:f>
              <c:numCache>
                <c:formatCode>#,##0</c:formatCode>
                <c:ptCount val="4"/>
                <c:pt idx="0">
                  <c:v>19461</c:v>
                </c:pt>
                <c:pt idx="1">
                  <c:v>18387</c:v>
                </c:pt>
                <c:pt idx="2">
                  <c:v>13483</c:v>
                </c:pt>
                <c:pt idx="3">
                  <c:v>3102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190016"/>
        <c:axId val="71191552"/>
      </c:barChart>
      <c:catAx>
        <c:axId val="71190016"/>
        <c:scaling>
          <c:orientation val="minMax"/>
        </c:scaling>
        <c:delete val="0"/>
        <c:axPos val="b"/>
        <c:majorTickMark val="out"/>
        <c:minorTickMark val="none"/>
        <c:tickLblPos val="nextTo"/>
        <c:crossAx val="71191552"/>
        <c:crosses val="autoZero"/>
        <c:auto val="1"/>
        <c:lblAlgn val="ctr"/>
        <c:lblOffset val="100"/>
        <c:noMultiLvlLbl val="0"/>
      </c:catAx>
      <c:valAx>
        <c:axId val="71191552"/>
        <c:scaling>
          <c:orientation val="minMax"/>
          <c:max val="2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1190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# of</a:t>
            </a:r>
            <a:r>
              <a:rPr lang="en-US" baseline="0" dirty="0"/>
              <a:t> Kids on waitlists for Kindergarten 2011-2013 by </a:t>
            </a:r>
            <a:r>
              <a:rPr lang="en-US" baseline="0" dirty="0" smtClean="0"/>
              <a:t>Borough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0.02"/>
                  <c:y val="1.99004975124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751</c:v>
                </c:pt>
                <c:pt idx="1">
                  <c:v>112</c:v>
                </c:pt>
                <c:pt idx="2">
                  <c:v>679</c:v>
                </c:pt>
                <c:pt idx="3">
                  <c:v>883</c:v>
                </c:pt>
                <c:pt idx="4">
                  <c:v>163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4999999999999999E-2"/>
                  <c:y val="1.99004975124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462</c:v>
                </c:pt>
                <c:pt idx="1">
                  <c:v>211</c:v>
                </c:pt>
                <c:pt idx="2">
                  <c:v>720</c:v>
                </c:pt>
                <c:pt idx="3">
                  <c:v>942</c:v>
                </c:pt>
                <c:pt idx="4">
                  <c:v>47</c:v>
                </c:pt>
              </c:numCache>
            </c:numRef>
          </c:val>
        </c:ser>
        <c:ser>
          <c:idx val="2"/>
          <c:order val="2"/>
          <c:tx>
            <c:strRef>
              <c:f>Sheet1!$B$30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3.9999999999999897E-2"/>
                  <c:y val="1.4925373134328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Sheet1!$C$30:$G$30</c:f>
              <c:numCache>
                <c:formatCode>General</c:formatCode>
                <c:ptCount val="5"/>
                <c:pt idx="0">
                  <c:v>569</c:v>
                </c:pt>
                <c:pt idx="1">
                  <c:v>114</c:v>
                </c:pt>
                <c:pt idx="2">
                  <c:v>622</c:v>
                </c:pt>
                <c:pt idx="3">
                  <c:v>946</c:v>
                </c:pt>
                <c:pt idx="4">
                  <c:v>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625600"/>
        <c:axId val="73627136"/>
      </c:barChart>
      <c:catAx>
        <c:axId val="73625600"/>
        <c:scaling>
          <c:orientation val="minMax"/>
        </c:scaling>
        <c:delete val="0"/>
        <c:axPos val="b"/>
        <c:majorTickMark val="none"/>
        <c:minorTickMark val="none"/>
        <c:tickLblPos val="nextTo"/>
        <c:crossAx val="73627136"/>
        <c:crosses val="autoZero"/>
        <c:auto val="1"/>
        <c:lblAlgn val="ctr"/>
        <c:lblOffset val="100"/>
        <c:noMultiLvlLbl val="0"/>
      </c:catAx>
      <c:valAx>
        <c:axId val="736271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3625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% </a:t>
            </a:r>
            <a:r>
              <a:rPr lang="en-US" sz="1200" dirty="0" smtClean="0"/>
              <a:t>of Schools w/ Waitlists</a:t>
            </a:r>
            <a:r>
              <a:rPr lang="en-US" sz="1200" baseline="0" dirty="0" smtClean="0"/>
              <a:t> </a:t>
            </a:r>
            <a:r>
              <a:rPr lang="en-US" sz="1200" baseline="0" dirty="0"/>
              <a:t>by </a:t>
            </a:r>
            <a:r>
              <a:rPr lang="en-US" sz="1200" baseline="0" dirty="0" smtClean="0"/>
              <a:t>District</a:t>
            </a:r>
            <a:r>
              <a:rPr lang="en-US" sz="1200" baseline="0" dirty="0"/>
              <a:t>* 2013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 percentage'!$M$4</c:f>
              <c:strCache>
                <c:ptCount val="1"/>
                <c:pt idx="0">
                  <c:v>% of district schools with WL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6"/>
              <c:delete val="1"/>
            </c:dLbl>
            <c:dLbl>
              <c:idx val="21"/>
              <c:layout>
                <c:manualLayout>
                  <c:x val="2.39361702127658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 percentage'!$L$5:$L$33</c:f>
              <c:numCache>
                <c:formatCode>General</c:formatCode>
                <c:ptCount val="2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24</c:v>
                </c:pt>
                <c:pt idx="21">
                  <c:v>25</c:v>
                </c:pt>
                <c:pt idx="22">
                  <c:v>26</c:v>
                </c:pt>
                <c:pt idx="23">
                  <c:v>27</c:v>
                </c:pt>
                <c:pt idx="24">
                  <c:v>28</c:v>
                </c:pt>
                <c:pt idx="25">
                  <c:v>29</c:v>
                </c:pt>
                <c:pt idx="26">
                  <c:v>30</c:v>
                </c:pt>
                <c:pt idx="27">
                  <c:v>31</c:v>
                </c:pt>
                <c:pt idx="28">
                  <c:v>32</c:v>
                </c:pt>
              </c:numCache>
            </c:numRef>
          </c:cat>
          <c:val>
            <c:numRef>
              <c:f>'2013 percentage'!$M$5:$M$33</c:f>
              <c:numCache>
                <c:formatCode>0%</c:formatCode>
                <c:ptCount val="29"/>
                <c:pt idx="0">
                  <c:v>0.38235294117647101</c:v>
                </c:pt>
                <c:pt idx="1">
                  <c:v>0.33333333333333298</c:v>
                </c:pt>
                <c:pt idx="2">
                  <c:v>0</c:v>
                </c:pt>
                <c:pt idx="3">
                  <c:v>0</c:v>
                </c:pt>
                <c:pt idx="4">
                  <c:v>0.08</c:v>
                </c:pt>
                <c:pt idx="5">
                  <c:v>4.7619047619047603E-2</c:v>
                </c:pt>
                <c:pt idx="6">
                  <c:v>0</c:v>
                </c:pt>
                <c:pt idx="7">
                  <c:v>4.8780487804878002E-2</c:v>
                </c:pt>
                <c:pt idx="8">
                  <c:v>7.1428571428571397E-2</c:v>
                </c:pt>
                <c:pt idx="9">
                  <c:v>0.18181818181818199</c:v>
                </c:pt>
                <c:pt idx="10">
                  <c:v>5.5555555555555497E-2</c:v>
                </c:pt>
                <c:pt idx="11">
                  <c:v>4.7619047619047603E-2</c:v>
                </c:pt>
                <c:pt idx="12">
                  <c:v>0.434782608695652</c:v>
                </c:pt>
                <c:pt idx="13">
                  <c:v>0</c:v>
                </c:pt>
                <c:pt idx="14">
                  <c:v>4.3478260869565202E-2</c:v>
                </c:pt>
                <c:pt idx="15">
                  <c:v>7.69230769230769E-2</c:v>
                </c:pt>
                <c:pt idx="16">
                  <c:v>0</c:v>
                </c:pt>
                <c:pt idx="17">
                  <c:v>0.36666666666666697</c:v>
                </c:pt>
                <c:pt idx="18">
                  <c:v>0.22727272727272699</c:v>
                </c:pt>
                <c:pt idx="19">
                  <c:v>7.4074074074074098E-2</c:v>
                </c:pt>
                <c:pt idx="20">
                  <c:v>0.31034482758620702</c:v>
                </c:pt>
                <c:pt idx="21">
                  <c:v>0.30769230769230799</c:v>
                </c:pt>
                <c:pt idx="22">
                  <c:v>0.14285714285714299</c:v>
                </c:pt>
                <c:pt idx="23">
                  <c:v>7.69230769230769E-2</c:v>
                </c:pt>
                <c:pt idx="24">
                  <c:v>0.15384615384615399</c:v>
                </c:pt>
                <c:pt idx="25">
                  <c:v>3.7037037037037E-2</c:v>
                </c:pt>
                <c:pt idx="26">
                  <c:v>0.30769230769230799</c:v>
                </c:pt>
                <c:pt idx="27">
                  <c:v>0.133333333333333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652096"/>
        <c:axId val="73658368"/>
      </c:barChart>
      <c:catAx>
        <c:axId val="73652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Districts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1, </a:t>
                </a:r>
                <a:r>
                  <a:rPr lang="en-US" dirty="0"/>
                  <a:t>7, </a:t>
                </a:r>
                <a:r>
                  <a:rPr lang="en-US" dirty="0" smtClean="0"/>
                  <a:t>23 </a:t>
                </a:r>
                <a:r>
                  <a:rPr lang="en-US" baseline="0" dirty="0" smtClean="0"/>
                  <a:t>not </a:t>
                </a:r>
                <a:r>
                  <a:rPr lang="en-US" baseline="0" dirty="0"/>
                  <a:t>included as they are "choice districts")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658368"/>
        <c:crosses val="autoZero"/>
        <c:auto val="1"/>
        <c:lblAlgn val="ctr"/>
        <c:lblOffset val="100"/>
        <c:noMultiLvlLbl val="0"/>
      </c:catAx>
      <c:valAx>
        <c:axId val="736583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3652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97.4%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80.9%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95.2%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'Citywide avg graphs'!$B$2:$B$4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'Citywide avg graphs'!$C$2:$C$4</c:f>
              <c:numCache>
                <c:formatCode>0.0%</c:formatCode>
                <c:ptCount val="3"/>
                <c:pt idx="0">
                  <c:v>0.96799999999999997</c:v>
                </c:pt>
                <c:pt idx="1">
                  <c:v>0.80900000000000005</c:v>
                </c:pt>
                <c:pt idx="2">
                  <c:v>0.94799999999999995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231168"/>
        <c:axId val="45359104"/>
      </c:barChart>
      <c:catAx>
        <c:axId val="72231168"/>
        <c:scaling>
          <c:orientation val="minMax"/>
        </c:scaling>
        <c:delete val="0"/>
        <c:axPos val="b"/>
        <c:majorTickMark val="out"/>
        <c:minorTickMark val="none"/>
        <c:tickLblPos val="nextTo"/>
        <c:crossAx val="45359104"/>
        <c:crosses val="autoZero"/>
        <c:auto val="1"/>
        <c:lblAlgn val="ctr"/>
        <c:lblOffset val="100"/>
        <c:noMultiLvlLbl val="0"/>
      </c:catAx>
      <c:valAx>
        <c:axId val="4535910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72231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Zoned Kindergarten</a:t>
            </a:r>
            <a:r>
              <a:rPr lang="en-US" baseline="0"/>
              <a:t> wait lists, citywide 2009-13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Zoned</c:v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3.0555555555555398E-2"/>
                  <c:y val="-3.2407407407407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9E-2"/>
                  <c:y val="-6.0185549722951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charts!$A$49:$E$49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charts!$A$50:$E$50</c:f>
              <c:numCache>
                <c:formatCode>General</c:formatCode>
                <c:ptCount val="5"/>
                <c:pt idx="0">
                  <c:v>499</c:v>
                </c:pt>
                <c:pt idx="1">
                  <c:v>1885</c:v>
                </c:pt>
                <c:pt idx="2">
                  <c:v>2588</c:v>
                </c:pt>
                <c:pt idx="3">
                  <c:v>2382</c:v>
                </c:pt>
                <c:pt idx="4">
                  <c:v>2361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722752"/>
        <c:axId val="75724288"/>
      </c:lineChart>
      <c:catAx>
        <c:axId val="7572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724288"/>
        <c:crosses val="autoZero"/>
        <c:auto val="1"/>
        <c:lblAlgn val="ctr"/>
        <c:lblOffset val="100"/>
        <c:noMultiLvlLbl val="0"/>
      </c:catAx>
      <c:valAx>
        <c:axId val="75724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722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i="0" u="none" strike="noStrike" baseline="0" dirty="0" smtClean="0">
                <a:solidFill>
                  <a:srgbClr val="FF6600"/>
                </a:solidFill>
                <a:effectLst/>
              </a:rPr>
              <a:t>K-3 Class sizes are the largest since 1998 </a:t>
            </a:r>
            <a:r>
              <a:rPr lang="en-US" sz="1200" baseline="0" dirty="0" smtClean="0"/>
              <a:t>General </a:t>
            </a:r>
            <a:r>
              <a:rPr lang="en-US" sz="1200" baseline="0" dirty="0" err="1" smtClean="0"/>
              <a:t>ed</a:t>
            </a:r>
            <a:r>
              <a:rPr lang="en-US" sz="1200" baseline="0" dirty="0" smtClean="0"/>
              <a:t>, CTT and gifted: data from IBO </a:t>
            </a:r>
            <a:r>
              <a:rPr lang="en-US" sz="1200" baseline="0" dirty="0"/>
              <a:t>1998-2005; DOE 2006-2013</a:t>
            </a:r>
            <a:endParaRPr lang="en-US" sz="1200" dirty="0"/>
          </a:p>
        </c:rich>
      </c:tx>
      <c:layout/>
      <c:overlay val="0"/>
      <c:spPr>
        <a:solidFill>
          <a:srgbClr val="FFFF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numFmt formatCode="#,##0.0" sourceLinked="0"/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trend'!$G$10:$V$10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trend'!$G$11:$V$11</c:f>
              <c:numCache>
                <c:formatCode>0.00</c:formatCode>
                <c:ptCount val="16"/>
                <c:pt idx="0">
                  <c:v>24.902153703129809</c:v>
                </c:pt>
                <c:pt idx="1">
                  <c:v>23.24580561180214</c:v>
                </c:pt>
                <c:pt idx="2">
                  <c:v>22.379472224198029</c:v>
                </c:pt>
                <c:pt idx="3">
                  <c:v>22.09556068031128</c:v>
                </c:pt>
                <c:pt idx="4">
                  <c:v>21.680386880954089</c:v>
                </c:pt>
                <c:pt idx="5">
                  <c:v>21.550788221296848</c:v>
                </c:pt>
                <c:pt idx="6">
                  <c:v>21.284872298624752</c:v>
                </c:pt>
                <c:pt idx="7">
                  <c:v>21.119423684413281</c:v>
                </c:pt>
                <c:pt idx="8">
                  <c:v>21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24.45999999999999</c:v>
                </c:pt>
                <c:pt idx="15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752704"/>
        <c:axId val="45754240"/>
      </c:lineChart>
      <c:catAx>
        <c:axId val="45752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45754240"/>
        <c:crosses val="autoZero"/>
        <c:auto val="1"/>
        <c:lblAlgn val="ctr"/>
        <c:lblOffset val="100"/>
        <c:noMultiLvlLbl val="0"/>
      </c:catAx>
      <c:valAx>
        <c:axId val="45754240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one"/>
        <c:crossAx val="45752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2400" dirty="0" smtClean="0">
                <a:solidFill>
                  <a:srgbClr val="FF6600"/>
                </a:solidFill>
              </a:rPr>
              <a:t>4th – 8</a:t>
            </a:r>
            <a:r>
              <a:rPr lang="en-US" sz="2400" baseline="30000" dirty="0" smtClean="0">
                <a:solidFill>
                  <a:srgbClr val="FF6600"/>
                </a:solidFill>
              </a:rPr>
              <a:t>th</a:t>
            </a:r>
            <a:r>
              <a:rPr lang="en-US" sz="2400" dirty="0" smtClean="0">
                <a:solidFill>
                  <a:srgbClr val="FF6600"/>
                </a:solidFill>
              </a:rPr>
              <a:t> grade Class</a:t>
            </a:r>
            <a:r>
              <a:rPr lang="en-US" sz="2400" baseline="0" dirty="0" smtClean="0">
                <a:solidFill>
                  <a:srgbClr val="FF6600"/>
                </a:solidFill>
              </a:rPr>
              <a:t> sizes largest </a:t>
            </a:r>
            <a:r>
              <a:rPr lang="en-US" sz="2400" baseline="0" dirty="0">
                <a:solidFill>
                  <a:srgbClr val="FF6600"/>
                </a:solidFill>
              </a:rPr>
              <a:t>since 2002 </a:t>
            </a:r>
          </a:p>
          <a:p>
            <a:pPr algn="ctr">
              <a:defRPr sz="1800"/>
            </a:pPr>
            <a:r>
              <a:rPr lang="en-US" sz="1200" b="1" i="0" baseline="0" dirty="0" err="1" smtClean="0">
                <a:effectLst/>
              </a:rPr>
              <a:t>Gened</a:t>
            </a:r>
            <a:r>
              <a:rPr lang="en-US" sz="1200" b="1" i="0" baseline="0" dirty="0" smtClean="0">
                <a:effectLst/>
              </a:rPr>
              <a:t>, CTT and gifted: data from IBO 1998-2005; DOE 2006-2013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12581519221862"/>
          <c:y val="2.43445692883895E-2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1.5406162464986E-2"/>
          <c:y val="0.124325842696629"/>
          <c:w val="0.96918767507002801"/>
          <c:h val="0.70703810197882599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trend'!$J$31:$Y$31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trend'!$J$32:$Y$32</c:f>
              <c:numCache>
                <c:formatCode>0.0</c:formatCode>
                <c:ptCount val="16"/>
                <c:pt idx="0">
                  <c:v>28.08717250220332</c:v>
                </c:pt>
                <c:pt idx="1">
                  <c:v>27.50888256556177</c:v>
                </c:pt>
                <c:pt idx="2">
                  <c:v>27.230740547393509</c:v>
                </c:pt>
                <c:pt idx="3">
                  <c:v>27.356857818504299</c:v>
                </c:pt>
                <c:pt idx="4">
                  <c:v>27.044258811460391</c:v>
                </c:pt>
                <c:pt idx="5">
                  <c:v>26.700728862973719</c:v>
                </c:pt>
                <c:pt idx="6">
                  <c:v>26.442842354332779</c:v>
                </c:pt>
                <c:pt idx="7">
                  <c:v>25.920627802690579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776256"/>
        <c:axId val="45778048"/>
      </c:lineChart>
      <c:catAx>
        <c:axId val="45776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45778048"/>
        <c:crosses val="autoZero"/>
        <c:auto val="1"/>
        <c:lblAlgn val="ctr"/>
        <c:lblOffset val="100"/>
        <c:noMultiLvlLbl val="0"/>
      </c:catAx>
      <c:valAx>
        <c:axId val="45778048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45776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smtClean="0">
                <a:solidFill>
                  <a:srgbClr val="FF6600"/>
                </a:solidFill>
                <a:effectLst/>
              </a:rPr>
              <a:t>Total </a:t>
            </a:r>
            <a:r>
              <a:rPr lang="en-US" sz="2000" b="1" i="0" baseline="0" dirty="0">
                <a:solidFill>
                  <a:srgbClr val="FF6600"/>
                </a:solidFill>
                <a:effectLst/>
              </a:rPr>
              <a:t>no. of teachers dropped by 5,000 since 2007-8 </a:t>
            </a:r>
            <a:endParaRPr lang="en-US" sz="2000" dirty="0">
              <a:solidFill>
                <a:srgbClr val="FF6600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data source: Mayor's Management Report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2881752426295501"/>
          <c:y val="1.4768700787401599E-3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3.05555555555556E-2"/>
          <c:y val="0.18242978491463299"/>
          <c:w val="0.93888888888888999"/>
          <c:h val="0.70159033202361798"/>
        </c:manualLayout>
      </c:layout>
      <c:lineChart>
        <c:grouping val="standard"/>
        <c:varyColors val="0"/>
        <c:ser>
          <c:idx val="0"/>
          <c:order val="0"/>
          <c:tx>
            <c:strRef>
              <c:f>'teachers MMR'!$C$32</c:f>
              <c:strCache>
                <c:ptCount val="1"/>
                <c:pt idx="0">
                  <c:v>teachers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54320987654321E-2"/>
                  <c:y val="-1.7471062349269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'teachers MMR'!$D$31:$I$31</c:f>
              <c:strCache>
                <c:ptCount val="6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 13</c:v>
                </c:pt>
              </c:strCache>
            </c:strRef>
          </c:cat>
          <c:val>
            <c:numRef>
              <c:f>'teachers MMR'!$D$32:$I$32</c:f>
              <c:numCache>
                <c:formatCode>#,##0</c:formatCode>
                <c:ptCount val="6"/>
                <c:pt idx="0">
                  <c:v>79109</c:v>
                </c:pt>
                <c:pt idx="1">
                  <c:v>79021</c:v>
                </c:pt>
                <c:pt idx="2">
                  <c:v>76795</c:v>
                </c:pt>
                <c:pt idx="3">
                  <c:v>74958</c:v>
                </c:pt>
                <c:pt idx="4">
                  <c:v>72787</c:v>
                </c:pt>
                <c:pt idx="5">
                  <c:v>73844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431424"/>
        <c:axId val="45445504"/>
      </c:lineChart>
      <c:catAx>
        <c:axId val="45431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5445504"/>
        <c:crosses val="autoZero"/>
        <c:auto val="1"/>
        <c:lblAlgn val="ctr"/>
        <c:lblOffset val="100"/>
        <c:noMultiLvlLbl val="0"/>
      </c:catAx>
      <c:valAx>
        <c:axId val="4544550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4543142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Summary!$A$8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Summary!$B$7:$I$7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Summary!$B$8:$I$8</c:f>
              <c:numCache>
                <c:formatCode>General</c:formatCode>
                <c:ptCount val="8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Summary!$B$7:$I$7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Summary!$B$9:$I$9</c:f>
              <c:numCache>
                <c:formatCode>General</c:formatCode>
                <c:ptCount val="8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480960"/>
        <c:axId val="45155072"/>
      </c:lineChart>
      <c:catAx>
        <c:axId val="45480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45155072"/>
        <c:crosses val="autoZero"/>
        <c:auto val="1"/>
        <c:lblAlgn val="ctr"/>
        <c:lblOffset val="100"/>
        <c:noMultiLvlLbl val="0"/>
      </c:catAx>
      <c:valAx>
        <c:axId val="45155072"/>
        <c:scaling>
          <c:orientation val="minMax"/>
          <c:min val="1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5480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01088752794803"/>
          <c:y val="0.26886344408913598"/>
          <c:w val="0.18364343345970599"/>
          <c:h val="0.33600142113402198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Summary!$A$15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Summary!$B$14:$I$14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Summary!$B$15:$I$15</c:f>
              <c:numCache>
                <c:formatCode>General</c:formatCode>
                <c:ptCount val="8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Summary!$A$16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5462668816040001E-17"/>
                  <c:y val="-2.22047381764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1.9737545045701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185067526416E-16"/>
                  <c:y val="1.23359656535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185067526416E-16"/>
                  <c:y val="1.7270351914988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Summary!$B$14:$I$14</c:f>
              <c:strCache>
                <c:ptCount val="8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Summary!$B$16:$I$16</c:f>
              <c:numCache>
                <c:formatCode>General</c:formatCode>
                <c:ptCount val="8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16512"/>
        <c:axId val="45218048"/>
      </c:lineChart>
      <c:catAx>
        <c:axId val="45216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45218048"/>
        <c:crosses val="autoZero"/>
        <c:auto val="1"/>
        <c:lblAlgn val="ctr"/>
        <c:lblOffset val="100"/>
        <c:noMultiLvlLbl val="0"/>
      </c:catAx>
      <c:valAx>
        <c:axId val="45218048"/>
        <c:scaling>
          <c:orientation val="minMax"/>
          <c:min val="1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45216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01088752794803"/>
          <c:y val="0.151851882129836"/>
          <c:w val="0.18364343345970599"/>
          <c:h val="0.49875131546590201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Sheet1!$C$7:$I$7</c:f>
              <c:numCache>
                <c:formatCode>General</c:formatCode>
                <c:ptCount val="7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Sheet1!$C$8:$I$8</c:f>
              <c:numCache>
                <c:formatCode>General</c:formatCode>
                <c:ptCount val="7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24928"/>
        <c:axId val="45339008"/>
      </c:lineChart>
      <c:catAx>
        <c:axId val="4532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45339008"/>
        <c:crosses val="autoZero"/>
        <c:auto val="1"/>
        <c:lblAlgn val="ctr"/>
        <c:lblOffset val="100"/>
        <c:noMultiLvlLbl val="0"/>
      </c:catAx>
      <c:valAx>
        <c:axId val="45339008"/>
        <c:scaling>
          <c:orientation val="minMax"/>
          <c:min val="2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324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# of Seats Needed in all districts with building utilization rates higher than 100% at HS level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'Districts 100% or over (Seats)'!$A$9:$A$10</c:f>
              <c:strCache>
                <c:ptCount val="2"/>
                <c:pt idx="0">
                  <c:v>QUEENS HS</c:v>
                </c:pt>
                <c:pt idx="1">
                  <c:v>STATEN ISLAND HS</c:v>
                </c:pt>
              </c:strCache>
            </c:strRef>
          </c:cat>
          <c:val>
            <c:numRef>
              <c:f>'Districts 100% or over (Seats)'!$B$9:$B$10</c:f>
              <c:numCache>
                <c:formatCode>#,##0</c:formatCode>
                <c:ptCount val="2"/>
                <c:pt idx="0">
                  <c:v>7295</c:v>
                </c:pt>
                <c:pt idx="1">
                  <c:v>518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255488"/>
        <c:axId val="46261376"/>
      </c:barChart>
      <c:catAx>
        <c:axId val="46255488"/>
        <c:scaling>
          <c:orientation val="minMax"/>
        </c:scaling>
        <c:delete val="0"/>
        <c:axPos val="b"/>
        <c:majorTickMark val="out"/>
        <c:minorTickMark val="none"/>
        <c:tickLblPos val="nextTo"/>
        <c:crossAx val="46261376"/>
        <c:crosses val="autoZero"/>
        <c:auto val="1"/>
        <c:lblAlgn val="ctr"/>
        <c:lblOffset val="100"/>
        <c:noMultiLvlLbl val="0"/>
      </c:catAx>
      <c:valAx>
        <c:axId val="462613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6255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CE2E-778E-1143-8E3E-8AE59F6F89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6D3F-CCCE-5B49-BF13-65E29BF8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FA88B-A37A-EB47-A09C-779C117D004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cityofnewyork.us/Education/Projected-Public-School-Ratio/n7ta-pz8k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cityofnewyork.us/Education/Projected-Public-School-Ratio/n7ta-pz8k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Leonie </a:t>
            </a:r>
            <a:r>
              <a:rPr lang="en-US" dirty="0" err="1" smtClean="0"/>
              <a:t>Haimson</a:t>
            </a:r>
            <a:r>
              <a:rPr lang="en-US" dirty="0" smtClean="0"/>
              <a:t>, Class Size Matters</a:t>
            </a:r>
          </a:p>
          <a:p>
            <a:r>
              <a:rPr lang="en-US" dirty="0" smtClean="0"/>
              <a:t>Sept.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UnMet</a:t>
            </a:r>
            <a:r>
              <a:rPr lang="en-US" sz="2800" dirty="0" smtClean="0"/>
              <a:t> need for seats in New 2015-2019 PROPOSED capital plan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i="1" dirty="0" smtClean="0"/>
              <a:t>Including Citywide </a:t>
            </a:r>
            <a:r>
              <a:rPr lang="en-US" sz="1800" i="1" dirty="0"/>
              <a:t>CLASS SIZE and OVERCROWDING data </a:t>
            </a:r>
            <a:r>
              <a:rPr lang="en-US" sz="1800" i="1" dirty="0" smtClean="0"/>
              <a:t> 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8721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533399"/>
            <a:ext cx="7820025" cy="81915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b="1" i="1" dirty="0"/>
              <a:t>C</a:t>
            </a:r>
            <a:r>
              <a:rPr lang="en-US" sz="1800" b="1" i="1" dirty="0" smtClean="0"/>
              <a:t>lass sizes citywide have increased in grades K-3 </a:t>
            </a:r>
            <a:br>
              <a:rPr lang="en-US" sz="1800" b="1" i="1" dirty="0" smtClean="0"/>
            </a:br>
            <a:r>
              <a:rPr lang="en-US" sz="1800" b="1" i="1" dirty="0" smtClean="0"/>
              <a:t>by 19.1% since 2007 and are now far above Contracts for Excellence goals</a:t>
            </a:r>
            <a:endParaRPr lang="en-US" sz="1800" b="1" i="1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969768"/>
              </p:ext>
            </p:extLst>
          </p:nvPr>
        </p:nvGraphicFramePr>
        <p:xfrm>
          <a:off x="0" y="1352550"/>
          <a:ext cx="9144000" cy="502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07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655"/>
            <a:ext cx="8229600" cy="12957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000" b="1" i="1" dirty="0"/>
              <a:t>C</a:t>
            </a:r>
            <a:r>
              <a:rPr lang="en-US" sz="2000" b="1" i="1" dirty="0" smtClean="0"/>
              <a:t>lass sizes citywide in grades 4-8 have increased by 6.8% since 2007 and are now far above Contracts for Excellence goals</a:t>
            </a:r>
            <a:endParaRPr lang="en-US" sz="2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-406400" y="4025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2703"/>
              </p:ext>
            </p:extLst>
          </p:nvPr>
        </p:nvGraphicFramePr>
        <p:xfrm>
          <a:off x="0" y="1710450"/>
          <a:ext cx="9144000" cy="466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6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591"/>
            <a:ext cx="7772400" cy="106060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Class sizes city-wide have increased in core HS classes as well, by 2.3% since 2007, though the DOE data is unreliable</a:t>
            </a:r>
            <a:r>
              <a:rPr lang="en-US" sz="2400" dirty="0"/>
              <a:t>*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5930324"/>
            <a:ext cx="6885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*DOE’s class size data is unreliable &amp; </a:t>
            </a:r>
          </a:p>
          <a:p>
            <a:pPr algn="ctr"/>
            <a:r>
              <a:rPr lang="en-US" sz="1600" dirty="0" smtClean="0"/>
              <a:t>their methodology for calculating HS averages have changed year to year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975893"/>
              </p:ext>
            </p:extLst>
          </p:nvPr>
        </p:nvGraphicFramePr>
        <p:xfrm>
          <a:off x="435940" y="1612899"/>
          <a:ext cx="8153400" cy="4305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15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least 30,000 seats currently needed  just in districts averaging over 100%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318125"/>
              </p:ext>
            </p:extLst>
          </p:nvPr>
        </p:nvGraphicFramePr>
        <p:xfrm>
          <a:off x="5219700" y="1689100"/>
          <a:ext cx="3695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399" y="6211669"/>
            <a:ext cx="49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*These figures are the difference between capacity &amp; enrollment in the organizational target #  in 2012-2013 Blue Book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784672"/>
              </p:ext>
            </p:extLst>
          </p:nvPr>
        </p:nvGraphicFramePr>
        <p:xfrm>
          <a:off x="279400" y="1689100"/>
          <a:ext cx="505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6567268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843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Manhattan Average Building Utilization Rates by District 2012-2013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128429"/>
              </p:ext>
            </p:extLst>
          </p:nvPr>
        </p:nvGraphicFramePr>
        <p:xfrm>
          <a:off x="342900" y="1638300"/>
          <a:ext cx="8585200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4069" y="6550222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630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Bronx Average Building Utilization Rates by District </a:t>
            </a:r>
            <a:r>
              <a:rPr lang="en-US" dirty="0"/>
              <a:t>2012-</a:t>
            </a:r>
            <a:r>
              <a:rPr lang="en-US" dirty="0" smtClean="0"/>
              <a:t>2013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207658"/>
              </p:ext>
            </p:extLst>
          </p:nvPr>
        </p:nvGraphicFramePr>
        <p:xfrm>
          <a:off x="457200" y="1765300"/>
          <a:ext cx="8229600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1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Brooklyn Average Building Utilization Rates by District 2012</a:t>
            </a:r>
            <a:r>
              <a:rPr lang="en-US" sz="3200" dirty="0"/>
              <a:t>-</a:t>
            </a:r>
            <a:r>
              <a:rPr lang="en-US" sz="3200" dirty="0" smtClean="0"/>
              <a:t>2013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99753"/>
              </p:ext>
            </p:extLst>
          </p:nvPr>
        </p:nvGraphicFramePr>
        <p:xfrm>
          <a:off x="457200" y="1670050"/>
          <a:ext cx="8432800" cy="493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21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Queens Average Building Utilization Rates 2012</a:t>
            </a:r>
            <a:r>
              <a:rPr lang="en-US" dirty="0"/>
              <a:t>-</a:t>
            </a:r>
            <a:r>
              <a:rPr lang="en-US" dirty="0" smtClean="0"/>
              <a:t>2013 by District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988776"/>
              </p:ext>
            </p:extLst>
          </p:nvPr>
        </p:nvGraphicFramePr>
        <p:xfrm>
          <a:off x="457200" y="1746250"/>
          <a:ext cx="8407400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1832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Staten Island Average Building Utilization Rates </a:t>
            </a:r>
            <a:r>
              <a:rPr lang="en-US" dirty="0"/>
              <a:t>2012-</a:t>
            </a:r>
            <a:r>
              <a:rPr lang="en-US" dirty="0" smtClean="0"/>
              <a:t>2013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908310"/>
              </p:ext>
            </p:extLst>
          </p:nvPr>
        </p:nvGraphicFramePr>
        <p:xfrm>
          <a:off x="457200" y="1816100"/>
          <a:ext cx="83312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0199" y="6550223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36057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Enrollment projections suggest many MORE districts will require additional seats in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2015-2019 capital plan has </a:t>
            </a:r>
            <a:r>
              <a:rPr lang="en-US" sz="1800" dirty="0"/>
              <a:t>31,754 </a:t>
            </a:r>
            <a:r>
              <a:rPr lang="en-US" sz="1800" dirty="0" smtClean="0"/>
              <a:t>seats plus 2,100 full-day pre-K seats and 4,900 seats for class size reduction, if bond issue passes.</a:t>
            </a:r>
          </a:p>
          <a:p>
            <a:endParaRPr lang="en-US" sz="1800" dirty="0"/>
          </a:p>
          <a:p>
            <a:r>
              <a:rPr lang="en-US" sz="1800" dirty="0" smtClean="0"/>
              <a:t>When compared to the enrollment projections by Statistical Forecasting and Grier Partnership through 2021, many districts will require more seats than the Capital Plan has allotted. </a:t>
            </a:r>
          </a:p>
          <a:p>
            <a:endParaRPr lang="en-US" sz="1800" dirty="0" smtClean="0"/>
          </a:p>
          <a:p>
            <a:r>
              <a:rPr lang="en-US" sz="1800" dirty="0" smtClean="0"/>
              <a:t>Grier Partnership projects enrollment growth at 70,341, Statistical </a:t>
            </a:r>
            <a:r>
              <a:rPr lang="en-US" sz="1800" dirty="0"/>
              <a:t>Forecasting </a:t>
            </a:r>
            <a:r>
              <a:rPr lang="en-US" sz="1800" dirty="0" smtClean="0"/>
              <a:t>at 60,230, and estimates from Housing Starts are 51,727.</a:t>
            </a:r>
          </a:p>
          <a:p>
            <a:endParaRPr lang="en-US" sz="1800" dirty="0"/>
          </a:p>
          <a:p>
            <a:r>
              <a:rPr lang="en-US" sz="1800" dirty="0" smtClean="0"/>
              <a:t>The following slides have citywide &amp; district-by-district for enrollment growth from SF, GP &amp; housing start estimates, compared to new seats in the capital plan.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079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8229600" cy="51943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Citywide, schools have become more overcrowded over last six years. More than 480,000 students citywide are in extremely overcrowded buildings. </a:t>
            </a:r>
          </a:p>
          <a:p>
            <a:endParaRPr lang="en-US" sz="1800" dirty="0"/>
          </a:p>
          <a:p>
            <a:r>
              <a:rPr lang="en-US" sz="1800" dirty="0" smtClean="0"/>
              <a:t>Elementary schools avg. building utilization “target” rates at 97.4%; median at 102%.  High schools are not far behind at 95.2%.  </a:t>
            </a:r>
          </a:p>
          <a:p>
            <a:endParaRPr lang="en-US" sz="1800" dirty="0"/>
          </a:p>
          <a:p>
            <a:r>
              <a:rPr lang="en-US" sz="1800" dirty="0" smtClean="0"/>
              <a:t>High </a:t>
            </a:r>
            <a:r>
              <a:rPr lang="en-US" sz="1800" dirty="0" smtClean="0"/>
              <a:t>Elem school rates </a:t>
            </a:r>
            <a:r>
              <a:rPr lang="en-US" sz="1800" dirty="0" smtClean="0"/>
              <a:t>in all </a:t>
            </a:r>
            <a:r>
              <a:rPr lang="en-US" sz="1800" dirty="0" smtClean="0"/>
              <a:t>boroughs, esp. D10 </a:t>
            </a:r>
            <a:r>
              <a:rPr lang="en-US" sz="1800" dirty="0" smtClean="0"/>
              <a:t>and D11 in the Bronx 108% and 105.6%, respectively. </a:t>
            </a:r>
          </a:p>
          <a:p>
            <a:endParaRPr lang="en-US" sz="1800" dirty="0"/>
          </a:p>
          <a:p>
            <a:r>
              <a:rPr lang="en-US" sz="1800" dirty="0" smtClean="0"/>
              <a:t>In Queens, D24 (120.6%), D25 (109.7%), D26 (110%), D27 (106.1%), and D30 (107.3%) all extremely overcrowded.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Queens high school buildings have avg. utilization rate of 110.7% and Staten Island high school buildings 103.2%.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City-wide Enrollment </a:t>
            </a:r>
            <a:r>
              <a:rPr lang="en-US" dirty="0"/>
              <a:t>Projections K-8 </a:t>
            </a:r>
            <a:r>
              <a:rPr lang="en-US" dirty="0" smtClean="0"/>
              <a:t>vs</a:t>
            </a:r>
            <a:r>
              <a:rPr lang="en-US" dirty="0"/>
              <a:t>. New Seats in Capital Plan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72700" y="271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307812"/>
            <a:ext cx="213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K-8 Seats </a:t>
            </a:r>
            <a:r>
              <a:rPr lang="en-US" sz="800" dirty="0"/>
              <a:t>in Capital Plan are categorized as </a:t>
            </a:r>
            <a:r>
              <a:rPr lang="en-US" sz="800" dirty="0" smtClean="0"/>
              <a:t>Small PS and PS/IS and includes 4,900 seats for class size reduction if Bond issue passes.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215252"/>
              </p:ext>
            </p:extLst>
          </p:nvPr>
        </p:nvGraphicFramePr>
        <p:xfrm>
          <a:off x="457200" y="1600200"/>
          <a:ext cx="6692900" cy="470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2117636"/>
            <a:ext cx="2133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793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City-wide Enrollment Projections </a:t>
            </a:r>
            <a:r>
              <a:rPr lang="en-US" sz="2800" dirty="0" smtClean="0"/>
              <a:t>HS vs</a:t>
            </a:r>
            <a:r>
              <a:rPr lang="en-US" sz="2800" dirty="0"/>
              <a:t>. New Seats in Capital Plan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607672"/>
              </p:ext>
            </p:extLst>
          </p:nvPr>
        </p:nvGraphicFramePr>
        <p:xfrm>
          <a:off x="457200" y="1600200"/>
          <a:ext cx="63500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185446"/>
            <a:ext cx="2298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HS Seats in Capital Plan are categorized as IS/HS and does not include seats for class size reduction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827372"/>
            <a:ext cx="2298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87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Unmet need in Queens HS especially acute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DOE’s utilization figures indicate a shortage of </a:t>
            </a:r>
            <a:r>
              <a:rPr lang="en-US" sz="2000" dirty="0"/>
              <a:t>7295 seats </a:t>
            </a:r>
            <a:r>
              <a:rPr lang="en-US" sz="2000" dirty="0" smtClean="0"/>
              <a:t>in Queens HS currently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</a:t>
            </a:r>
            <a:r>
              <a:rPr lang="en-US" sz="2000" dirty="0" smtClean="0"/>
              <a:t>hese </a:t>
            </a:r>
            <a:r>
              <a:rPr lang="en-US" sz="2000" dirty="0"/>
              <a:t>figures </a:t>
            </a:r>
            <a:r>
              <a:rPr lang="en-US" sz="2000" dirty="0" smtClean="0"/>
              <a:t>underestimate actual </a:t>
            </a:r>
            <a:r>
              <a:rPr lang="en-US" sz="2000" dirty="0"/>
              <a:t>level of overcrowding, according to most principals</a:t>
            </a:r>
            <a:r>
              <a:rPr lang="en-US" sz="2000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2000" dirty="0" smtClean="0"/>
              <a:t>DOE consultants project </a:t>
            </a:r>
            <a:r>
              <a:rPr lang="en-US" sz="2000" dirty="0"/>
              <a:t>an increase in </a:t>
            </a:r>
            <a:r>
              <a:rPr lang="en-US" sz="2000" dirty="0" smtClean="0"/>
              <a:t>Queens high </a:t>
            </a:r>
            <a:r>
              <a:rPr lang="en-US" sz="2000" dirty="0"/>
              <a:t>school </a:t>
            </a:r>
            <a:r>
              <a:rPr lang="en-US" sz="2000" dirty="0" smtClean="0"/>
              <a:t>enrollment </a:t>
            </a:r>
            <a:r>
              <a:rPr lang="en-US" sz="2000" dirty="0"/>
              <a:t>of 12,567- 12,980 by 2021.  </a:t>
            </a:r>
          </a:p>
          <a:p>
            <a:endParaRPr lang="en-US" dirty="0"/>
          </a:p>
          <a:p>
            <a:r>
              <a:rPr lang="en-US" i="1" dirty="0"/>
              <a:t>Yet </a:t>
            </a:r>
            <a:r>
              <a:rPr lang="en-US" i="1" dirty="0" smtClean="0"/>
              <a:t>only </a:t>
            </a:r>
            <a:r>
              <a:rPr lang="en-US" i="1" dirty="0"/>
              <a:t>2,802 </a:t>
            </a:r>
            <a:r>
              <a:rPr lang="en-US" i="1" dirty="0" smtClean="0"/>
              <a:t>Queens HS seats proposed in five-year </a:t>
            </a:r>
            <a:r>
              <a:rPr lang="en-US" i="1" dirty="0"/>
              <a:t>plan, a shortage of more than 17,000 seats.   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Kindergarten Waitlists in many neighborhoods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88167"/>
              </p:ext>
            </p:extLst>
          </p:nvPr>
        </p:nvGraphicFramePr>
        <p:xfrm>
          <a:off x="203200" y="1524000"/>
          <a:ext cx="84836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43757"/>
              </p:ext>
            </p:extLst>
          </p:nvPr>
        </p:nvGraphicFramePr>
        <p:xfrm>
          <a:off x="203200" y="4076700"/>
          <a:ext cx="47752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887051"/>
              </p:ext>
            </p:extLst>
          </p:nvPr>
        </p:nvGraphicFramePr>
        <p:xfrm>
          <a:off x="5080000" y="4076700"/>
          <a:ext cx="3898900" cy="244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746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2014 Kindergarten Wait Lists (Citywide)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According </a:t>
            </a:r>
            <a:r>
              <a:rPr lang="en-US" sz="2000" dirty="0"/>
              <a:t>to </a:t>
            </a:r>
            <a:r>
              <a:rPr lang="en-US" sz="2000" dirty="0" smtClean="0"/>
              <a:t>DOE, </a:t>
            </a:r>
            <a:r>
              <a:rPr lang="en-US" sz="2000" dirty="0"/>
              <a:t>the </a:t>
            </a:r>
            <a:r>
              <a:rPr lang="en-US" sz="2000" dirty="0" smtClean="0"/>
              <a:t>wait list </a:t>
            </a:r>
            <a:r>
              <a:rPr lang="en-US" sz="2000" dirty="0"/>
              <a:t>for </a:t>
            </a:r>
            <a:r>
              <a:rPr lang="en-US" sz="2000" dirty="0" smtClean="0"/>
              <a:t>zoned Kindergarten spots in 2014 is smaller citywide </a:t>
            </a:r>
            <a:r>
              <a:rPr lang="en-US" sz="2000" dirty="0"/>
              <a:t>than </a:t>
            </a:r>
            <a:r>
              <a:rPr lang="en-US" sz="2000" dirty="0" smtClean="0"/>
              <a:t>in 2013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There were 1,242 zoned students on wait lists as of April 21, 2014. </a:t>
            </a:r>
          </a:p>
          <a:p>
            <a:endParaRPr lang="en-US" sz="2000" dirty="0"/>
          </a:p>
          <a:p>
            <a:r>
              <a:rPr lang="en-US" sz="2000" dirty="0" smtClean="0"/>
              <a:t>19 of the 32 school districts currently have at least one school with a waiting list. </a:t>
            </a:r>
          </a:p>
          <a:p>
            <a:endParaRPr lang="en-US" sz="2000" dirty="0"/>
          </a:p>
          <a:p>
            <a:r>
              <a:rPr lang="en-US" sz="2000" dirty="0" smtClean="0"/>
              <a:t>There are 63 schools that have zoned wait lists. 20 are in Brooklyn, 17 in Queens, 11 in Manhattan, 11 in The Bronx, and 4 in Staten Island.</a:t>
            </a:r>
          </a:p>
          <a:p>
            <a:endParaRPr lang="en-US" sz="2000" dirty="0"/>
          </a:p>
          <a:p>
            <a:r>
              <a:rPr lang="en-US" sz="2000" dirty="0"/>
              <a:t>The number of </a:t>
            </a:r>
            <a:r>
              <a:rPr lang="en-US" sz="2000" dirty="0" smtClean="0"/>
              <a:t>zoned students </a:t>
            </a:r>
            <a:r>
              <a:rPr lang="en-US" sz="2000" dirty="0"/>
              <a:t>on these </a:t>
            </a:r>
            <a:r>
              <a:rPr lang="en-US" sz="2000" dirty="0" smtClean="0"/>
              <a:t>wait lists </a:t>
            </a:r>
            <a:r>
              <a:rPr lang="en-US" sz="2000" dirty="0"/>
              <a:t>and the methodology for determining waitlists has yet to be </a:t>
            </a:r>
            <a:r>
              <a:rPr lang="en-US" sz="2000" dirty="0" smtClean="0"/>
              <a:t>revealed – unclear if same as last year. </a:t>
            </a:r>
          </a:p>
        </p:txBody>
      </p:sp>
    </p:spTree>
    <p:extLst>
      <p:ext uri="{BB962C8B-B14F-4D97-AF65-F5344CB8AC3E}">
        <p14:creationId xmlns:p14="http://schemas.microsoft.com/office/powerpoint/2010/main" val="21477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charter provisions passed in state 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Any </a:t>
            </a:r>
            <a:r>
              <a:rPr lang="en-US" sz="6400" dirty="0"/>
              <a:t>charter co-located in a NYC school building cannot be evicted and has </a:t>
            </a:r>
            <a:r>
              <a:rPr lang="en-US" sz="6400" dirty="0" smtClean="0"/>
              <a:t>veto powers before </a:t>
            </a:r>
            <a:r>
              <a:rPr lang="en-US" sz="6400" dirty="0"/>
              <a:t>they </a:t>
            </a:r>
            <a:r>
              <a:rPr lang="en-US" sz="6400" dirty="0" smtClean="0"/>
              <a:t>leave </a:t>
            </a:r>
            <a:r>
              <a:rPr lang="en-US" sz="6400" dirty="0"/>
              <a:t>the building – even if they are </a:t>
            </a:r>
            <a:r>
              <a:rPr lang="en-US" sz="6400" dirty="0" smtClean="0"/>
              <a:t>expanding and squeezing out </a:t>
            </a:r>
            <a:r>
              <a:rPr lang="en-US" sz="6400" dirty="0"/>
              <a:t>NYC public school students. 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</a:p>
          <a:p>
            <a:r>
              <a:rPr lang="en-US" sz="6400" dirty="0" smtClean="0"/>
              <a:t>This </a:t>
            </a:r>
            <a:r>
              <a:rPr lang="en-US" sz="6400" dirty="0"/>
              <a:t>includes any </a:t>
            </a:r>
            <a:r>
              <a:rPr lang="en-US" sz="6400" dirty="0" smtClean="0"/>
              <a:t>charter co-location agreed </a:t>
            </a:r>
            <a:r>
              <a:rPr lang="en-US" sz="6400" dirty="0"/>
              <a:t>to before 2014 – including </a:t>
            </a:r>
            <a:r>
              <a:rPr lang="en-US" sz="6400" dirty="0" smtClean="0"/>
              <a:t>the three Success charter </a:t>
            </a:r>
            <a:r>
              <a:rPr lang="en-US" sz="6400" dirty="0"/>
              <a:t>schools </a:t>
            </a:r>
            <a:r>
              <a:rPr lang="en-US" sz="6400" dirty="0" smtClean="0"/>
              <a:t>approved right </a:t>
            </a:r>
            <a:r>
              <a:rPr lang="en-US" sz="6400" dirty="0"/>
              <a:t>before Bloomberg left office</a:t>
            </a:r>
            <a:r>
              <a:rPr lang="en-US" sz="6400" dirty="0" smtClean="0"/>
              <a:t>.</a:t>
            </a:r>
          </a:p>
          <a:p>
            <a:endParaRPr lang="en-US" sz="6400" dirty="0"/>
          </a:p>
          <a:p>
            <a:r>
              <a:rPr lang="en-US" sz="6400" dirty="0" smtClean="0"/>
              <a:t>Any new or charter school in NYC adding grade levels must </a:t>
            </a:r>
            <a:r>
              <a:rPr lang="en-US" sz="6400" dirty="0"/>
              <a:t>be “provided access to facilities” w/in </a:t>
            </a:r>
            <a:r>
              <a:rPr lang="en-US" sz="6400" dirty="0" smtClean="0"/>
              <a:t>five months of asking for it.</a:t>
            </a:r>
          </a:p>
          <a:p>
            <a:endParaRPr lang="en-US" sz="6400" dirty="0"/>
          </a:p>
          <a:p>
            <a:r>
              <a:rPr lang="en-US" sz="6400" dirty="0" smtClean="0"/>
              <a:t>If </a:t>
            </a:r>
            <a:r>
              <a:rPr lang="en-US" sz="6400" dirty="0"/>
              <a:t>they don’t like the space </a:t>
            </a:r>
            <a:r>
              <a:rPr lang="en-US" sz="6400" dirty="0" smtClean="0"/>
              <a:t>offered by the city, </a:t>
            </a:r>
            <a:r>
              <a:rPr lang="en-US" sz="6400" dirty="0"/>
              <a:t>they can appeal to the </a:t>
            </a:r>
            <a:r>
              <a:rPr lang="en-US" sz="6400" dirty="0" smtClean="0"/>
              <a:t>Commissioner King, who is a former charter school director and has never ruled against a charter school.</a:t>
            </a:r>
            <a:r>
              <a:rPr lang="en-US" sz="6400" dirty="0"/>
              <a:t>  </a:t>
            </a:r>
            <a:endParaRPr lang="en-US" sz="6400" dirty="0" smtClean="0"/>
          </a:p>
          <a:p>
            <a:endParaRPr lang="en-US" sz="6400" dirty="0"/>
          </a:p>
          <a:p>
            <a:r>
              <a:rPr lang="en-US" sz="6400" dirty="0" smtClean="0"/>
              <a:t>NO FISCAL IMPACT statement or analysis accompanying this bill.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 smtClean="0"/>
              <a:t>In addition, the </a:t>
            </a:r>
            <a:r>
              <a:rPr lang="en-US" sz="6400" dirty="0"/>
              <a:t>state will provide all charter schools </a:t>
            </a:r>
            <a:r>
              <a:rPr lang="en-US" sz="6400" dirty="0" smtClean="0"/>
              <a:t>with  </a:t>
            </a:r>
            <a:r>
              <a:rPr lang="en-US" sz="6400" dirty="0"/>
              <a:t>per-pupil funding </a:t>
            </a:r>
            <a:r>
              <a:rPr lang="en-US" sz="6400" dirty="0" smtClean="0"/>
              <a:t>increases, </a:t>
            </a:r>
            <a:r>
              <a:rPr lang="en-US" sz="6400" dirty="0"/>
              <a:t>amounting to $500 over the next 3 </a:t>
            </a:r>
            <a:r>
              <a:rPr lang="en-US" sz="6400" dirty="0" smtClean="0"/>
              <a:t>years and provide them funding for pre-K.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Charter space provisions ONLY apply to NYC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Upstate legislators fought off making charters eligible for state facilities funds – which would have been better for NYC.</a:t>
            </a:r>
          </a:p>
          <a:p>
            <a:pPr lvl="0"/>
            <a:endParaRPr lang="en-US" sz="1800" dirty="0" smtClean="0"/>
          </a:p>
          <a:p>
            <a:r>
              <a:rPr lang="en-US" sz="1800" dirty="0" smtClean="0"/>
              <a:t>Yet legislators did not block these onerous provisions for NYC , where we have the most expensive real estate &amp; the most overcrowded schools in the state.</a:t>
            </a:r>
          </a:p>
          <a:p>
            <a:endParaRPr lang="en-US" sz="1800" dirty="0"/>
          </a:p>
          <a:p>
            <a:r>
              <a:rPr lang="en-US" sz="1800" dirty="0"/>
              <a:t>If the DOE doesn’t offer </a:t>
            </a:r>
            <a:r>
              <a:rPr lang="en-US" sz="1800" dirty="0" smtClean="0"/>
              <a:t>charter schools free </a:t>
            </a:r>
            <a:r>
              <a:rPr lang="en-US" sz="1800" dirty="0"/>
              <a:t>space, the city  must pay for a school’s rent in private space or give them an extra 20 percent over their operating aid </a:t>
            </a:r>
            <a:r>
              <a:rPr lang="en-US" sz="1800" dirty="0" smtClean="0"/>
              <a:t>every </a:t>
            </a:r>
            <a:r>
              <a:rPr lang="en-US" sz="1800" dirty="0"/>
              <a:t>year going forward. </a:t>
            </a:r>
          </a:p>
          <a:p>
            <a:endParaRPr lang="en-US" sz="1800" dirty="0"/>
          </a:p>
          <a:p>
            <a:r>
              <a:rPr lang="en-US" sz="1800" dirty="0"/>
              <a:t>After the city spends $40 million per year on charter rent, the state will begin chipping in 60% of additional cost. </a:t>
            </a:r>
          </a:p>
          <a:p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63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charters will there be entitled to free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u="sng" dirty="0" smtClean="0"/>
              <a:t>We have 183 charters in NYC, 119 in co-located space.</a:t>
            </a:r>
          </a:p>
          <a:p>
            <a:endParaRPr lang="en-US" sz="1600" dirty="0"/>
          </a:p>
          <a:p>
            <a:r>
              <a:rPr lang="en-US" sz="1600" dirty="0" smtClean="0"/>
              <a:t>22 new charters are approved to open next year or the year after,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52 additional charter schools left to approve until we reach the cap raised in 2010 – with legislative approval –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Any new or existing co-located charter can also be authorized to expand grade levels through HS and will be entitled to free space.</a:t>
            </a:r>
          </a:p>
          <a:p>
            <a:endParaRPr lang="en-US" sz="1600" dirty="0"/>
          </a:p>
          <a:p>
            <a:r>
              <a:rPr lang="en-US" sz="1600" dirty="0" smtClean="0"/>
              <a:t>DOE will be paying $5.4 M in annual rent for four years for 3 Success Academy schools that only have </a:t>
            </a:r>
            <a:r>
              <a:rPr lang="en-US" sz="1600" dirty="0"/>
              <a:t>484 </a:t>
            </a:r>
            <a:r>
              <a:rPr lang="en-US" sz="1600" dirty="0" smtClean="0"/>
              <a:t>students next year – at a cost of  $11,000 per student.</a:t>
            </a:r>
          </a:p>
          <a:p>
            <a:endParaRPr lang="en-US" sz="1600" dirty="0"/>
          </a:p>
          <a:p>
            <a:r>
              <a:rPr lang="en-US" sz="1600" dirty="0" smtClean="0"/>
              <a:t>This doesn’t count the unknown renovation costs in these 3 schools, also paid for by the city.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76754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533400"/>
            <a:ext cx="7953375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Blue book data &amp; Utilization formula inaccurate &amp; underestimates actual level of overcrowding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9150" y="1371600"/>
            <a:ext cx="786765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Class sizes in grades 4-12 larger than current averages &amp; far above goals in city’s C4E plan &amp; will likely force class sizes upwards</a:t>
            </a:r>
          </a:p>
          <a:p>
            <a:endParaRPr lang="en-US" sz="2000" dirty="0"/>
          </a:p>
          <a:p>
            <a:r>
              <a:rPr lang="en-US" sz="2000" dirty="0" smtClean="0"/>
              <a:t>Doesn’t require full complement of cluster rooms or special needs students to have dedicated spaces for their mandated services</a:t>
            </a:r>
          </a:p>
          <a:p>
            <a:endParaRPr lang="en-US" sz="2000" dirty="0"/>
          </a:p>
          <a:p>
            <a:r>
              <a:rPr lang="en-US" sz="2000" dirty="0" smtClean="0"/>
              <a:t>Doesn’t properly account for students now housed in trailers in elementary and middle schools. </a:t>
            </a:r>
          </a:p>
          <a:p>
            <a:endParaRPr lang="en-US" sz="2000" dirty="0"/>
          </a:p>
          <a:p>
            <a:r>
              <a:rPr lang="en-US" sz="2000" dirty="0" smtClean="0"/>
              <a:t>Doesn’t account for co-locations which subtract about 10% of total space and eat up classrooms with replicated administrative &amp; cluster rooms. Small schools use space less efficiently</a:t>
            </a:r>
          </a:p>
          <a:p>
            <a:endParaRPr lang="en-US" sz="2000" dirty="0" smtClean="0"/>
          </a:p>
          <a:p>
            <a:r>
              <a:rPr lang="en-US" sz="2000" dirty="0" smtClean="0"/>
              <a:t> Instructional footprint shrank full size classroom only 500 sq. feet min., risking building code/safety violations at many schools as 20-35 </a:t>
            </a:r>
            <a:r>
              <a:rPr lang="en-US" sz="2000" dirty="0" err="1" smtClean="0"/>
              <a:t>sq</a:t>
            </a:r>
            <a:r>
              <a:rPr lang="en-US" sz="2000" dirty="0" smtClean="0"/>
              <a:t> feet per student required.</a:t>
            </a:r>
          </a:p>
          <a:p>
            <a:endParaRPr lang="en-US" sz="2000" dirty="0"/>
          </a:p>
          <a:p>
            <a:r>
              <a:rPr lang="en-US" sz="2000" dirty="0" smtClean="0"/>
              <a:t>Special </a:t>
            </a:r>
            <a:r>
              <a:rPr lang="en-US" sz="2000" dirty="0" err="1" smtClean="0"/>
              <a:t>ed</a:t>
            </a:r>
            <a:r>
              <a:rPr lang="en-US" sz="2000" dirty="0" smtClean="0"/>
              <a:t> classrooms defined as only 240-499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, thought State Ed guidelines call for 75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 per child with special needs; classrooms this small would allow only 3- 7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46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class sizes in Blue book compared to current averages &amp; Contract for excellence goals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808901"/>
              </p:ext>
            </p:extLst>
          </p:nvPr>
        </p:nvGraphicFramePr>
        <p:xfrm>
          <a:off x="838201" y="1762125"/>
          <a:ext cx="7286624" cy="42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9"/>
                <a:gridCol w="1106829"/>
                <a:gridCol w="1106829"/>
                <a:gridCol w="1106829"/>
                <a:gridCol w="1106829"/>
                <a:gridCol w="1752479"/>
              </a:tblGrid>
              <a:tr h="2158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Grade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UFT Contract class size limits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Target class sizes in "blue book"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average class sizes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C4E class Size goals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How many </a:t>
                      </a:r>
                      <a:r>
                        <a:rPr lang="en-US" sz="1100" u="none" strike="noStrike" dirty="0" smtClean="0">
                          <a:effectLst/>
                        </a:rPr>
                        <a:t>students allowed in min.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</a:rPr>
                        <a:t>500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sq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ft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classroom  a</a:t>
                      </a:r>
                      <a:r>
                        <a:rPr lang="en-US" sz="1100" u="none" strike="noStrike" dirty="0" smtClean="0">
                          <a:effectLst/>
                        </a:rPr>
                        <a:t>ccording </a:t>
                      </a:r>
                      <a:r>
                        <a:rPr lang="en-US" sz="1100" u="none" strike="noStrike" dirty="0" smtClean="0">
                          <a:effectLst/>
                        </a:rPr>
                        <a:t>to NYC </a:t>
                      </a:r>
                      <a:r>
                        <a:rPr lang="en-US" sz="1100" u="none" strike="noStrike" dirty="0" smtClean="0">
                          <a:effectLst/>
                        </a:rPr>
                        <a:t>building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</a:rPr>
                        <a:t>code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Kindergarten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19.9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1st-3rd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4th-5th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6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6th-8th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30 (Title I) 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en-US" sz="1100" u="none" strike="noStrike" dirty="0" smtClean="0">
                          <a:effectLst/>
                        </a:rPr>
                        <a:t>33 </a:t>
                      </a:r>
                      <a:r>
                        <a:rPr lang="en-US" sz="1100" u="none" strike="noStrike" dirty="0">
                          <a:effectLst/>
                        </a:rPr>
                        <a:t>(non-Title I)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HS (core classes)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26.7*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6375" y="6315075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DOE reported HS class sizes unreliable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951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</a:t>
            </a:r>
            <a:r>
              <a:rPr lang="en-US" sz="2400" dirty="0" smtClean="0"/>
              <a:t>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352348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128484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639149"/>
              </p:ext>
            </p:extLst>
          </p:nvPr>
        </p:nvGraphicFramePr>
        <p:xfrm>
          <a:off x="0" y="1524000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78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124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38,000 seats in capital plan is too low, esp. given existing overcrowding, projected enrollment, pre-K expansion, class size reduction, new mandates to provide charter schools with space</a:t>
            </a:r>
          </a:p>
          <a:p>
            <a:endParaRPr lang="en-US" dirty="0"/>
          </a:p>
          <a:p>
            <a:r>
              <a:rPr lang="en-US" dirty="0" smtClean="0"/>
              <a:t>Also very low as compared to Mayor’s plan to create or preserve 200,000 affordable housing units.</a:t>
            </a:r>
          </a:p>
          <a:p>
            <a:endParaRPr lang="en-US" dirty="0"/>
          </a:p>
          <a:p>
            <a:r>
              <a:rPr lang="en-US" dirty="0" smtClean="0"/>
              <a:t>Council should expand </a:t>
            </a:r>
            <a:r>
              <a:rPr lang="en-US" dirty="0"/>
              <a:t>the </a:t>
            </a:r>
            <a:r>
              <a:rPr lang="en-US" dirty="0" smtClean="0"/>
              <a:t>seats  in five year capital </a:t>
            </a:r>
            <a:r>
              <a:rPr lang="en-US" dirty="0" smtClean="0"/>
              <a:t>plan to at least 50,000.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Commission an independent analysis by City Comptroller, IBO or other agency.</a:t>
            </a:r>
          </a:p>
          <a:p>
            <a:endParaRPr lang="en-US" dirty="0" smtClean="0"/>
          </a:p>
          <a:p>
            <a:r>
              <a:rPr lang="en-US" dirty="0" smtClean="0"/>
              <a:t>Adopt reforms to planning process so that schools are built along with housing in future through mandatory inclusionary zoning, impact fees etc.</a:t>
            </a:r>
          </a:p>
          <a:p>
            <a:endParaRPr lang="en-US" dirty="0" smtClean="0"/>
          </a:p>
          <a:p>
            <a:r>
              <a:rPr lang="en-US" dirty="0" smtClean="0"/>
              <a:t>Over half of all states and 60% of large cities have impact fees, requiring developers to pay for costs of infrastructure improvements, including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capital plan vs. needs for 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Proposed capital plan has (at most) 38,754 seats – and this if Cuomo’s “Smart School” bond act is approved. (806 more seats funded only for design)</a:t>
            </a:r>
          </a:p>
          <a:p>
            <a:endParaRPr lang="en-US" sz="2000" dirty="0" smtClean="0"/>
          </a:p>
          <a:p>
            <a:r>
              <a:rPr lang="en-US" sz="2000" dirty="0" smtClean="0"/>
              <a:t>Plan admits real need </a:t>
            </a:r>
            <a:r>
              <a:rPr lang="en-US" sz="2000" dirty="0"/>
              <a:t>of 49,245 </a:t>
            </a:r>
            <a:r>
              <a:rPr lang="en-US" sz="2000" dirty="0" smtClean="0"/>
              <a:t>(though </a:t>
            </a:r>
            <a:r>
              <a:rPr lang="en-US" sz="2000" dirty="0"/>
              <a:t>doesn’t explain </a:t>
            </a:r>
            <a:r>
              <a:rPr lang="en-US" sz="2000" dirty="0" smtClean="0"/>
              <a:t>how this figure was derived).</a:t>
            </a:r>
          </a:p>
          <a:p>
            <a:endParaRPr lang="en-US" sz="2000" dirty="0"/>
          </a:p>
          <a:p>
            <a:r>
              <a:rPr lang="en-US" sz="2000" dirty="0" smtClean="0"/>
              <a:t>DOE’s consultants project enrollment increases of 60,000-70,000 students by 2021 </a:t>
            </a:r>
          </a:p>
          <a:p>
            <a:endParaRPr lang="en-US" sz="2000" dirty="0" smtClean="0"/>
          </a:p>
          <a:p>
            <a:r>
              <a:rPr lang="en-US" sz="2000" dirty="0" smtClean="0"/>
              <a:t>At least 30,000 seats needed to alleviate current overcrowding for just those districts that </a:t>
            </a:r>
            <a:r>
              <a:rPr lang="en-US" sz="2000" i="1" dirty="0" smtClean="0"/>
              <a:t>average</a:t>
            </a:r>
            <a:r>
              <a:rPr lang="en-US" sz="2000" dirty="0" smtClean="0"/>
              <a:t> above 100</a:t>
            </a:r>
            <a:r>
              <a:rPr lang="en-US" sz="2000" dirty="0"/>
              <a:t>%.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Conclusion: real need for seats </a:t>
            </a:r>
            <a:r>
              <a:rPr lang="en-US" sz="2000" i="1" dirty="0" smtClean="0"/>
              <a:t>at least </a:t>
            </a:r>
            <a:r>
              <a:rPr lang="en-US" sz="2000" dirty="0" smtClean="0"/>
              <a:t>100,000.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996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capital plan vs. needs for </a:t>
            </a:r>
            <a:r>
              <a:rPr lang="en-US" sz="3200" dirty="0" smtClean="0"/>
              <a:t>seats part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figures </a:t>
            </a:r>
            <a:r>
              <a:rPr lang="en-US" dirty="0"/>
              <a:t>do not capture overcrowding at neighborhood level, including schools with </a:t>
            </a:r>
            <a:r>
              <a:rPr lang="en-US" dirty="0" smtClean="0"/>
              <a:t>K waiting lists, or need </a:t>
            </a:r>
            <a:r>
              <a:rPr lang="en-US" dirty="0"/>
              <a:t>to expand </a:t>
            </a:r>
            <a:r>
              <a:rPr lang="en-US" dirty="0" smtClean="0"/>
              <a:t>pre-K</a:t>
            </a:r>
            <a:r>
              <a:rPr lang="en-US" dirty="0"/>
              <a:t>, reduce class size, restore cluster rooms, or provide space for charters as </a:t>
            </a:r>
            <a:r>
              <a:rPr lang="en-US" dirty="0" smtClean="0"/>
              <a:t>required in </a:t>
            </a:r>
            <a:r>
              <a:rPr lang="en-US" dirty="0"/>
              <a:t>new state law.</a:t>
            </a:r>
          </a:p>
          <a:p>
            <a:endParaRPr lang="en-US" dirty="0"/>
          </a:p>
          <a:p>
            <a:r>
              <a:rPr lang="en-US" dirty="0"/>
              <a:t>Does not capture need to replace trailers with capacity of </a:t>
            </a:r>
            <a:r>
              <a:rPr lang="en-US" dirty="0" smtClean="0"/>
              <a:t>more than </a:t>
            </a:r>
            <a:r>
              <a:rPr lang="en-US" dirty="0"/>
              <a:t>10,890</a:t>
            </a:r>
            <a:r>
              <a:rPr lang="en-US" dirty="0" smtClean="0"/>
              <a:t> seats.</a:t>
            </a:r>
          </a:p>
          <a:p>
            <a:endParaRPr lang="en-US" dirty="0"/>
          </a:p>
          <a:p>
            <a:r>
              <a:rPr lang="en-US" dirty="0" smtClean="0"/>
              <a:t>Though </a:t>
            </a:r>
            <a:r>
              <a:rPr lang="en-US" dirty="0"/>
              <a:t>DOE </a:t>
            </a:r>
            <a:r>
              <a:rPr lang="en-US" dirty="0" smtClean="0"/>
              <a:t>counts only 7,158 students </a:t>
            </a:r>
            <a:r>
              <a:rPr lang="en-US" dirty="0"/>
              <a:t>attending class in TCUs, actual number is far </a:t>
            </a:r>
            <a:r>
              <a:rPr lang="en-US" dirty="0" smtClean="0"/>
              <a:t>higher &amp; likely over 10,000.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Also, DOE utilization figures </a:t>
            </a:r>
            <a:r>
              <a:rPr lang="en-US" i="1" dirty="0"/>
              <a:t>underestimate</a:t>
            </a:r>
            <a:r>
              <a:rPr lang="en-US" dirty="0"/>
              <a:t> actual overcrowding according to most experts and Chancellor, who has appointed a “Blue Book” taskforce to improve them.</a:t>
            </a:r>
          </a:p>
          <a:p>
            <a:endParaRPr lang="en-US" dirty="0"/>
          </a:p>
          <a:p>
            <a:r>
              <a:rPr lang="en-US" dirty="0"/>
              <a:t>Revised utilization formula should be aligned to smaller classes, dedicated rooms for art, music, special education services, and more.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sizes have increased for six years in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Despite provisions in 2007 state law requiring NYC reduce class sizes, classes in  K-3 in 2013-2014 largest since 1998; in grades 4-8 largest since 2002.  </a:t>
            </a:r>
          </a:p>
          <a:p>
            <a:endParaRPr lang="en-US" dirty="0"/>
          </a:p>
          <a:p>
            <a:r>
              <a:rPr lang="en-US" dirty="0" smtClean="0"/>
              <a:t>K-3 average </a:t>
            </a:r>
            <a:r>
              <a:rPr lang="en-US" dirty="0"/>
              <a:t>class size </a:t>
            </a:r>
            <a:r>
              <a:rPr lang="en-US" dirty="0" smtClean="0"/>
              <a:t>was 24.9 (Gen Ed, </a:t>
            </a:r>
            <a:r>
              <a:rPr lang="en-US" dirty="0"/>
              <a:t>inclusion </a:t>
            </a:r>
            <a:r>
              <a:rPr lang="en-US" dirty="0" smtClean="0"/>
              <a:t>&amp; </a:t>
            </a:r>
            <a:r>
              <a:rPr lang="en-US" dirty="0"/>
              <a:t>gifted classes) </a:t>
            </a:r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20.9 </a:t>
            </a:r>
            <a:r>
              <a:rPr lang="en-US" dirty="0"/>
              <a:t>in </a:t>
            </a:r>
            <a:r>
              <a:rPr lang="en-US" dirty="0" smtClean="0"/>
              <a:t>2007, increase </a:t>
            </a:r>
            <a:r>
              <a:rPr lang="en-US" dirty="0"/>
              <a:t>of </a:t>
            </a:r>
            <a:r>
              <a:rPr lang="en-US" dirty="0" smtClean="0"/>
              <a:t>19%.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grades 4-8, the average class size </a:t>
            </a:r>
            <a:r>
              <a:rPr lang="en-US" dirty="0" smtClean="0"/>
              <a:t>was 26.8</a:t>
            </a:r>
            <a:r>
              <a:rPr lang="en-US" dirty="0"/>
              <a:t>, compared to </a:t>
            </a:r>
            <a:r>
              <a:rPr lang="en-US" dirty="0" smtClean="0"/>
              <a:t>25.1 in 2007 –increase </a:t>
            </a:r>
            <a:r>
              <a:rPr lang="en-US" dirty="0"/>
              <a:t>of </a:t>
            </a:r>
            <a:r>
              <a:rPr lang="en-US" dirty="0" smtClean="0"/>
              <a:t>6.8%. </a:t>
            </a:r>
          </a:p>
          <a:p>
            <a:endParaRPr lang="en-US" dirty="0"/>
          </a:p>
          <a:p>
            <a:r>
              <a:rPr lang="en-US" dirty="0" smtClean="0"/>
              <a:t>HS </a:t>
            </a:r>
            <a:r>
              <a:rPr lang="en-US" dirty="0"/>
              <a:t>“core” academic classes, </a:t>
            </a:r>
            <a:r>
              <a:rPr lang="en-US" dirty="0" smtClean="0"/>
              <a:t>class size average 26.7, up slightly since 2007</a:t>
            </a:r>
            <a:r>
              <a:rPr lang="en-US" dirty="0"/>
              <a:t>.  </a:t>
            </a:r>
            <a:r>
              <a:rPr lang="en-US" dirty="0" smtClean="0"/>
              <a:t>(Yet </a:t>
            </a:r>
            <a:r>
              <a:rPr lang="en-US" dirty="0"/>
              <a:t>DOE’s </a:t>
            </a:r>
            <a:r>
              <a:rPr lang="en-US" dirty="0" smtClean="0"/>
              <a:t> measure of HS </a:t>
            </a:r>
            <a:r>
              <a:rPr lang="en-US" dirty="0"/>
              <a:t>class sizes is inaccurate and their methodology </a:t>
            </a:r>
            <a:r>
              <a:rPr lang="en-US" dirty="0" smtClean="0"/>
              <a:t>changes, </a:t>
            </a:r>
            <a:r>
              <a:rPr lang="en-US" dirty="0"/>
              <a:t>so </a:t>
            </a:r>
            <a:r>
              <a:rPr lang="en-US" dirty="0" smtClean="0"/>
              <a:t>estimates </a:t>
            </a:r>
            <a:r>
              <a:rPr lang="en-US" dirty="0"/>
              <a:t>cannot be relied upon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Averages do NOT tell the whole story – as more than 330,000 students were in classes of 30 or more in 2013-2014.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were 40,268 </a:t>
            </a:r>
            <a:r>
              <a:rPr lang="en-US" dirty="0"/>
              <a:t>kids in K-3 </a:t>
            </a:r>
            <a:r>
              <a:rPr lang="en-US" dirty="0" smtClean="0"/>
              <a:t>in classes of 30 </a:t>
            </a:r>
            <a:r>
              <a:rPr lang="en-US" dirty="0"/>
              <a:t>or </a:t>
            </a:r>
            <a:r>
              <a:rPr lang="en-US" dirty="0" smtClean="0"/>
              <a:t>more in 2013-2014 – an increase of nearly 14% compared to the year before.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The number of teachers decreased by </a:t>
            </a:r>
            <a:r>
              <a:rPr lang="en-US" dirty="0" smtClean="0"/>
              <a:t>over 5000 between </a:t>
            </a:r>
            <a:r>
              <a:rPr lang="en-US" dirty="0"/>
              <a:t>2007-2010, according to the Mayor’s Management Report, despite rising enrollment.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851251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78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183072"/>
              </p:ext>
            </p:extLst>
          </p:nvPr>
        </p:nvGraphicFramePr>
        <p:xfrm>
          <a:off x="76200" y="30480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93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514129"/>
              </p:ext>
            </p:extLst>
          </p:nvPr>
        </p:nvGraphicFramePr>
        <p:xfrm>
          <a:off x="1066800" y="533400"/>
          <a:ext cx="6553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73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5657</TotalTime>
  <Words>2014</Words>
  <Application>Microsoft Office PowerPoint</Application>
  <PresentationFormat>On-screen Show (4:3)</PresentationFormat>
  <Paragraphs>246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UnMet need for seats in New 2015-2019 PROPOSED capital plan  Including Citywide CLASS SIZE and OVERCROWDING data  </vt:lpstr>
      <vt:lpstr>School Utilization Rates at critical levels</vt:lpstr>
      <vt:lpstr>Average Utilization Rates City-Wide 2012-2013</vt:lpstr>
      <vt:lpstr>Proposed capital plan vs. needs for seats</vt:lpstr>
      <vt:lpstr>Proposed capital plan vs. needs for seats part II</vt:lpstr>
      <vt:lpstr>Class sizes have increased for six years in a row </vt:lpstr>
      <vt:lpstr>PowerPoint Presentation</vt:lpstr>
      <vt:lpstr>PowerPoint Presentation</vt:lpstr>
      <vt:lpstr>PowerPoint Presentation</vt:lpstr>
      <vt:lpstr>Class sizes citywide have increased in grades K-3  by 19.1% since 2007 and are now far above Contracts for Excellence goals</vt:lpstr>
      <vt:lpstr>Class sizes citywide in grades 4-8 have increased by 6.8% since 2007 and are now far above Contracts for Excellence goals</vt:lpstr>
      <vt:lpstr> Class sizes city-wide have increased in core HS classes as well, by 2.3% since 2007, though the DOE data is unreliable* </vt:lpstr>
      <vt:lpstr>At least 30,000 seats currently needed  just in districts averaging over 100%</vt:lpstr>
      <vt:lpstr>Manhattan Average Building Utilization Rates by District 2012-2013</vt:lpstr>
      <vt:lpstr>Bronx Average Building Utilization Rates by District 2012-2013 </vt:lpstr>
      <vt:lpstr>Brooklyn Average Building Utilization Rates by District 2012-2013</vt:lpstr>
      <vt:lpstr>Queens Average Building Utilization Rates 2012-2013 by District</vt:lpstr>
      <vt:lpstr>Staten Island Average Building Utilization Rates 2012-2013</vt:lpstr>
      <vt:lpstr>Enrollment projections suggest many MORE districts will require additional seats in future</vt:lpstr>
      <vt:lpstr>City-wide Enrollment Projections K-8 vs. New Seats in Capital Plan </vt:lpstr>
      <vt:lpstr>City-wide Enrollment Projections HS vs. New Seats in Capital Plan </vt:lpstr>
      <vt:lpstr>Unmet need in Queens HS especially acute </vt:lpstr>
      <vt:lpstr>Kindergarten Waitlists in many neighborhoods</vt:lpstr>
      <vt:lpstr>2014 Kindergarten Wait Lists (Citywide)</vt:lpstr>
      <vt:lpstr>New charter provisions passed in state budget</vt:lpstr>
      <vt:lpstr>Charter space provisions ONLY apply to NYC</vt:lpstr>
      <vt:lpstr>How many charters will there be entitled to free space?</vt:lpstr>
      <vt:lpstr> Blue book data &amp; Utilization formula inaccurate &amp; underestimates actual level of overcrowding  </vt:lpstr>
      <vt:lpstr>Comparison of class sizes in Blue book compared to current averages &amp; Contract for excellence goals</vt:lpstr>
      <vt:lpstr>Some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Education Council, District 10  Presentation</dc:title>
  <dc:creator>Peter Dalmasy</dc:creator>
  <cp:lastModifiedBy>Leonie</cp:lastModifiedBy>
  <cp:revision>222</cp:revision>
  <dcterms:created xsi:type="dcterms:W3CDTF">2014-02-11T14:35:23Z</dcterms:created>
  <dcterms:modified xsi:type="dcterms:W3CDTF">2014-10-01T17:10:18Z</dcterms:modified>
</cp:coreProperties>
</file>