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theme/themeOverride3.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theme/themeOverride4.xml" ContentType="application/vnd.openxmlformats-officedocument.themeOverride+xml"/>
  <Override PartName="/ppt/charts/chart4.xml" ContentType="application/vnd.openxmlformats-officedocument.drawingml.chart+xml"/>
  <Override PartName="/ppt/theme/themeOverride5.xml" ContentType="application/vnd.openxmlformats-officedocument.themeOverride+xml"/>
  <Override PartName="/ppt/charts/chart5.xml" ContentType="application/vnd.openxmlformats-officedocument.drawingml.chart+xml"/>
  <Override PartName="/ppt/theme/themeOverride6.xml" ContentType="application/vnd.openxmlformats-officedocument.themeOverride+xml"/>
  <Override PartName="/ppt/charts/chart6.xml" ContentType="application/vnd.openxmlformats-officedocument.drawingml.chart+xml"/>
  <Override PartName="/ppt/theme/themeOverride7.xml" ContentType="application/vnd.openxmlformats-officedocument.themeOverride+xml"/>
  <Override PartName="/ppt/charts/chart7.xml" ContentType="application/vnd.openxmlformats-officedocument.drawingml.chart+xml"/>
  <Override PartName="/ppt/theme/themeOverride8.xml" ContentType="application/vnd.openxmlformats-officedocument.themeOverride+xml"/>
  <Override PartName="/ppt/notesSlides/notesSlide4.xml" ContentType="application/vnd.openxmlformats-officedocument.presentationml.notesSlide+xml"/>
  <Override PartName="/ppt/charts/chart8.xml" ContentType="application/vnd.openxmlformats-officedocument.drawingml.chart+xml"/>
  <Override PartName="/ppt/theme/themeOverride9.xml" ContentType="application/vnd.openxmlformats-officedocument.themeOverride+xml"/>
  <Override PartName="/ppt/charts/chart9.xml" ContentType="application/vnd.openxmlformats-officedocument.drawingml.chart+xml"/>
  <Override PartName="/ppt/theme/themeOverride10.xml" ContentType="application/vnd.openxmlformats-officedocument.themeOverride+xml"/>
  <Override PartName="/ppt/charts/chart10.xml" ContentType="application/vnd.openxmlformats-officedocument.drawingml.chart+xml"/>
  <Override PartName="/ppt/theme/themeOverride11.xml" ContentType="application/vnd.openxmlformats-officedocument.themeOverride+xml"/>
  <Override PartName="/ppt/charts/chart11.xml" ContentType="application/vnd.openxmlformats-officedocument.drawingml.chart+xml"/>
  <Override PartName="/ppt/theme/themeOverride12.xml" ContentType="application/vnd.openxmlformats-officedocument.themeOverride+xml"/>
  <Override PartName="/ppt/charts/chart12.xml" ContentType="application/vnd.openxmlformats-officedocument.drawingml.chart+xml"/>
  <Override PartName="/ppt/theme/themeOverride1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24"/>
  </p:notesMasterIdLst>
  <p:handoutMasterIdLst>
    <p:handoutMasterId r:id="rId25"/>
  </p:handoutMasterIdLst>
  <p:sldIdLst>
    <p:sldId id="256" r:id="rId2"/>
    <p:sldId id="383" r:id="rId3"/>
    <p:sldId id="386" r:id="rId4"/>
    <p:sldId id="377" r:id="rId5"/>
    <p:sldId id="378" r:id="rId6"/>
    <p:sldId id="261" r:id="rId7"/>
    <p:sldId id="376" r:id="rId8"/>
    <p:sldId id="318" r:id="rId9"/>
    <p:sldId id="384" r:id="rId10"/>
    <p:sldId id="387" r:id="rId11"/>
    <p:sldId id="388" r:id="rId12"/>
    <p:sldId id="385" r:id="rId13"/>
    <p:sldId id="360" r:id="rId14"/>
    <p:sldId id="344" r:id="rId15"/>
    <p:sldId id="357" r:id="rId16"/>
    <p:sldId id="381" r:id="rId17"/>
    <p:sldId id="382" r:id="rId18"/>
    <p:sldId id="380" r:id="rId19"/>
    <p:sldId id="371" r:id="rId20"/>
    <p:sldId id="389" r:id="rId21"/>
    <p:sldId id="390" r:id="rId22"/>
    <p:sldId id="369" r:id="rId23"/>
  </p:sldIdLst>
  <p:sldSz cx="9144000" cy="6858000" type="screen4x3"/>
  <p:notesSz cx="6858000" cy="9313863"/>
  <p:defaultTextStyle>
    <a:defPPr>
      <a:defRPr lang="en-US"/>
    </a:defPPr>
    <a:lvl1pPr algn="l" defTabSz="457200" rtl="0" fontAlgn="base">
      <a:spcBef>
        <a:spcPct val="0"/>
      </a:spcBef>
      <a:spcAft>
        <a:spcPct val="0"/>
      </a:spcAft>
      <a:defRPr kern="1200">
        <a:solidFill>
          <a:schemeClr val="tx1"/>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9290" autoAdjust="0"/>
  </p:normalViewPr>
  <p:slideViewPr>
    <p:cSldViewPr snapToGrid="0" snapToObjects="1">
      <p:cViewPr>
        <p:scale>
          <a:sx n="100" d="100"/>
          <a:sy n="100" d="100"/>
        </p:scale>
        <p:origin x="-510" y="3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Peter%20Dalmasy\Downloads\Class%20Size%20Matters\Class%20Size%20Data\Class%20Size\Short%20term%20CS%20Data\District%20Data\2013-2014%20District%20by%20District%20CS%20Data%20K-3%20and%204-8\D28%20Class%20Size%20Analysis%20upd%202013-14.xlsx" TargetMode="External"/><Relationship Id="rId1" Type="http://schemas.openxmlformats.org/officeDocument/2006/relationships/themeOverride" Target="../theme/themeOverride2.xml"/></Relationships>
</file>

<file path=ppt/charts/_rels/chart10.xml.rels><?xml version="1.0" encoding="UTF-8" standalone="yes"?>
<Relationships xmlns="http://schemas.openxmlformats.org/package/2006/relationships"><Relationship Id="rId2" Type="http://schemas.openxmlformats.org/officeDocument/2006/relationships/oleObject" Target="Macintosh%20HD:Users:peterdalmasy:Documents:2012-2013%20Citywide%20avg%20building%20utilization%20rates.xlsx" TargetMode="External"/><Relationship Id="rId1" Type="http://schemas.openxmlformats.org/officeDocument/2006/relationships/themeOverride" Target="../theme/themeOverride11.xml"/></Relationships>
</file>

<file path=ppt/charts/_rels/chart11.xml.rels><?xml version="1.0" encoding="UTF-8" standalone="yes"?>
<Relationships xmlns="http://schemas.openxmlformats.org/package/2006/relationships"><Relationship Id="rId2" Type="http://schemas.openxmlformats.org/officeDocument/2006/relationships/oleObject" Target="Macintosh%20HD:Users:peterdalmasy:Documents:Utilization%20Rates%20per%20District%20with%20Charts.xlsx" TargetMode="External"/><Relationship Id="rId1" Type="http://schemas.openxmlformats.org/officeDocument/2006/relationships/themeOverride" Target="../theme/themeOverride12.xml"/></Relationships>
</file>

<file path=ppt/charts/_rels/chart12.xml.rels><?xml version="1.0" encoding="UTF-8" standalone="yes"?>
<Relationships xmlns="http://schemas.openxmlformats.org/package/2006/relationships"><Relationship Id="rId2" Type="http://schemas.openxmlformats.org/officeDocument/2006/relationships/oleObject" Target="Macintosh%20HD:Users:peterdalmasy:Documents:Utilization%20Rates%20per%20District%20with%20Charts.xlsx" TargetMode="External"/><Relationship Id="rId1" Type="http://schemas.openxmlformats.org/officeDocument/2006/relationships/themeOverride" Target="../theme/themeOverride13.xml"/></Relationships>
</file>

<file path=ppt/charts/_rels/chart2.xml.rels><?xml version="1.0" encoding="UTF-8" standalone="yes"?>
<Relationships xmlns="http://schemas.openxmlformats.org/package/2006/relationships"><Relationship Id="rId2" Type="http://schemas.openxmlformats.org/officeDocument/2006/relationships/oleObject" Target="Macintosh%20HD:Users:peterdalmasy:Documents:Class%20Size%20Matters:Class%20Size%20Data:Class%20Size:Short%20term%20CS%20Data:District%20Data:2013-2014%20District%20by%20District%20CS%20Data%20K-3%20and%204-8:D28%20Class%20Size%20Analysis%20upd%202013-14.xlsx" TargetMode="External"/><Relationship Id="rId1" Type="http://schemas.openxmlformats.org/officeDocument/2006/relationships/themeOverride" Target="../theme/themeOverride3.xml"/></Relationships>
</file>

<file path=ppt/charts/_rels/chart3.xml.rels><?xml version="1.0" encoding="UTF-8" standalone="yes"?>
<Relationships xmlns="http://schemas.openxmlformats.org/package/2006/relationships"><Relationship Id="rId2"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 Id="rId1" Type="http://schemas.openxmlformats.org/officeDocument/2006/relationships/themeOverride" Target="../theme/themeOverride4.xml"/></Relationships>
</file>

<file path=ppt/charts/_rels/chart4.xml.rels><?xml version="1.0" encoding="UTF-8" standalone="yes"?>
<Relationships xmlns="http://schemas.openxmlformats.org/package/2006/relationships"><Relationship Id="rId2" Type="http://schemas.openxmlformats.org/officeDocument/2006/relationships/oleObject" Target="Macintosh%20HD:Users:peterdalmasy:Downloads:20132014PreliminarySchoolLevelDetailFinal%202013_11_15-3.xlsx" TargetMode="External"/><Relationship Id="rId1" Type="http://schemas.openxmlformats.org/officeDocument/2006/relationships/themeOverride" Target="../theme/themeOverride5.xml"/></Relationships>
</file>

<file path=ppt/charts/_rels/chart5.xml.rels><?xml version="1.0" encoding="UTF-8" standalone="yes"?>
<Relationships xmlns="http://schemas.openxmlformats.org/package/2006/relationships"><Relationship Id="rId2" Type="http://schemas.openxmlformats.org/officeDocument/2006/relationships/oleObject" Target="Macintosh%20HD:Users:peterdalmasy:Downloads:20132014PreliminarySchoolLevelDetailFinal%202013_11_15-3.xlsx" TargetMode="External"/><Relationship Id="rId1" Type="http://schemas.openxmlformats.org/officeDocument/2006/relationships/themeOverride" Target="../theme/themeOverride6.xml"/></Relationships>
</file>

<file path=ppt/charts/_rels/chart6.xml.rels><?xml version="1.0" encoding="UTF-8" standalone="yes"?>
<Relationships xmlns="http://schemas.openxmlformats.org/package/2006/relationships"><Relationship Id="rId2" Type="http://schemas.openxmlformats.org/officeDocument/2006/relationships/oleObject" Target="Macintosh%20HD:Users:peterdalmasy:Downloads:20132014PreliminarySchoolLevelDetailFinal%202013_11_15-3.xlsx" TargetMode="External"/><Relationship Id="rId1" Type="http://schemas.openxmlformats.org/officeDocument/2006/relationships/themeOverride" Target="../theme/themeOverride7.xml"/></Relationships>
</file>

<file path=ppt/charts/_rels/chart7.xml.rels><?xml version="1.0" encoding="UTF-8" standalone="yes"?>
<Relationships xmlns="http://schemas.openxmlformats.org/package/2006/relationships"><Relationship Id="rId2" Type="http://schemas.openxmlformats.org/officeDocument/2006/relationships/oleObject" Target="Macintosh%20HD:Users:peterdalmasy:Downloads:20132014PreliminarySchoolLevelDetailFinal%202013_11_15-3.xlsx" TargetMode="External"/><Relationship Id="rId1" Type="http://schemas.openxmlformats.org/officeDocument/2006/relationships/themeOverride" Target="../theme/themeOverride8.xml"/></Relationships>
</file>

<file path=ppt/charts/_rels/chart8.xml.rels><?xml version="1.0" encoding="UTF-8" standalone="yes"?>
<Relationships xmlns="http://schemas.openxmlformats.org/package/2006/relationships"><Relationship Id="rId2" Type="http://schemas.openxmlformats.org/officeDocument/2006/relationships/oleObject" Target="file:///C:\Users\Leonie\Documents\MMR%20data%20for%20cap%20plan.xls" TargetMode="External"/><Relationship Id="rId1" Type="http://schemas.openxmlformats.org/officeDocument/2006/relationships/themeOverride" Target="../theme/themeOverride9.xml"/></Relationships>
</file>

<file path=ppt/charts/_rels/chart9.xml.rels><?xml version="1.0" encoding="UTF-8" standalone="yes"?>
<Relationships xmlns="http://schemas.openxmlformats.org/package/2006/relationships"><Relationship Id="rId2" Type="http://schemas.openxmlformats.org/officeDocument/2006/relationships/oleObject" Target="Macintosh%20HD:Users:peterdalmasy:Documents:Utilization%20Rates%20per%20District%20with%20Charts.xlsx" TargetMode="External"/><Relationship Id="rId1" Type="http://schemas.openxmlformats.org/officeDocument/2006/relationships/themeOverride" Target="../theme/themeOverride10.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Summary!$A$3</c:f>
              <c:strCache>
                <c:ptCount val="1"/>
                <c:pt idx="0">
                  <c:v>C4E goals</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Summary!$B$2:$I$2</c:f>
              <c:strCache>
                <c:ptCount val="8"/>
                <c:pt idx="0">
                  <c:v>Baseline</c:v>
                </c:pt>
                <c:pt idx="1">
                  <c:v>2007-8</c:v>
                </c:pt>
                <c:pt idx="2">
                  <c:v>2008-9</c:v>
                </c:pt>
                <c:pt idx="3">
                  <c:v>2009-10</c:v>
                </c:pt>
                <c:pt idx="4">
                  <c:v>2010-11</c:v>
                </c:pt>
                <c:pt idx="5">
                  <c:v>2011-12</c:v>
                </c:pt>
                <c:pt idx="6">
                  <c:v>2012-13</c:v>
                </c:pt>
                <c:pt idx="7">
                  <c:v>2013-14</c:v>
                </c:pt>
              </c:strCache>
            </c:strRef>
          </c:cat>
          <c:val>
            <c:numRef>
              <c:f>Summary!$B$3:$I$3</c:f>
              <c:numCache>
                <c:formatCode>General</c:formatCode>
                <c:ptCount val="8"/>
                <c:pt idx="0">
                  <c:v>21</c:v>
                </c:pt>
                <c:pt idx="1">
                  <c:v>20.7</c:v>
                </c:pt>
                <c:pt idx="2">
                  <c:v>20.5</c:v>
                </c:pt>
                <c:pt idx="3">
                  <c:v>20.3</c:v>
                </c:pt>
                <c:pt idx="4">
                  <c:v>20.100000000000001</c:v>
                </c:pt>
                <c:pt idx="5">
                  <c:v>19.899999999999999</c:v>
                </c:pt>
                <c:pt idx="6">
                  <c:v>19.899999999999999</c:v>
                </c:pt>
                <c:pt idx="7">
                  <c:v>19.899999999999999</c:v>
                </c:pt>
              </c:numCache>
            </c:numRef>
          </c:val>
          <c:smooth val="0"/>
        </c:ser>
        <c:ser>
          <c:idx val="1"/>
          <c:order val="1"/>
          <c:tx>
            <c:strRef>
              <c:f>Summary!$A$4</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Summary!$B$2:$I$2</c:f>
              <c:strCache>
                <c:ptCount val="8"/>
                <c:pt idx="0">
                  <c:v>Baseline</c:v>
                </c:pt>
                <c:pt idx="1">
                  <c:v>2007-8</c:v>
                </c:pt>
                <c:pt idx="2">
                  <c:v>2008-9</c:v>
                </c:pt>
                <c:pt idx="3">
                  <c:v>2009-10</c:v>
                </c:pt>
                <c:pt idx="4">
                  <c:v>2010-11</c:v>
                </c:pt>
                <c:pt idx="5">
                  <c:v>2011-12</c:v>
                </c:pt>
                <c:pt idx="6">
                  <c:v>2012-13</c:v>
                </c:pt>
                <c:pt idx="7">
                  <c:v>2013-14</c:v>
                </c:pt>
              </c:strCache>
            </c:strRef>
          </c:cat>
          <c:val>
            <c:numRef>
              <c:f>Summary!$B$4:$I$4</c:f>
              <c:numCache>
                <c:formatCode>General</c:formatCode>
                <c:ptCount val="8"/>
                <c:pt idx="0">
                  <c:v>21</c:v>
                </c:pt>
                <c:pt idx="1">
                  <c:v>20.9</c:v>
                </c:pt>
                <c:pt idx="2">
                  <c:v>21.4</c:v>
                </c:pt>
                <c:pt idx="3">
                  <c:v>22.1</c:v>
                </c:pt>
                <c:pt idx="4">
                  <c:v>22.9</c:v>
                </c:pt>
                <c:pt idx="5">
                  <c:v>23.9</c:v>
                </c:pt>
                <c:pt idx="6">
                  <c:v>24.5</c:v>
                </c:pt>
                <c:pt idx="7">
                  <c:v>24.86</c:v>
                </c:pt>
              </c:numCache>
            </c:numRef>
          </c:val>
          <c:smooth val="0"/>
        </c:ser>
        <c:ser>
          <c:idx val="2"/>
          <c:order val="2"/>
          <c:tx>
            <c:strRef>
              <c:f>Summary!$A$5</c:f>
              <c:strCache>
                <c:ptCount val="1"/>
                <c:pt idx="0">
                  <c:v>D28</c:v>
                </c:pt>
              </c:strCache>
            </c:strRef>
          </c:tx>
          <c:spPr>
            <a:ln>
              <a:solidFill>
                <a:srgbClr val="292934"/>
              </a:solidFill>
            </a:ln>
          </c:spPr>
          <c:marker>
            <c:symbol val="none"/>
          </c:marker>
          <c:dLbls>
            <c:dLbl>
              <c:idx val="6"/>
              <c:layout>
                <c:manualLayout>
                  <c:x val="-1.1316741696017799E-16"/>
                  <c:y val="-2.6041666666666699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Summary!$B$2:$I$2</c:f>
              <c:strCache>
                <c:ptCount val="8"/>
                <c:pt idx="0">
                  <c:v>Baseline</c:v>
                </c:pt>
                <c:pt idx="1">
                  <c:v>2007-8</c:v>
                </c:pt>
                <c:pt idx="2">
                  <c:v>2008-9</c:v>
                </c:pt>
                <c:pt idx="3">
                  <c:v>2009-10</c:v>
                </c:pt>
                <c:pt idx="4">
                  <c:v>2010-11</c:v>
                </c:pt>
                <c:pt idx="5">
                  <c:v>2011-12</c:v>
                </c:pt>
                <c:pt idx="6">
                  <c:v>2012-13</c:v>
                </c:pt>
                <c:pt idx="7">
                  <c:v>2013-14</c:v>
                </c:pt>
              </c:strCache>
            </c:strRef>
          </c:cat>
          <c:val>
            <c:numRef>
              <c:f>Summary!$B$5:$I$5</c:f>
              <c:numCache>
                <c:formatCode>General</c:formatCode>
                <c:ptCount val="8"/>
                <c:pt idx="0">
                  <c:v>21.5</c:v>
                </c:pt>
                <c:pt idx="1">
                  <c:v>21.6</c:v>
                </c:pt>
                <c:pt idx="2">
                  <c:v>22.3</c:v>
                </c:pt>
                <c:pt idx="3">
                  <c:v>22.8</c:v>
                </c:pt>
                <c:pt idx="4">
                  <c:v>23.8</c:v>
                </c:pt>
                <c:pt idx="5">
                  <c:v>25</c:v>
                </c:pt>
                <c:pt idx="6">
                  <c:v>26.1</c:v>
                </c:pt>
                <c:pt idx="7">
                  <c:v>26.1</c:v>
                </c:pt>
              </c:numCache>
            </c:numRef>
          </c:val>
          <c:smooth val="0"/>
        </c:ser>
        <c:dLbls>
          <c:showLegendKey val="0"/>
          <c:showVal val="0"/>
          <c:showCatName val="0"/>
          <c:showSerName val="0"/>
          <c:showPercent val="0"/>
          <c:showBubbleSize val="0"/>
        </c:dLbls>
        <c:marker val="1"/>
        <c:smooth val="0"/>
        <c:axId val="83475840"/>
        <c:axId val="83477632"/>
      </c:lineChart>
      <c:catAx>
        <c:axId val="83475840"/>
        <c:scaling>
          <c:orientation val="minMax"/>
        </c:scaling>
        <c:delete val="0"/>
        <c:axPos val="b"/>
        <c:majorTickMark val="none"/>
        <c:minorTickMark val="none"/>
        <c:tickLblPos val="nextTo"/>
        <c:crossAx val="83477632"/>
        <c:crosses val="autoZero"/>
        <c:auto val="1"/>
        <c:lblAlgn val="ctr"/>
        <c:lblOffset val="100"/>
        <c:noMultiLvlLbl val="0"/>
      </c:catAx>
      <c:valAx>
        <c:axId val="83477632"/>
        <c:scaling>
          <c:orientation val="minMax"/>
          <c:min val="18"/>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83475840"/>
        <c:crosses val="autoZero"/>
        <c:crossBetween val="between"/>
      </c:valAx>
    </c:plotArea>
    <c:legend>
      <c:legendPos val="r"/>
      <c:layout/>
      <c:overlay val="0"/>
      <c:spPr>
        <a:ln>
          <a:solidFill>
            <a:schemeClr val="tx1"/>
          </a:solidFill>
        </a:ln>
      </c:spPr>
      <c:txPr>
        <a:bodyPr/>
        <a:lstStyle/>
        <a:p>
          <a:pPr>
            <a:defRPr sz="1400"/>
          </a:pPr>
          <a:endParaRPr lang="en-US"/>
        </a:p>
      </c:txPr>
    </c:legend>
    <c:plotVisOnly val="1"/>
    <c:dispBlanksAs val="gap"/>
    <c:showDLblsOverMax val="0"/>
  </c:chart>
  <c:spPr>
    <a:ln>
      <a:solidFill>
        <a:schemeClr val="tx1"/>
      </a:solidFill>
    </a:ln>
  </c:sp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dLbls>
          <c:showLegendKey val="0"/>
          <c:showVal val="0"/>
          <c:showCatName val="0"/>
          <c:showSerName val="0"/>
          <c:showPercent val="0"/>
          <c:showBubbleSize val="0"/>
        </c:dLbls>
        <c:gapWidth val="150"/>
        <c:axId val="75686656"/>
        <c:axId val="75785728"/>
      </c:barChart>
      <c:catAx>
        <c:axId val="75686656"/>
        <c:scaling>
          <c:orientation val="minMax"/>
        </c:scaling>
        <c:delete val="0"/>
        <c:axPos val="b"/>
        <c:majorTickMark val="out"/>
        <c:minorTickMark val="none"/>
        <c:tickLblPos val="nextTo"/>
        <c:crossAx val="75785728"/>
        <c:crosses val="autoZero"/>
        <c:auto val="1"/>
        <c:lblAlgn val="ctr"/>
        <c:lblOffset val="100"/>
        <c:noMultiLvlLbl val="0"/>
      </c:catAx>
      <c:valAx>
        <c:axId val="75785728"/>
        <c:scaling>
          <c:orientation val="minMax"/>
        </c:scaling>
        <c:delete val="0"/>
        <c:axPos val="l"/>
        <c:majorGridlines/>
        <c:numFmt formatCode="0%" sourceLinked="1"/>
        <c:majorTickMark val="out"/>
        <c:minorTickMark val="none"/>
        <c:tickLblPos val="nextTo"/>
        <c:crossAx val="75686656"/>
        <c:crosses val="autoZero"/>
        <c:crossBetween val="between"/>
      </c:valAx>
    </c:plotArea>
    <c:plotVisOnly val="1"/>
    <c:dispBlanksAs val="gap"/>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Queens!$A$38:$A$43</c:f>
              <c:strCache>
                <c:ptCount val="6"/>
                <c:pt idx="0">
                  <c:v>District 28 Elementary Schools</c:v>
                </c:pt>
                <c:pt idx="1">
                  <c:v>City-Wide Elementary Schools</c:v>
                </c:pt>
                <c:pt idx="2">
                  <c:v>District 28 Middle Schools</c:v>
                </c:pt>
                <c:pt idx="3">
                  <c:v>City-Wide Middle Schools</c:v>
                </c:pt>
                <c:pt idx="4">
                  <c:v>Queens High Schools</c:v>
                </c:pt>
                <c:pt idx="5">
                  <c:v>City-Wide High Schools</c:v>
                </c:pt>
              </c:strCache>
            </c:strRef>
          </c:cat>
          <c:val>
            <c:numRef>
              <c:f>Queens!$B$38:$B$43</c:f>
              <c:numCache>
                <c:formatCode>0.0%</c:formatCode>
                <c:ptCount val="6"/>
                <c:pt idx="0" formatCode="0%">
                  <c:v>0.98</c:v>
                </c:pt>
                <c:pt idx="1">
                  <c:v>0.96799999999999997</c:v>
                </c:pt>
                <c:pt idx="2">
                  <c:v>0.84499999999999997</c:v>
                </c:pt>
                <c:pt idx="3">
                  <c:v>0.80900000000000005</c:v>
                </c:pt>
                <c:pt idx="4">
                  <c:v>1.107</c:v>
                </c:pt>
                <c:pt idx="5">
                  <c:v>0.94799999999999995</c:v>
                </c:pt>
              </c:numCache>
            </c:numRef>
          </c:val>
        </c:ser>
        <c:dLbls>
          <c:showLegendKey val="0"/>
          <c:showVal val="0"/>
          <c:showCatName val="0"/>
          <c:showSerName val="0"/>
          <c:showPercent val="0"/>
          <c:showBubbleSize val="0"/>
        </c:dLbls>
        <c:gapWidth val="150"/>
        <c:axId val="77016064"/>
        <c:axId val="77021952"/>
      </c:barChart>
      <c:catAx>
        <c:axId val="77016064"/>
        <c:scaling>
          <c:orientation val="minMax"/>
        </c:scaling>
        <c:delete val="0"/>
        <c:axPos val="b"/>
        <c:majorTickMark val="out"/>
        <c:minorTickMark val="none"/>
        <c:tickLblPos val="nextTo"/>
        <c:crossAx val="77021952"/>
        <c:crosses val="autoZero"/>
        <c:auto val="1"/>
        <c:lblAlgn val="ctr"/>
        <c:lblOffset val="100"/>
        <c:noMultiLvlLbl val="0"/>
      </c:catAx>
      <c:valAx>
        <c:axId val="77021952"/>
        <c:scaling>
          <c:orientation val="minMax"/>
        </c:scaling>
        <c:delete val="0"/>
        <c:axPos val="l"/>
        <c:majorGridlines/>
        <c:numFmt formatCode="0%" sourceLinked="1"/>
        <c:majorTickMark val="out"/>
        <c:minorTickMark val="none"/>
        <c:tickLblPos val="nextTo"/>
        <c:crossAx val="77016064"/>
        <c:crosses val="autoZero"/>
        <c:crossBetween val="between"/>
      </c:valAx>
    </c:plotArea>
    <c:plotVisOnly val="1"/>
    <c:dispBlanksAs val="gap"/>
    <c:showDLblsOverMax val="0"/>
  </c:chart>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showLegendKey val="0"/>
            <c:showVal val="1"/>
            <c:showCatName val="0"/>
            <c:showSerName val="0"/>
            <c:showPercent val="0"/>
            <c:showBubbleSize val="0"/>
            <c:showLeaderLines val="0"/>
          </c:dLbls>
          <c:cat>
            <c:strRef>
              <c:f>'[Enrollment Projections by District 2011-21 vs New Seats 2015-2019.xlsx]Queens'!$A$36:$A$39</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'[Enrollment Projections by District 2011-21 vs New Seats 2015-2019.xlsx]Queens'!$B$36:$B$39</c:f>
              <c:numCache>
                <c:formatCode>#,##0</c:formatCode>
                <c:ptCount val="4"/>
                <c:pt idx="0">
                  <c:v>640</c:v>
                </c:pt>
                <c:pt idx="1">
                  <c:v>2411</c:v>
                </c:pt>
                <c:pt idx="2">
                  <c:v>2163</c:v>
                </c:pt>
                <c:pt idx="3" formatCode="0">
                  <c:v>870.4</c:v>
                </c:pt>
              </c:numCache>
            </c:numRef>
          </c:val>
        </c:ser>
        <c:dLbls>
          <c:showLegendKey val="0"/>
          <c:showVal val="0"/>
          <c:showCatName val="0"/>
          <c:showSerName val="0"/>
          <c:showPercent val="0"/>
          <c:showBubbleSize val="0"/>
        </c:dLbls>
        <c:gapWidth val="150"/>
        <c:axId val="75401472"/>
        <c:axId val="77062144"/>
      </c:barChart>
      <c:catAx>
        <c:axId val="75401472"/>
        <c:scaling>
          <c:orientation val="minMax"/>
        </c:scaling>
        <c:delete val="0"/>
        <c:axPos val="b"/>
        <c:majorTickMark val="out"/>
        <c:minorTickMark val="none"/>
        <c:tickLblPos val="nextTo"/>
        <c:crossAx val="77062144"/>
        <c:crosses val="autoZero"/>
        <c:auto val="1"/>
        <c:lblAlgn val="ctr"/>
        <c:lblOffset val="100"/>
        <c:noMultiLvlLbl val="0"/>
      </c:catAx>
      <c:valAx>
        <c:axId val="77062144"/>
        <c:scaling>
          <c:orientation val="minMax"/>
        </c:scaling>
        <c:delete val="0"/>
        <c:axPos val="l"/>
        <c:majorGridlines/>
        <c:numFmt formatCode="#,##0" sourceLinked="1"/>
        <c:majorTickMark val="out"/>
        <c:minorTickMark val="none"/>
        <c:tickLblPos val="nextTo"/>
        <c:crossAx val="75401472"/>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Summary!$A$10</c:f>
              <c:strCache>
                <c:ptCount val="1"/>
                <c:pt idx="0">
                  <c:v>C4E target</c:v>
                </c:pt>
              </c:strCache>
            </c:strRef>
          </c:tx>
          <c:spPr>
            <a:ln>
              <a:solidFill>
                <a:srgbClr val="008000"/>
              </a:solidFill>
            </a:ln>
          </c:spPr>
          <c:marker>
            <c:symbol val="none"/>
          </c:marker>
          <c:dLbls>
            <c:dLbl>
              <c:idx val="1"/>
              <c:layout>
                <c:manualLayout>
                  <c:x val="-2.8291854240044399E-17"/>
                  <c:y val="2.3437499999999899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Summary!$B$9:$I$9</c:f>
              <c:strCache>
                <c:ptCount val="8"/>
                <c:pt idx="0">
                  <c:v>Baseline</c:v>
                </c:pt>
                <c:pt idx="1">
                  <c:v>2007-8</c:v>
                </c:pt>
                <c:pt idx="2">
                  <c:v>2008-9</c:v>
                </c:pt>
                <c:pt idx="3">
                  <c:v>2009-10</c:v>
                </c:pt>
                <c:pt idx="4">
                  <c:v>2010-11</c:v>
                </c:pt>
                <c:pt idx="5">
                  <c:v>2011-12</c:v>
                </c:pt>
                <c:pt idx="6">
                  <c:v>2012-13</c:v>
                </c:pt>
                <c:pt idx="7">
                  <c:v>2013-14</c:v>
                </c:pt>
              </c:strCache>
            </c:strRef>
          </c:cat>
          <c:val>
            <c:numRef>
              <c:f>Summary!$B$10:$I$10</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Summary!$A$11</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Summary!$B$9:$I$9</c:f>
              <c:strCache>
                <c:ptCount val="8"/>
                <c:pt idx="0">
                  <c:v>Baseline</c:v>
                </c:pt>
                <c:pt idx="1">
                  <c:v>2007-8</c:v>
                </c:pt>
                <c:pt idx="2">
                  <c:v>2008-9</c:v>
                </c:pt>
                <c:pt idx="3">
                  <c:v>2009-10</c:v>
                </c:pt>
                <c:pt idx="4">
                  <c:v>2010-11</c:v>
                </c:pt>
                <c:pt idx="5">
                  <c:v>2011-12</c:v>
                </c:pt>
                <c:pt idx="6">
                  <c:v>2012-13</c:v>
                </c:pt>
                <c:pt idx="7">
                  <c:v>2013-14</c:v>
                </c:pt>
              </c:strCache>
            </c:strRef>
          </c:cat>
          <c:val>
            <c:numRef>
              <c:f>Summary!$B$11:$I$11</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Summary!$A$12</c:f>
              <c:strCache>
                <c:ptCount val="1"/>
                <c:pt idx="0">
                  <c:v>D28</c:v>
                </c:pt>
              </c:strCache>
            </c:strRef>
          </c:tx>
          <c:spPr>
            <a:ln>
              <a:solidFill>
                <a:schemeClr val="tx1"/>
              </a:solidFill>
            </a:ln>
          </c:spPr>
          <c:marker>
            <c:symbol val="none"/>
          </c:marker>
          <c:dLbls>
            <c:dLbl>
              <c:idx val="1"/>
              <c:layout>
                <c:manualLayout>
                  <c:x val="-2.8291854240044399E-17"/>
                  <c:y val="-2.34375E-2"/>
                </c:manualLayout>
              </c:layout>
              <c:showLegendKey val="0"/>
              <c:showVal val="1"/>
              <c:showCatName val="0"/>
              <c:showSerName val="0"/>
              <c:showPercent val="0"/>
              <c:showBubbleSize val="0"/>
            </c:dLbl>
            <c:dLbl>
              <c:idx val="2"/>
              <c:layout>
                <c:manualLayout>
                  <c:x val="0"/>
                  <c:y val="-7.03125E-2"/>
                </c:manualLayout>
              </c:layout>
              <c:showLegendKey val="0"/>
              <c:showVal val="1"/>
              <c:showCatName val="0"/>
              <c:showSerName val="0"/>
              <c:showPercent val="0"/>
              <c:showBubbleSize val="0"/>
            </c:dLbl>
            <c:dLbl>
              <c:idx val="4"/>
              <c:layout>
                <c:manualLayout>
                  <c:x val="0"/>
                  <c:y val="1.8229166666666598E-2"/>
                </c:manualLayout>
              </c:layout>
              <c:showLegendKey val="0"/>
              <c:showVal val="1"/>
              <c:showCatName val="0"/>
              <c:showSerName val="0"/>
              <c:showPercent val="0"/>
              <c:showBubbleSize val="0"/>
            </c:dLbl>
            <c:dLbl>
              <c:idx val="5"/>
              <c:layout>
                <c:manualLayout>
                  <c:x val="0"/>
                  <c:y val="-2.8645833333333301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Summary!$B$9:$I$9</c:f>
              <c:strCache>
                <c:ptCount val="8"/>
                <c:pt idx="0">
                  <c:v>Baseline</c:v>
                </c:pt>
                <c:pt idx="1">
                  <c:v>2007-8</c:v>
                </c:pt>
                <c:pt idx="2">
                  <c:v>2008-9</c:v>
                </c:pt>
                <c:pt idx="3">
                  <c:v>2009-10</c:v>
                </c:pt>
                <c:pt idx="4">
                  <c:v>2010-11</c:v>
                </c:pt>
                <c:pt idx="5">
                  <c:v>2011-12</c:v>
                </c:pt>
                <c:pt idx="6">
                  <c:v>2012-13</c:v>
                </c:pt>
                <c:pt idx="7">
                  <c:v>2013-14</c:v>
                </c:pt>
              </c:strCache>
            </c:strRef>
          </c:cat>
          <c:val>
            <c:numRef>
              <c:f>Summary!$B$12:$I$12</c:f>
              <c:numCache>
                <c:formatCode>General</c:formatCode>
                <c:ptCount val="8"/>
                <c:pt idx="0">
                  <c:v>26.5</c:v>
                </c:pt>
                <c:pt idx="1">
                  <c:v>25.4</c:v>
                </c:pt>
                <c:pt idx="2">
                  <c:v>25.4</c:v>
                </c:pt>
                <c:pt idx="3">
                  <c:v>26.9</c:v>
                </c:pt>
                <c:pt idx="4">
                  <c:v>27.3</c:v>
                </c:pt>
                <c:pt idx="5">
                  <c:v>27.8</c:v>
                </c:pt>
                <c:pt idx="6">
                  <c:v>27.6</c:v>
                </c:pt>
                <c:pt idx="7">
                  <c:v>28.6</c:v>
                </c:pt>
              </c:numCache>
            </c:numRef>
          </c:val>
          <c:smooth val="0"/>
        </c:ser>
        <c:dLbls>
          <c:showLegendKey val="0"/>
          <c:showVal val="0"/>
          <c:showCatName val="0"/>
          <c:showSerName val="0"/>
          <c:showPercent val="0"/>
          <c:showBubbleSize val="0"/>
        </c:dLbls>
        <c:marker val="1"/>
        <c:smooth val="0"/>
        <c:axId val="83530496"/>
        <c:axId val="83532032"/>
      </c:lineChart>
      <c:catAx>
        <c:axId val="83530496"/>
        <c:scaling>
          <c:orientation val="minMax"/>
        </c:scaling>
        <c:delete val="0"/>
        <c:axPos val="b"/>
        <c:majorTickMark val="out"/>
        <c:minorTickMark val="none"/>
        <c:tickLblPos val="nextTo"/>
        <c:crossAx val="83532032"/>
        <c:crosses val="autoZero"/>
        <c:auto val="1"/>
        <c:lblAlgn val="ctr"/>
        <c:lblOffset val="100"/>
        <c:noMultiLvlLbl val="0"/>
      </c:catAx>
      <c:valAx>
        <c:axId val="83532032"/>
        <c:scaling>
          <c:orientation val="minMax"/>
          <c:min val="22"/>
        </c:scaling>
        <c:delete val="0"/>
        <c:axPos val="l"/>
        <c:majorGridlines/>
        <c:numFmt formatCode="General" sourceLinked="0"/>
        <c:majorTickMark val="out"/>
        <c:minorTickMark val="none"/>
        <c:tickLblPos val="nextTo"/>
        <c:crossAx val="83530496"/>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43918080"/>
        <c:axId val="43919616"/>
      </c:lineChart>
      <c:catAx>
        <c:axId val="43918080"/>
        <c:scaling>
          <c:orientation val="minMax"/>
        </c:scaling>
        <c:delete val="0"/>
        <c:axPos val="b"/>
        <c:majorTickMark val="out"/>
        <c:minorTickMark val="none"/>
        <c:tickLblPos val="nextTo"/>
        <c:crossAx val="43919616"/>
        <c:crosses val="autoZero"/>
        <c:auto val="1"/>
        <c:lblAlgn val="ctr"/>
        <c:lblOffset val="100"/>
        <c:noMultiLvlLbl val="0"/>
      </c:catAx>
      <c:valAx>
        <c:axId val="43919616"/>
        <c:scaling>
          <c:orientation val="minMax"/>
          <c:min val="24"/>
        </c:scaling>
        <c:delete val="0"/>
        <c:axPos val="l"/>
        <c:majorGridlines/>
        <c:numFmt formatCode="General" sourceLinked="1"/>
        <c:majorTickMark val="out"/>
        <c:minorTickMark val="none"/>
        <c:tickLblPos val="nextTo"/>
        <c:crossAx val="43918080"/>
        <c:crosses val="autoZero"/>
        <c:crossBetween val="between"/>
      </c:valAx>
    </c:plotArea>
    <c:legend>
      <c:legendPos val="r"/>
      <c:layout/>
      <c:overlay val="0"/>
    </c:legend>
    <c:plotVisOnly val="1"/>
    <c:dispBlanksAs val="gap"/>
    <c:showDLblsOverMax val="0"/>
  </c:chart>
  <c:txPr>
    <a:bodyPr/>
    <a:lstStyle/>
    <a:p>
      <a:pPr>
        <a:defRPr>
          <a:latin typeface="Helvetica Neue"/>
          <a:cs typeface="Helvetica Neue"/>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a:t>D28 Kindergarten</a:t>
            </a:r>
          </a:p>
        </c:rich>
      </c:tx>
      <c:overlay val="0"/>
    </c:title>
    <c:autoTitleDeleted val="0"/>
    <c:plotArea>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'd28'!$A$1:$A$12</c:f>
              <c:strCache>
                <c:ptCount val="12"/>
                <c:pt idx="0">
                  <c:v>P.S. 182 SAMANTHA SMITH</c:v>
                </c:pt>
                <c:pt idx="1">
                  <c:v>P.S. 054 HILLSIDE</c:v>
                </c:pt>
                <c:pt idx="2">
                  <c:v>P.S. 140 EDWARD K ELLINGTON</c:v>
                </c:pt>
                <c:pt idx="3">
                  <c:v>P.S. 174 WILLIAM SIDNEY MOUNT</c:v>
                </c:pt>
                <c:pt idx="4">
                  <c:v>P.S. Q086</c:v>
                </c:pt>
                <c:pt idx="5">
                  <c:v>PS 354</c:v>
                </c:pt>
                <c:pt idx="6">
                  <c:v>P.S. 040 SAMUEL HUNTINGTON</c:v>
                </c:pt>
                <c:pt idx="7">
                  <c:v>P.S. 050 Talfourd Lawn Elementary School</c:v>
                </c:pt>
                <c:pt idx="8">
                  <c:v>P.S. 144 COL JEROMUS REMSEN</c:v>
                </c:pt>
                <c:pt idx="9">
                  <c:v>P.S. 160 WALTER FRANCIS BISHOP</c:v>
                </c:pt>
                <c:pt idx="10">
                  <c:v>P.S. 206 The Horace Harding School</c:v>
                </c:pt>
                <c:pt idx="11">
                  <c:v>P.S. 220 EDWARD MANDEL</c:v>
                </c:pt>
              </c:strCache>
            </c:strRef>
          </c:cat>
          <c:val>
            <c:numRef>
              <c:f>'d28'!$B$1:$B$12</c:f>
              <c:numCache>
                <c:formatCode>0.0</c:formatCode>
                <c:ptCount val="12"/>
                <c:pt idx="0">
                  <c:v>27</c:v>
                </c:pt>
                <c:pt idx="1">
                  <c:v>26.3</c:v>
                </c:pt>
                <c:pt idx="2">
                  <c:v>26</c:v>
                </c:pt>
                <c:pt idx="3">
                  <c:v>26</c:v>
                </c:pt>
                <c:pt idx="4">
                  <c:v>25.7</c:v>
                </c:pt>
                <c:pt idx="5">
                  <c:v>25.5</c:v>
                </c:pt>
                <c:pt idx="6">
                  <c:v>25</c:v>
                </c:pt>
                <c:pt idx="7">
                  <c:v>25</c:v>
                </c:pt>
                <c:pt idx="8">
                  <c:v>25</c:v>
                </c:pt>
                <c:pt idx="9">
                  <c:v>25</c:v>
                </c:pt>
                <c:pt idx="10">
                  <c:v>25</c:v>
                </c:pt>
                <c:pt idx="11">
                  <c:v>25</c:v>
                </c:pt>
              </c:numCache>
            </c:numRef>
          </c:val>
        </c:ser>
        <c:dLbls>
          <c:showLegendKey val="0"/>
          <c:showVal val="0"/>
          <c:showCatName val="0"/>
          <c:showSerName val="0"/>
          <c:showPercent val="0"/>
          <c:showBubbleSize val="0"/>
        </c:dLbls>
        <c:gapWidth val="150"/>
        <c:axId val="71613824"/>
        <c:axId val="71623808"/>
      </c:barChart>
      <c:catAx>
        <c:axId val="71613824"/>
        <c:scaling>
          <c:orientation val="minMax"/>
        </c:scaling>
        <c:delete val="0"/>
        <c:axPos val="b"/>
        <c:majorTickMark val="out"/>
        <c:minorTickMark val="none"/>
        <c:tickLblPos val="nextTo"/>
        <c:crossAx val="71623808"/>
        <c:crosses val="autoZero"/>
        <c:auto val="1"/>
        <c:lblAlgn val="ctr"/>
        <c:lblOffset val="100"/>
        <c:noMultiLvlLbl val="0"/>
      </c:catAx>
      <c:valAx>
        <c:axId val="71623808"/>
        <c:scaling>
          <c:orientation val="minMax"/>
        </c:scaling>
        <c:delete val="0"/>
        <c:axPos val="l"/>
        <c:majorGridlines/>
        <c:numFmt formatCode="0" sourceLinked="0"/>
        <c:majorTickMark val="out"/>
        <c:minorTickMark val="none"/>
        <c:tickLblPos val="nextTo"/>
        <c:crossAx val="71613824"/>
        <c:crosses val="autoZero"/>
        <c:crossBetween val="between"/>
      </c:valAx>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a:t>D28 1st Grade</a:t>
            </a:r>
          </a:p>
        </c:rich>
      </c:tx>
      <c:overlay val="0"/>
    </c:title>
    <c:autoTitleDeleted val="0"/>
    <c:plotArea>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'd28'!$A$48:$A$51</c:f>
              <c:strCache>
                <c:ptCount val="4"/>
                <c:pt idx="0">
                  <c:v>PS 354</c:v>
                </c:pt>
                <c:pt idx="1">
                  <c:v>P.S. 175 THE LYNN GROSS DISCOVERY SCHOOL</c:v>
                </c:pt>
                <c:pt idx="2">
                  <c:v>P.S. Q086</c:v>
                </c:pt>
                <c:pt idx="3">
                  <c:v>P.S. 144 COL JEROMUS REMSEN</c:v>
                </c:pt>
              </c:strCache>
            </c:strRef>
          </c:cat>
          <c:val>
            <c:numRef>
              <c:f>'d28'!$B$48:$B$51</c:f>
              <c:numCache>
                <c:formatCode>0.0</c:formatCode>
                <c:ptCount val="4"/>
                <c:pt idx="0">
                  <c:v>32</c:v>
                </c:pt>
                <c:pt idx="1">
                  <c:v>31.5</c:v>
                </c:pt>
                <c:pt idx="2">
                  <c:v>30</c:v>
                </c:pt>
                <c:pt idx="3">
                  <c:v>30</c:v>
                </c:pt>
              </c:numCache>
            </c:numRef>
          </c:val>
        </c:ser>
        <c:dLbls>
          <c:showLegendKey val="0"/>
          <c:showVal val="0"/>
          <c:showCatName val="0"/>
          <c:showSerName val="0"/>
          <c:showPercent val="0"/>
          <c:showBubbleSize val="0"/>
        </c:dLbls>
        <c:gapWidth val="150"/>
        <c:axId val="73430144"/>
        <c:axId val="73431680"/>
      </c:barChart>
      <c:catAx>
        <c:axId val="73430144"/>
        <c:scaling>
          <c:orientation val="minMax"/>
        </c:scaling>
        <c:delete val="0"/>
        <c:axPos val="b"/>
        <c:majorTickMark val="out"/>
        <c:minorTickMark val="none"/>
        <c:tickLblPos val="nextTo"/>
        <c:crossAx val="73431680"/>
        <c:crosses val="autoZero"/>
        <c:auto val="1"/>
        <c:lblAlgn val="ctr"/>
        <c:lblOffset val="100"/>
        <c:noMultiLvlLbl val="0"/>
      </c:catAx>
      <c:valAx>
        <c:axId val="73431680"/>
        <c:scaling>
          <c:orientation val="minMax"/>
        </c:scaling>
        <c:delete val="0"/>
        <c:axPos val="l"/>
        <c:majorGridlines/>
        <c:numFmt formatCode="0" sourceLinked="0"/>
        <c:majorTickMark val="out"/>
        <c:minorTickMark val="none"/>
        <c:tickLblPos val="nextTo"/>
        <c:crossAx val="73430144"/>
        <c:crosses val="autoZero"/>
        <c:crossBetween val="between"/>
      </c:valAx>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a:t>D28 2nd Grade</a:t>
            </a:r>
          </a:p>
        </c:rich>
      </c:tx>
      <c:overlay val="0"/>
    </c:title>
    <c:autoTitleDeleted val="0"/>
    <c:plotArea>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'd28'!$A$53:$A$61</c:f>
              <c:strCache>
                <c:ptCount val="9"/>
                <c:pt idx="0">
                  <c:v>P.S. 099 KEW GARDENS</c:v>
                </c:pt>
                <c:pt idx="1">
                  <c:v>P.S. 175 THE LYNN GROSS DISCOVERY SCHOOL</c:v>
                </c:pt>
                <c:pt idx="2">
                  <c:v>P.S. 174 WILLIAM SIDNEY MOUNT</c:v>
                </c:pt>
                <c:pt idx="3">
                  <c:v>P.S. 182 SAMANTHA SMITH</c:v>
                </c:pt>
                <c:pt idx="4">
                  <c:v>P.S. 220 EDWARD MANDEL</c:v>
                </c:pt>
                <c:pt idx="5">
                  <c:v>P.S. 196 GRAND CENTRAL PARKWAY</c:v>
                </c:pt>
                <c:pt idx="6">
                  <c:v>P.S. 117 J. KELD / BRIARWOOD SCHOOL</c:v>
                </c:pt>
                <c:pt idx="7">
                  <c:v>P.S. 144 COL JEROMUS REMSEN</c:v>
                </c:pt>
                <c:pt idx="8">
                  <c:v>P.S. 161 ARTHUR ASHE SCHOOL</c:v>
                </c:pt>
              </c:strCache>
            </c:strRef>
          </c:cat>
          <c:val>
            <c:numRef>
              <c:f>'d28'!$B$53:$B$61</c:f>
              <c:numCache>
                <c:formatCode>0.0</c:formatCode>
                <c:ptCount val="9"/>
                <c:pt idx="0">
                  <c:v>32</c:v>
                </c:pt>
                <c:pt idx="1">
                  <c:v>31.8</c:v>
                </c:pt>
                <c:pt idx="2">
                  <c:v>31</c:v>
                </c:pt>
                <c:pt idx="3">
                  <c:v>31</c:v>
                </c:pt>
                <c:pt idx="4">
                  <c:v>31</c:v>
                </c:pt>
                <c:pt idx="5">
                  <c:v>30.7</c:v>
                </c:pt>
                <c:pt idx="6">
                  <c:v>30.3</c:v>
                </c:pt>
                <c:pt idx="7">
                  <c:v>30</c:v>
                </c:pt>
                <c:pt idx="8">
                  <c:v>30</c:v>
                </c:pt>
              </c:numCache>
            </c:numRef>
          </c:val>
        </c:ser>
        <c:dLbls>
          <c:showLegendKey val="0"/>
          <c:showVal val="0"/>
          <c:showCatName val="0"/>
          <c:showSerName val="0"/>
          <c:showPercent val="0"/>
          <c:showBubbleSize val="0"/>
        </c:dLbls>
        <c:gapWidth val="150"/>
        <c:axId val="83610240"/>
        <c:axId val="89227648"/>
      </c:barChart>
      <c:catAx>
        <c:axId val="83610240"/>
        <c:scaling>
          <c:orientation val="minMax"/>
        </c:scaling>
        <c:delete val="0"/>
        <c:axPos val="b"/>
        <c:majorTickMark val="out"/>
        <c:minorTickMark val="none"/>
        <c:tickLblPos val="nextTo"/>
        <c:crossAx val="89227648"/>
        <c:crosses val="autoZero"/>
        <c:auto val="1"/>
        <c:lblAlgn val="ctr"/>
        <c:lblOffset val="100"/>
        <c:noMultiLvlLbl val="0"/>
      </c:catAx>
      <c:valAx>
        <c:axId val="89227648"/>
        <c:scaling>
          <c:orientation val="minMax"/>
        </c:scaling>
        <c:delete val="0"/>
        <c:axPos val="l"/>
        <c:majorGridlines/>
        <c:numFmt formatCode="0" sourceLinked="0"/>
        <c:majorTickMark val="out"/>
        <c:minorTickMark val="none"/>
        <c:tickLblPos val="nextTo"/>
        <c:crossAx val="83610240"/>
        <c:crosses val="autoZero"/>
        <c:crossBetween val="between"/>
      </c:valAx>
    </c:plotArea>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a:t>D28 3rd Grade</a:t>
            </a:r>
          </a:p>
        </c:rich>
      </c:tx>
      <c:overlay val="0"/>
    </c:title>
    <c:autoTitleDeleted val="0"/>
    <c:plotArea>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'd28'!$A$63:$A$71</c:f>
              <c:strCache>
                <c:ptCount val="9"/>
                <c:pt idx="0">
                  <c:v>P.S. 182 SAMANTHA SMITH</c:v>
                </c:pt>
                <c:pt idx="1">
                  <c:v>P.S. 175 THE LYNN GROSS DISCOVERY SCHOOL</c:v>
                </c:pt>
                <c:pt idx="2">
                  <c:v>P.S. 174 WILLIAM SIDNEY MOUNT</c:v>
                </c:pt>
                <c:pt idx="3">
                  <c:v>P.S. 099 KEW GARDENS</c:v>
                </c:pt>
                <c:pt idx="4">
                  <c:v>P.S. Q086</c:v>
                </c:pt>
                <c:pt idx="5">
                  <c:v>P.S. 220 EDWARD MANDEL</c:v>
                </c:pt>
                <c:pt idx="6">
                  <c:v>P.S. 040 SAMUEL HUNTINGTON</c:v>
                </c:pt>
                <c:pt idx="7">
                  <c:v>P.S. 144 COL JEROMUS REMSEN</c:v>
                </c:pt>
                <c:pt idx="8">
                  <c:v>PS 354</c:v>
                </c:pt>
              </c:strCache>
            </c:strRef>
          </c:cat>
          <c:val>
            <c:numRef>
              <c:f>'d28'!$B$63:$B$71</c:f>
              <c:numCache>
                <c:formatCode>0.0</c:formatCode>
                <c:ptCount val="9"/>
                <c:pt idx="0">
                  <c:v>33</c:v>
                </c:pt>
                <c:pt idx="1">
                  <c:v>32</c:v>
                </c:pt>
                <c:pt idx="2">
                  <c:v>31</c:v>
                </c:pt>
                <c:pt idx="3">
                  <c:v>30.7</c:v>
                </c:pt>
                <c:pt idx="4">
                  <c:v>30.5</c:v>
                </c:pt>
                <c:pt idx="5">
                  <c:v>30.5</c:v>
                </c:pt>
                <c:pt idx="6">
                  <c:v>30</c:v>
                </c:pt>
                <c:pt idx="7">
                  <c:v>30</c:v>
                </c:pt>
                <c:pt idx="8">
                  <c:v>30</c:v>
                </c:pt>
              </c:numCache>
            </c:numRef>
          </c:val>
        </c:ser>
        <c:dLbls>
          <c:showLegendKey val="0"/>
          <c:showVal val="0"/>
          <c:showCatName val="0"/>
          <c:showSerName val="0"/>
          <c:showPercent val="0"/>
          <c:showBubbleSize val="0"/>
        </c:dLbls>
        <c:gapWidth val="150"/>
        <c:axId val="89547136"/>
        <c:axId val="89548672"/>
      </c:barChart>
      <c:catAx>
        <c:axId val="89547136"/>
        <c:scaling>
          <c:orientation val="minMax"/>
        </c:scaling>
        <c:delete val="0"/>
        <c:axPos val="b"/>
        <c:majorTickMark val="out"/>
        <c:minorTickMark val="none"/>
        <c:tickLblPos val="nextTo"/>
        <c:crossAx val="89548672"/>
        <c:crosses val="autoZero"/>
        <c:auto val="1"/>
        <c:lblAlgn val="ctr"/>
        <c:lblOffset val="100"/>
        <c:noMultiLvlLbl val="0"/>
      </c:catAx>
      <c:valAx>
        <c:axId val="89548672"/>
        <c:scaling>
          <c:orientation val="minMax"/>
        </c:scaling>
        <c:delete val="0"/>
        <c:axPos val="l"/>
        <c:majorGridlines/>
        <c:numFmt formatCode="0" sourceLinked="0"/>
        <c:majorTickMark val="out"/>
        <c:minorTickMark val="none"/>
        <c:tickLblPos val="nextTo"/>
        <c:crossAx val="89547136"/>
        <c:crosses val="autoZero"/>
        <c:crossBetween val="between"/>
      </c:valAx>
    </c:plotArea>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baseline="0" dirty="0" smtClean="0">
                <a:solidFill>
                  <a:srgbClr val="FF6600"/>
                </a:solidFill>
                <a:effectLst/>
              </a:rPr>
              <a:t>Instead of hiring new teachers, the number has dropped </a:t>
            </a:r>
            <a:r>
              <a:rPr lang="en-US" sz="2000" b="1" i="0" baseline="0" dirty="0">
                <a:solidFill>
                  <a:srgbClr val="FF6600"/>
                </a:solidFill>
                <a:effectLst/>
              </a:rPr>
              <a:t>by </a:t>
            </a:r>
            <a:r>
              <a:rPr lang="en-US" sz="2000" b="1" i="0" baseline="0" dirty="0" smtClean="0">
                <a:solidFill>
                  <a:srgbClr val="FF6600"/>
                </a:solidFill>
                <a:effectLst/>
              </a:rPr>
              <a:t>more than </a:t>
            </a:r>
          </a:p>
          <a:p>
            <a:pPr>
              <a:defRPr/>
            </a:pPr>
            <a:r>
              <a:rPr lang="en-US" sz="2000" b="1" i="0" baseline="0" dirty="0" smtClean="0">
                <a:solidFill>
                  <a:srgbClr val="FF6600"/>
                </a:solidFill>
                <a:effectLst/>
              </a:rPr>
              <a:t>5,000 </a:t>
            </a:r>
            <a:r>
              <a:rPr lang="en-US" sz="2000" b="1" i="0" baseline="0" dirty="0">
                <a:solidFill>
                  <a:srgbClr val="FF6600"/>
                </a:solidFill>
                <a:effectLst/>
              </a:rPr>
              <a:t>since 2007-8 </a:t>
            </a:r>
            <a:endParaRPr lang="en-US" sz="2000" dirty="0">
              <a:solidFill>
                <a:srgbClr val="FF6600"/>
              </a:solidFill>
              <a:effectLst/>
            </a:endParaRPr>
          </a:p>
          <a:p>
            <a:pPr>
              <a:defRPr/>
            </a:pPr>
            <a:r>
              <a:rPr lang="en-US" sz="1400" b="1" i="0" baseline="0" dirty="0">
                <a:effectLst/>
              </a:rPr>
              <a:t>data source: Mayor's Management Report</a:t>
            </a:r>
            <a:endParaRPr lang="en-US" sz="1400" dirty="0">
              <a:effectLst/>
            </a:endParaRPr>
          </a:p>
        </c:rich>
      </c:tx>
      <c:layout>
        <c:manualLayout>
          <c:xMode val="edge"/>
          <c:yMode val="edge"/>
          <c:x val="0.12881752426295501"/>
          <c:y val="1.4768700787401599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43861888"/>
        <c:axId val="43863424"/>
      </c:lineChart>
      <c:catAx>
        <c:axId val="43861888"/>
        <c:scaling>
          <c:orientation val="minMax"/>
        </c:scaling>
        <c:delete val="0"/>
        <c:axPos val="b"/>
        <c:majorTickMark val="out"/>
        <c:minorTickMark val="none"/>
        <c:tickLblPos val="nextTo"/>
        <c:txPr>
          <a:bodyPr/>
          <a:lstStyle/>
          <a:p>
            <a:pPr>
              <a:defRPr sz="1800"/>
            </a:pPr>
            <a:endParaRPr lang="en-US"/>
          </a:p>
        </c:txPr>
        <c:crossAx val="43863424"/>
        <c:crosses val="autoZero"/>
        <c:auto val="1"/>
        <c:lblAlgn val="ctr"/>
        <c:lblOffset val="100"/>
        <c:noMultiLvlLbl val="0"/>
      </c:catAx>
      <c:valAx>
        <c:axId val="43863424"/>
        <c:scaling>
          <c:orientation val="minMax"/>
        </c:scaling>
        <c:delete val="1"/>
        <c:axPos val="l"/>
        <c:majorGridlines/>
        <c:numFmt formatCode="#,##0" sourceLinked="1"/>
        <c:majorTickMark val="out"/>
        <c:minorTickMark val="none"/>
        <c:tickLblPos val="none"/>
        <c:crossAx val="43861888"/>
        <c:crosses val="autoZero"/>
        <c:crossBetween val="between"/>
      </c:valAx>
    </c:plotArea>
    <c:plotVisOnly val="1"/>
    <c:dispBlanksAs val="gap"/>
    <c:showDLblsOverMax val="0"/>
  </c:chart>
  <c:spPr>
    <a:ln>
      <a:solidFill>
        <a:schemeClr val="accent1"/>
      </a:solidFill>
    </a:ln>
  </c:sp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800" b="1" i="0" baseline="0">
                <a:effectLst/>
              </a:rPr>
              <a:t>Average Utilization Rates in District 28 compared to City-Wide 2012-2013 </a:t>
            </a:r>
            <a:endParaRPr lang="en-US">
              <a:effectLst/>
            </a:endParaRPr>
          </a:p>
        </c:rich>
      </c:tx>
      <c:overlay val="0"/>
    </c:title>
    <c:autoTitleDeleted val="0"/>
    <c:plotArea>
      <c:layout/>
      <c:barChart>
        <c:barDir val="col"/>
        <c:grouping val="clustered"/>
        <c:varyColors val="0"/>
        <c:dLbls>
          <c:showLegendKey val="0"/>
          <c:showVal val="0"/>
          <c:showCatName val="0"/>
          <c:showSerName val="0"/>
          <c:showPercent val="0"/>
          <c:showBubbleSize val="0"/>
        </c:dLbls>
        <c:gapWidth val="150"/>
        <c:axId val="74694016"/>
        <c:axId val="75420800"/>
      </c:barChart>
      <c:catAx>
        <c:axId val="74694016"/>
        <c:scaling>
          <c:orientation val="minMax"/>
        </c:scaling>
        <c:delete val="0"/>
        <c:axPos val="b"/>
        <c:majorTickMark val="out"/>
        <c:minorTickMark val="none"/>
        <c:tickLblPos val="nextTo"/>
        <c:crossAx val="75420800"/>
        <c:crosses val="autoZero"/>
        <c:auto val="1"/>
        <c:lblAlgn val="ctr"/>
        <c:lblOffset val="100"/>
        <c:noMultiLvlLbl val="0"/>
      </c:catAx>
      <c:valAx>
        <c:axId val="75420800"/>
        <c:scaling>
          <c:orientation val="minMax"/>
        </c:scaling>
        <c:delete val="0"/>
        <c:axPos val="l"/>
        <c:majorGridlines/>
        <c:numFmt formatCode="0%" sourceLinked="1"/>
        <c:majorTickMark val="out"/>
        <c:minorTickMark val="none"/>
        <c:tickLblPos val="nextTo"/>
        <c:crossAx val="74694016"/>
        <c:crosses val="autoZero"/>
        <c:crossBetween val="between"/>
      </c:valAx>
    </c:plotArea>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490B4D7-4F3A-4E7D-B320-BF78A6653A06}" type="datetimeFigureOut">
              <a:rPr lang="en-US"/>
              <a:pPr>
                <a:defRPr/>
              </a:pPr>
              <a:t>10/9/2014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5559E3D-347C-4074-9293-E579125FFFDA}" type="slidenum">
              <a:rPr lang="en-US"/>
              <a:pPr>
                <a:defRPr/>
              </a:pPr>
              <a:t>‹#›</a:t>
            </a:fld>
            <a:endParaRPr lang="en-US"/>
          </a:p>
        </p:txBody>
      </p:sp>
    </p:spTree>
    <p:extLst>
      <p:ext uri="{BB962C8B-B14F-4D97-AF65-F5344CB8AC3E}">
        <p14:creationId xmlns:p14="http://schemas.microsoft.com/office/powerpoint/2010/main" val="1428155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A6FA360-B3D1-41CA-99E9-189EED303115}" type="datetimeFigureOut">
              <a:rPr lang="en-US"/>
              <a:pPr>
                <a:defRPr/>
              </a:pPr>
              <a:t>10/9/2014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2DDA931-5A21-487F-8843-6252B072936A}" type="slidenum">
              <a:rPr lang="en-US"/>
              <a:pPr>
                <a:defRPr/>
              </a:pPr>
              <a:t>‹#›</a:t>
            </a:fld>
            <a:endParaRPr lang="en-US"/>
          </a:p>
        </p:txBody>
      </p:sp>
    </p:spTree>
    <p:extLst>
      <p:ext uri="{BB962C8B-B14F-4D97-AF65-F5344CB8AC3E}">
        <p14:creationId xmlns:p14="http://schemas.microsoft.com/office/powerpoint/2010/main" val="59366543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94975A76-4DD7-421A-85C0-CDA62608F501}" type="slidenum">
              <a:rPr lang="en-US" altLang="en-US" smtClean="0">
                <a:latin typeface="Calibri" pitchFamily="34" charset="0"/>
              </a:rPr>
              <a:pPr fontAlgn="base">
                <a:spcBef>
                  <a:spcPct val="0"/>
                </a:spcBef>
                <a:spcAft>
                  <a:spcPct val="0"/>
                </a:spcAft>
                <a:defRPr/>
              </a:pPr>
              <a:t>4</a:t>
            </a:fld>
            <a:endParaRPr lang="en-US" alt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A8140E40-9C6A-4863-9A07-5BDD121D5F3A}" type="slidenum">
              <a:rPr lang="en-US" altLang="en-US" smtClean="0">
                <a:latin typeface="Calibri" pitchFamily="34" charset="0"/>
              </a:rPr>
              <a:pPr fontAlgn="base">
                <a:spcBef>
                  <a:spcPct val="0"/>
                </a:spcBef>
                <a:spcAft>
                  <a:spcPct val="0"/>
                </a:spcAft>
                <a:defRPr/>
              </a:pPr>
              <a:t>5</a:t>
            </a:fld>
            <a:endParaRPr lang="en-US" alt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9714FDA8-9286-4F56-9BAA-2000E539FFB3}" type="slidenum">
              <a:rPr lang="en-US" altLang="en-US" smtClean="0">
                <a:latin typeface="Calibri" pitchFamily="34" charset="0"/>
              </a:rPr>
              <a:pPr fontAlgn="base">
                <a:spcBef>
                  <a:spcPct val="0"/>
                </a:spcBef>
                <a:spcAft>
                  <a:spcPct val="0"/>
                </a:spcAft>
                <a:defRPr/>
              </a:pPr>
              <a:t>6</a:t>
            </a:fld>
            <a:endParaRPr lang="en-US"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7DF3A85D-7FA2-4A3D-B4BD-D22A0B36875C}" type="slidenum">
              <a:rPr lang="en-US" altLang="en-US" smtClean="0">
                <a:latin typeface="Calibri" pitchFamily="34" charset="0"/>
              </a:rPr>
              <a:pPr fontAlgn="base">
                <a:spcBef>
                  <a:spcPct val="0"/>
                </a:spcBef>
                <a:spcAft>
                  <a:spcPct val="0"/>
                </a:spcAft>
                <a:defRPr/>
              </a:pPr>
              <a:t>8</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ADB20C18-BD28-4B89-B8A8-4ECFBD1EB6A9}"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741D9B7-74E6-43D1-B4E9-FE362D967731}" type="slidenum">
              <a:rPr lang="en-US"/>
              <a:pPr>
                <a:defRPr/>
              </a:pPr>
              <a:t>‹#›</a:t>
            </a:fld>
            <a:endParaRPr lang="en-US"/>
          </a:p>
        </p:txBody>
      </p:sp>
    </p:spTree>
    <p:extLst>
      <p:ext uri="{BB962C8B-B14F-4D97-AF65-F5344CB8AC3E}">
        <p14:creationId xmlns:p14="http://schemas.microsoft.com/office/powerpoint/2010/main" val="1297895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3D6C5A-8FA6-4948-B4AD-956D45016CF3}" type="datetimeFigureOut">
              <a:rPr lang="en-US"/>
              <a:pPr>
                <a:defRPr/>
              </a:pPr>
              <a:t>10/9/2014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43F799-3941-431E-8E33-4B8EFA466E09}" type="slidenum">
              <a:rPr lang="en-US"/>
              <a:pPr>
                <a:defRPr/>
              </a:pPr>
              <a:t>‹#›</a:t>
            </a:fld>
            <a:endParaRPr lang="en-US"/>
          </a:p>
        </p:txBody>
      </p:sp>
    </p:spTree>
    <p:extLst>
      <p:ext uri="{BB962C8B-B14F-4D97-AF65-F5344CB8AC3E}">
        <p14:creationId xmlns:p14="http://schemas.microsoft.com/office/powerpoint/2010/main" val="314406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7943393-982A-4342-B560-DC475C45D861}" type="datetimeFigureOut">
              <a:rPr lang="en-US"/>
              <a:pPr>
                <a:defRPr/>
              </a:pPr>
              <a:t>10/9/2014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E84601-A57D-4FEB-AEF8-9217F6959A1E}" type="slidenum">
              <a:rPr lang="en-US"/>
              <a:pPr>
                <a:defRPr/>
              </a:pPr>
              <a:t>‹#›</a:t>
            </a:fld>
            <a:endParaRPr lang="en-US"/>
          </a:p>
        </p:txBody>
      </p:sp>
    </p:spTree>
    <p:extLst>
      <p:ext uri="{BB962C8B-B14F-4D97-AF65-F5344CB8AC3E}">
        <p14:creationId xmlns:p14="http://schemas.microsoft.com/office/powerpoint/2010/main" val="1830902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361D78-6804-4813-AB0E-92E51C63FB58}" type="datetimeFigureOut">
              <a:rPr lang="en-US"/>
              <a:pPr>
                <a:defRPr/>
              </a:pPr>
              <a:t>10/9/2014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3C8A3A-8829-472A-8C04-F01C58870E58}" type="slidenum">
              <a:rPr lang="en-US"/>
              <a:pPr>
                <a:defRPr/>
              </a:pPr>
              <a:t>‹#›</a:t>
            </a:fld>
            <a:endParaRPr lang="en-US"/>
          </a:p>
        </p:txBody>
      </p:sp>
    </p:spTree>
    <p:extLst>
      <p:ext uri="{BB962C8B-B14F-4D97-AF65-F5344CB8AC3E}">
        <p14:creationId xmlns:p14="http://schemas.microsoft.com/office/powerpoint/2010/main" val="2638535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062E73B-E012-41D0-9309-0EC6DD065EFB}"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616E9FA-5DFB-4849-9AB9-A31D8C04DBA7}" type="slidenum">
              <a:rPr lang="en-US"/>
              <a:pPr>
                <a:defRPr/>
              </a:pPr>
              <a:t>‹#›</a:t>
            </a:fld>
            <a:endParaRPr lang="en-US"/>
          </a:p>
        </p:txBody>
      </p:sp>
    </p:spTree>
    <p:extLst>
      <p:ext uri="{BB962C8B-B14F-4D97-AF65-F5344CB8AC3E}">
        <p14:creationId xmlns:p14="http://schemas.microsoft.com/office/powerpoint/2010/main" val="28199725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EA48940-4D9E-4615-A366-240C483C7117}"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C6635B1-7EF4-44C1-A6CA-A69EA1A0F2FE}" type="slidenum">
              <a:rPr lang="en-US"/>
              <a:pPr>
                <a:defRPr/>
              </a:pPr>
              <a:t>‹#›</a:t>
            </a:fld>
            <a:endParaRPr lang="en-US"/>
          </a:p>
        </p:txBody>
      </p:sp>
    </p:spTree>
    <p:extLst>
      <p:ext uri="{BB962C8B-B14F-4D97-AF65-F5344CB8AC3E}">
        <p14:creationId xmlns:p14="http://schemas.microsoft.com/office/powerpoint/2010/main" val="3346290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6DFD36B3-03C1-485A-BD84-3BE397BDFCAB}" type="datetimeFigureOut">
              <a:rPr lang="en-US"/>
              <a:pPr>
                <a:defRPr/>
              </a:pPr>
              <a:t>10/9/2014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3605CCFF-5B75-46C6-AF26-91DC8DA583E0}" type="slidenum">
              <a:rPr lang="en-US"/>
              <a:pPr>
                <a:defRPr/>
              </a:pPr>
              <a:t>‹#›</a:t>
            </a:fld>
            <a:endParaRPr lang="en-US"/>
          </a:p>
        </p:txBody>
      </p:sp>
    </p:spTree>
    <p:extLst>
      <p:ext uri="{BB962C8B-B14F-4D97-AF65-F5344CB8AC3E}">
        <p14:creationId xmlns:p14="http://schemas.microsoft.com/office/powerpoint/2010/main" val="621784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EA1DA05-F61F-406C-86BA-00E7E146975E}" type="datetimeFigureOut">
              <a:rPr lang="en-US"/>
              <a:pPr>
                <a:defRPr/>
              </a:pPr>
              <a:t>10/9/2014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B49F73A-3BF9-4BA6-9FE7-84B387C87E5A}" type="slidenum">
              <a:rPr lang="en-US"/>
              <a:pPr>
                <a:defRPr/>
              </a:pPr>
              <a:t>‹#›</a:t>
            </a:fld>
            <a:endParaRPr lang="en-US"/>
          </a:p>
        </p:txBody>
      </p:sp>
    </p:spTree>
    <p:extLst>
      <p:ext uri="{BB962C8B-B14F-4D97-AF65-F5344CB8AC3E}">
        <p14:creationId xmlns:p14="http://schemas.microsoft.com/office/powerpoint/2010/main" val="1362506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97D823B-67B7-44BF-AF8D-C77B4CFB0838}" type="datetimeFigureOut">
              <a:rPr lang="en-US"/>
              <a:pPr>
                <a:defRPr/>
              </a:pPr>
              <a:t>10/9/2014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70E2FBC-B7D6-4019-8A93-BDF5CBB652A6}" type="slidenum">
              <a:rPr lang="en-US"/>
              <a:pPr>
                <a:defRPr/>
              </a:pPr>
              <a:t>‹#›</a:t>
            </a:fld>
            <a:endParaRPr lang="en-US"/>
          </a:p>
        </p:txBody>
      </p:sp>
    </p:spTree>
    <p:extLst>
      <p:ext uri="{BB962C8B-B14F-4D97-AF65-F5344CB8AC3E}">
        <p14:creationId xmlns:p14="http://schemas.microsoft.com/office/powerpoint/2010/main" val="3398807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972566DD-E64C-4C77-AF8C-32BA4D947684}" type="datetimeFigureOut">
              <a:rPr lang="en-US"/>
              <a:pPr>
                <a:defRPr/>
              </a:pPr>
              <a:t>10/9/2014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562359F3-9D8D-469B-ACFF-42C019F435C9}" type="slidenum">
              <a:rPr lang="en-US"/>
              <a:pPr>
                <a:defRPr/>
              </a:pPr>
              <a:t>‹#›</a:t>
            </a:fld>
            <a:endParaRPr lang="en-US"/>
          </a:p>
        </p:txBody>
      </p:sp>
    </p:spTree>
    <p:extLst>
      <p:ext uri="{BB962C8B-B14F-4D97-AF65-F5344CB8AC3E}">
        <p14:creationId xmlns:p14="http://schemas.microsoft.com/office/powerpoint/2010/main" val="3777331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98F13F-CC2B-4A19-A54C-683D15DABA49}"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89376F-71DC-4F11-91B5-396F2072CA1F}" type="slidenum">
              <a:rPr lang="en-US"/>
              <a:pPr>
                <a:defRPr/>
              </a:pPr>
              <a:t>‹#›</a:t>
            </a:fld>
            <a:endParaRPr lang="en-US"/>
          </a:p>
        </p:txBody>
      </p:sp>
    </p:spTree>
    <p:extLst>
      <p:ext uri="{BB962C8B-B14F-4D97-AF65-F5344CB8AC3E}">
        <p14:creationId xmlns:p14="http://schemas.microsoft.com/office/powerpoint/2010/main" val="1271878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D80406BE-E509-4589-906A-BB5D423785F6}" type="datetimeFigureOut">
              <a:rPr lang="en-US"/>
              <a:pPr>
                <a:defRPr/>
              </a:pPr>
              <a:t>10/9/2014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6600839C-1729-483D-BB5C-92947D84B87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7" r:id="rId1"/>
    <p:sldLayoutId id="2147483830" r:id="rId2"/>
    <p:sldLayoutId id="2147483838" r:id="rId3"/>
    <p:sldLayoutId id="2147483831" r:id="rId4"/>
    <p:sldLayoutId id="2147483839" r:id="rId5"/>
    <p:sldLayoutId id="2147483832" r:id="rId6"/>
    <p:sldLayoutId id="2147483833" r:id="rId7"/>
    <p:sldLayoutId id="2147483840" r:id="rId8"/>
    <p:sldLayoutId id="2147483834" r:id="rId9"/>
    <p:sldLayoutId id="2147483835" r:id="rId10"/>
    <p:sldLayoutId id="2147483836"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pitchFamily="34"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pitchFamily="34"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pitchFamily="34"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pitchFamily="34"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nytimes.com/2014/07/02/nyregion/new-york-citys-public-schools-are-poorer-and-more-crowded-report-says.html?_r=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fontScale="92500" lnSpcReduction="20000"/>
          </a:bodyPr>
          <a:lstStyle/>
          <a:p>
            <a:pPr eaLnBrk="1" fontAlgn="auto" hangingPunct="1">
              <a:spcAft>
                <a:spcPts val="0"/>
              </a:spcAft>
              <a:defRPr/>
            </a:pPr>
            <a:endParaRPr lang="en-US" dirty="0" smtClean="0"/>
          </a:p>
          <a:p>
            <a:pPr eaLnBrk="1" fontAlgn="auto" hangingPunct="1">
              <a:spcAft>
                <a:spcPts val="0"/>
              </a:spcAft>
              <a:defRPr/>
            </a:pPr>
            <a:endParaRPr lang="en-US" dirty="0"/>
          </a:p>
          <a:p>
            <a:pPr eaLnBrk="1" fontAlgn="auto" hangingPunct="1">
              <a:spcAft>
                <a:spcPts val="0"/>
              </a:spcAft>
              <a:defRPr/>
            </a:pPr>
            <a:endParaRPr lang="en-US" dirty="0" smtClean="0"/>
          </a:p>
          <a:p>
            <a:pPr eaLnBrk="1" fontAlgn="auto" hangingPunct="1">
              <a:spcAft>
                <a:spcPts val="0"/>
              </a:spcAft>
              <a:defRPr/>
            </a:pPr>
            <a:r>
              <a:rPr lang="en-US" dirty="0" smtClean="0"/>
              <a:t>Karen </a:t>
            </a:r>
            <a:r>
              <a:rPr lang="en-US" dirty="0" err="1" smtClean="0"/>
              <a:t>Sprowal</a:t>
            </a:r>
            <a:r>
              <a:rPr lang="en-US" dirty="0" smtClean="0"/>
              <a:t>, Class Size Matters</a:t>
            </a:r>
          </a:p>
          <a:p>
            <a:pPr eaLnBrk="1" fontAlgn="auto" hangingPunct="1">
              <a:spcAft>
                <a:spcPts val="0"/>
              </a:spcAft>
              <a:defRPr/>
            </a:pPr>
            <a:r>
              <a:rPr lang="en-US" dirty="0" smtClean="0"/>
              <a:t>Oct. 2, 2014</a:t>
            </a:r>
            <a:endParaRPr lang="en-US" dirty="0"/>
          </a:p>
        </p:txBody>
      </p:sp>
      <p:sp>
        <p:nvSpPr>
          <p:cNvPr id="5" name="Title 1"/>
          <p:cNvSpPr>
            <a:spLocks noGrp="1"/>
          </p:cNvSpPr>
          <p:nvPr>
            <p:ph type="ctrTitle"/>
          </p:nvPr>
        </p:nvSpPr>
        <p:spPr/>
        <p:txBody>
          <a:bodyPr>
            <a:normAutofit/>
          </a:bodyPr>
          <a:lstStyle/>
          <a:p>
            <a:pPr algn="ctr" eaLnBrk="1" fontAlgn="auto" hangingPunct="1">
              <a:spcAft>
                <a:spcPts val="0"/>
              </a:spcAft>
              <a:defRPr/>
            </a:pPr>
            <a:r>
              <a:rPr lang="en-US" sz="2800" dirty="0" smtClean="0">
                <a:latin typeface="Arial Black" panose="020B0A04020102020204" pitchFamily="34" charset="0"/>
              </a:rPr>
              <a:t>Why DOE’s C4E plan violates the language and intent of the law</a:t>
            </a:r>
            <a:endParaRPr lang="en-US" sz="1800" i="1" dirty="0">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Other ways city has encouraged class sizes to increase</a:t>
            </a:r>
            <a:endParaRPr lang="en-US" dirty="0"/>
          </a:p>
        </p:txBody>
      </p:sp>
      <p:sp>
        <p:nvSpPr>
          <p:cNvPr id="15363" name="Content Placeholder 2"/>
          <p:cNvSpPr>
            <a:spLocks noGrp="1"/>
          </p:cNvSpPr>
          <p:nvPr>
            <p:ph idx="1"/>
          </p:nvPr>
        </p:nvSpPr>
        <p:spPr>
          <a:xfrm>
            <a:off x="457200" y="1600200"/>
            <a:ext cx="8229600" cy="5105400"/>
          </a:xfrm>
        </p:spPr>
        <p:txBody>
          <a:bodyPr/>
          <a:lstStyle/>
          <a:p>
            <a:endParaRPr lang="en-US" altLang="en-US" sz="2000" smtClean="0"/>
          </a:p>
          <a:p>
            <a:r>
              <a:rPr lang="en-US" altLang="en-US" sz="2000" smtClean="0"/>
              <a:t>In 2010, the DOE got rid of the early grade class size reduction program, despite promising to keep it as part of its C4E plan.</a:t>
            </a:r>
          </a:p>
          <a:p>
            <a:endParaRPr lang="en-US" altLang="en-US" sz="2000" smtClean="0"/>
          </a:p>
          <a:p>
            <a:r>
              <a:rPr lang="en-US" altLang="en-US" sz="2000" smtClean="0"/>
              <a:t>In 2011, the DOE got rid of its UFT agreement to cap class sizes at 28 in grades 1-3, leading to sharp increases to 32 or more. </a:t>
            </a:r>
          </a:p>
          <a:p>
            <a:endParaRPr lang="en-US" altLang="en-US" sz="2000" smtClean="0"/>
          </a:p>
          <a:p>
            <a:r>
              <a:rPr lang="en-US" altLang="en-US" sz="2000" smtClean="0"/>
              <a:t>Co-locations have made overcrowding worse, and taken space that instead could have been used to reduce class size. Throughout, when principals try to reduce class size, DOE often sends them more students. </a:t>
            </a:r>
          </a:p>
          <a:p>
            <a:endParaRPr lang="en-US" altLang="en-US" sz="2000" smtClean="0"/>
          </a:p>
          <a:p>
            <a:endParaRPr lang="en-U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ways DOE has worked to increase class size</a:t>
            </a:r>
            <a:endParaRPr lang="en-US" dirty="0"/>
          </a:p>
        </p:txBody>
      </p:sp>
      <p:sp>
        <p:nvSpPr>
          <p:cNvPr id="16387" name="Content Placeholder 2"/>
          <p:cNvSpPr>
            <a:spLocks noGrp="1"/>
          </p:cNvSpPr>
          <p:nvPr>
            <p:ph idx="1"/>
          </p:nvPr>
        </p:nvSpPr>
        <p:spPr/>
        <p:txBody>
          <a:bodyPr/>
          <a:lstStyle/>
          <a:p>
            <a:r>
              <a:rPr lang="en-US" altLang="en-US" smtClean="0"/>
              <a:t>When principals try to lower class size, particularly in middle or high schools,  DOE often sends them more students. </a:t>
            </a:r>
          </a:p>
          <a:p>
            <a:endParaRPr lang="en-US" altLang="en-US" smtClean="0"/>
          </a:p>
          <a:p>
            <a:r>
              <a:rPr lang="en-US" altLang="en-US" smtClean="0"/>
              <a:t>DOE refuses to allocate any funds specifically towards class size reduction.</a:t>
            </a:r>
          </a:p>
          <a:p>
            <a:endParaRPr lang="en-US" altLang="en-US" smtClean="0"/>
          </a:p>
          <a:p>
            <a:r>
              <a:rPr lang="en-US" altLang="en-US" smtClean="0"/>
              <a:t>Allows principals to use C4E funds to </a:t>
            </a:r>
            <a:r>
              <a:rPr lang="en-US" altLang="en-US" i="1" smtClean="0"/>
              <a:t>Minimize growth of class size </a:t>
            </a:r>
          </a:p>
          <a:p>
            <a:endParaRPr lang="en-US" altLang="en-US" i="1" smtClean="0"/>
          </a:p>
          <a:p>
            <a:r>
              <a:rPr lang="en-US" altLang="en-US" i="1" smtClean="0"/>
              <a:t>As a result, m</a:t>
            </a:r>
            <a:r>
              <a:rPr lang="en-US" altLang="en-US" smtClean="0"/>
              <a:t>ore than </a:t>
            </a:r>
            <a:r>
              <a:rPr lang="en-US" altLang="en-US" smtClean="0">
                <a:hlinkClick r:id="rId2"/>
              </a:rPr>
              <a:t>330,000 students</a:t>
            </a:r>
            <a:r>
              <a:rPr lang="en-US" altLang="en-US" smtClean="0"/>
              <a:t> attended classes of 30 or larger last year.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latin typeface="Arial Black" panose="020B0A04020102020204" pitchFamily="34" charset="0"/>
              </a:rPr>
              <a:t>School overcrowding</a:t>
            </a:r>
            <a:endParaRPr lang="en-US" dirty="0">
              <a:latin typeface="Arial Black" panose="020B0A04020102020204" pitchFamily="34" charset="0"/>
            </a:endParaRPr>
          </a:p>
        </p:txBody>
      </p:sp>
      <p:sp>
        <p:nvSpPr>
          <p:cNvPr id="17411" name="Content Placeholder 2"/>
          <p:cNvSpPr>
            <a:spLocks noGrp="1"/>
          </p:cNvSpPr>
          <p:nvPr>
            <p:ph idx="1"/>
          </p:nvPr>
        </p:nvSpPr>
        <p:spPr>
          <a:xfrm>
            <a:off x="457200" y="1428750"/>
            <a:ext cx="8229600" cy="5048250"/>
          </a:xfrm>
        </p:spPr>
        <p:txBody>
          <a:bodyPr/>
          <a:lstStyle/>
          <a:p>
            <a:r>
              <a:rPr lang="en-US" altLang="en-US" smtClean="0"/>
              <a:t>According to the C4E regulations, DOE was supposed to align its capital plan with its class size reduction plan.</a:t>
            </a:r>
          </a:p>
          <a:p>
            <a:endParaRPr lang="en-US" altLang="en-US" smtClean="0"/>
          </a:p>
          <a:p>
            <a:r>
              <a:rPr lang="en-US" altLang="en-US" smtClean="0"/>
              <a:t>This never happened, and there is now worse school overcrowding than in 2007, particularly in elementary and middle schools.</a:t>
            </a:r>
          </a:p>
          <a:p>
            <a:endParaRPr lang="en-US" altLang="en-US" smtClean="0"/>
          </a:p>
          <a:p>
            <a:r>
              <a:rPr lang="en-US" altLang="en-US" smtClean="0"/>
              <a:t>The capital plan has never been fully funded</a:t>
            </a:r>
          </a:p>
          <a:p>
            <a:endParaRPr lang="en-US" altLang="en-US" smtClean="0"/>
          </a:p>
          <a:p>
            <a:r>
              <a:rPr lang="en-US" altLang="en-US" smtClean="0"/>
              <a:t>Blue Book’s school utilization formula aligned with large class sizes ( 28 students per class in 4</a:t>
            </a:r>
            <a:r>
              <a:rPr lang="en-US" altLang="en-US" baseline="30000" smtClean="0"/>
              <a:t>th</a:t>
            </a:r>
            <a:r>
              <a:rPr lang="en-US" altLang="en-US" smtClean="0"/>
              <a:t> -8</a:t>
            </a:r>
            <a:r>
              <a:rPr lang="en-US" altLang="en-US" baseline="30000" smtClean="0"/>
              <a:t>th</a:t>
            </a:r>
            <a:r>
              <a:rPr lang="en-US" altLang="en-US" smtClean="0"/>
              <a:t> grade, and 30 in high school) and thus will push class sizes even higher in these grades.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School Utilization Rates at critical levels</a:t>
            </a:r>
            <a:endParaRPr lang="en-US" dirty="0"/>
          </a:p>
        </p:txBody>
      </p:sp>
      <p:sp>
        <p:nvSpPr>
          <p:cNvPr id="3" name="Content Placeholder 2"/>
          <p:cNvSpPr>
            <a:spLocks noGrp="1"/>
          </p:cNvSpPr>
          <p:nvPr>
            <p:ph idx="1"/>
          </p:nvPr>
        </p:nvSpPr>
        <p:spPr>
          <a:xfrm>
            <a:off x="457200" y="1323975"/>
            <a:ext cx="8229600" cy="5153025"/>
          </a:xfrm>
        </p:spPr>
        <p:txBody>
          <a:bodyPr rtlCol="0">
            <a:normAutofit/>
          </a:bodyPr>
          <a:lstStyle/>
          <a:p>
            <a:pPr marL="182880" indent="-182880" eaLnBrk="1" fontAlgn="auto" hangingPunct="1">
              <a:spcAft>
                <a:spcPts val="0"/>
              </a:spcAft>
              <a:defRPr/>
            </a:pPr>
            <a:endParaRPr lang="en-US" sz="1800" dirty="0" smtClean="0"/>
          </a:p>
          <a:p>
            <a:pPr marL="182880" indent="-182880" eaLnBrk="1" fontAlgn="auto" hangingPunct="1">
              <a:spcAft>
                <a:spcPts val="0"/>
              </a:spcAft>
              <a:defRPr/>
            </a:pPr>
            <a:r>
              <a:rPr lang="en-US" sz="1800" dirty="0" smtClean="0"/>
              <a:t>Schools have become more overcrowded over last six years. More than 480,000 students citywide are in extremely overcrowded buildings. </a:t>
            </a:r>
          </a:p>
          <a:p>
            <a:pPr marL="182880" indent="-182880" eaLnBrk="1" fontAlgn="auto" hangingPunct="1">
              <a:spcAft>
                <a:spcPts val="0"/>
              </a:spcAft>
              <a:defRPr/>
            </a:pPr>
            <a:endParaRPr lang="en-US" sz="1800" dirty="0"/>
          </a:p>
          <a:p>
            <a:pPr marL="182880" indent="-182880" eaLnBrk="1" fontAlgn="auto" hangingPunct="1">
              <a:spcAft>
                <a:spcPts val="0"/>
              </a:spcAft>
              <a:defRPr/>
            </a:pPr>
            <a:r>
              <a:rPr lang="en-US" sz="1800" dirty="0" smtClean="0"/>
              <a:t>D28 Elementary schools 98% on AVERAGE – middle schools 94.5%, both above citywide average. </a:t>
            </a:r>
          </a:p>
          <a:p>
            <a:pPr marL="182880" indent="-182880" eaLnBrk="1" fontAlgn="auto" hangingPunct="1">
              <a:spcAft>
                <a:spcPts val="0"/>
              </a:spcAft>
              <a:defRPr/>
            </a:pPr>
            <a:endParaRPr lang="en-US" sz="1800" dirty="0"/>
          </a:p>
          <a:p>
            <a:pPr marL="182880" indent="-182880" eaLnBrk="1" fontAlgn="auto" hangingPunct="1">
              <a:spcAft>
                <a:spcPts val="0"/>
              </a:spcAft>
              <a:defRPr/>
            </a:pPr>
            <a:r>
              <a:rPr lang="en-US" sz="1800" dirty="0" smtClean="0"/>
              <a:t>Queens high school buildings have avg. utilization rate of 110.7%.</a:t>
            </a:r>
          </a:p>
          <a:p>
            <a:pPr marL="182880" indent="-182880" eaLnBrk="1" fontAlgn="auto" hangingPunct="1">
              <a:spcAft>
                <a:spcPts val="0"/>
              </a:spcAft>
              <a:defRPr/>
            </a:pPr>
            <a:endParaRPr lang="en-US" sz="1800" dirty="0"/>
          </a:p>
          <a:p>
            <a:pPr marL="0" indent="0" eaLnBrk="1" fontAlgn="auto" hangingPunct="1">
              <a:spcAft>
                <a:spcPts val="0"/>
              </a:spcAft>
              <a:buFont typeface="Arial" pitchFamily="34" charset="0"/>
              <a:buNone/>
              <a:defRPr/>
            </a:pPr>
            <a:r>
              <a:rPr lang="en-US" sz="1800" i="1" dirty="0" smtClean="0"/>
              <a:t>Data source: Blue Book target utilization rates 2012-2013</a:t>
            </a:r>
            <a:endParaRPr lang="en-US" i="1" dirty="0"/>
          </a:p>
          <a:p>
            <a:pPr marL="182880" indent="-182880"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eaLnBrk="1" fontAlgn="auto" hangingPunct="1">
              <a:spcAft>
                <a:spcPts val="0"/>
              </a:spcAft>
              <a:defRPr/>
            </a:pPr>
            <a:r>
              <a:rPr lang="en-US" sz="2000" dirty="0" smtClean="0"/>
              <a:t>Average Utilization </a:t>
            </a:r>
            <a:r>
              <a:rPr lang="en-US" sz="2000" dirty="0"/>
              <a:t>Rates in </a:t>
            </a:r>
            <a:r>
              <a:rPr lang="en-US" sz="2000" dirty="0" smtClean="0"/>
              <a:t>CSD 28 compared to City-Wide 2012-2013</a:t>
            </a:r>
            <a:br>
              <a:rPr lang="en-US" sz="2000" dirty="0" smtClean="0"/>
            </a:br>
            <a:r>
              <a:rPr lang="en-US" sz="2000" dirty="0" smtClean="0"/>
              <a:t/>
            </a:r>
            <a:br>
              <a:rPr lang="en-US" sz="2000" dirty="0" smtClean="0"/>
            </a:br>
            <a:r>
              <a:rPr lang="en-US" sz="2000" i="1" dirty="0" smtClean="0"/>
              <a:t>D28</a:t>
            </a:r>
            <a:r>
              <a:rPr lang="en-US" sz="2000" dirty="0" smtClean="0"/>
              <a:t> </a:t>
            </a:r>
            <a:r>
              <a:rPr lang="en-US" sz="1800" i="1" dirty="0" smtClean="0"/>
              <a:t>ES building utilization rate at 98%, above citywide average</a:t>
            </a:r>
            <a:endParaRPr lang="en-US" sz="1800" dirty="0"/>
          </a:p>
        </p:txBody>
      </p:sp>
      <p:graphicFrame>
        <p:nvGraphicFramePr>
          <p:cNvPr id="6" name="Table 5"/>
          <p:cNvGraphicFramePr>
            <a:graphicFrameLocks noGrp="1"/>
          </p:cNvGraphicFramePr>
          <p:nvPr/>
        </p:nvGraphicFramePr>
        <p:xfrm>
          <a:off x="8115300" y="3171825"/>
          <a:ext cx="825500" cy="1019175"/>
        </p:xfrm>
        <a:graphic>
          <a:graphicData uri="http://schemas.openxmlformats.org/drawingml/2006/table">
            <a:tbl>
              <a:tblPr/>
              <a:tblGrid>
                <a:gridCol w="825500"/>
              </a:tblGrid>
              <a:tr h="1019175">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8" marB="0" anchor="b">
                    <a:lnL>
                      <a:noFill/>
                    </a:lnL>
                    <a:lnR>
                      <a:noFill/>
                    </a:lnR>
                    <a:lnT>
                      <a:noFill/>
                    </a:lnT>
                    <a:lnB>
                      <a:noFill/>
                    </a:lnB>
                  </a:tcPr>
                </a:tc>
              </a:tr>
            </a:tbl>
          </a:graphicData>
        </a:graphic>
      </p:graphicFrame>
      <p:sp>
        <p:nvSpPr>
          <p:cNvPr id="19461" name="TextBox 6"/>
          <p:cNvSpPr txBox="1">
            <a:spLocks noChangeArrowheads="1"/>
          </p:cNvSpPr>
          <p:nvPr/>
        </p:nvSpPr>
        <p:spPr bwMode="auto">
          <a:xfrm>
            <a:off x="457200" y="6249988"/>
            <a:ext cx="86693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defRPr>
            </a:lvl5pPr>
            <a:lvl6pPr marL="25146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6pPr>
            <a:lvl7pPr marL="29718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7pPr>
            <a:lvl8pPr marL="34290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8pPr>
            <a:lvl9pPr marL="38862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9pPr>
          </a:lstStyle>
          <a:p>
            <a:pPr algn="ctr" eaLnBrk="1" hangingPunct="1">
              <a:spcBef>
                <a:spcPct val="0"/>
              </a:spcBef>
              <a:buClrTx/>
              <a:buSzTx/>
              <a:buFontTx/>
              <a:buNone/>
            </a:pPr>
            <a:r>
              <a:rPr lang="en-US" altLang="en-US" sz="1400"/>
              <a:t>Source: 2012-2013 DOE Blue Book</a:t>
            </a:r>
          </a:p>
        </p:txBody>
      </p:sp>
      <p:graphicFrame>
        <p:nvGraphicFramePr>
          <p:cNvPr id="9" name="Chart 8"/>
          <p:cNvGraphicFramePr>
            <a:graphicFrameLocks/>
          </p:cNvGraphicFramePr>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nvGraphicFramePr>
        <p:xfrm>
          <a:off x="457200" y="1650999"/>
          <a:ext cx="7569200" cy="4598888"/>
        </p:xfrm>
        <a:graphic>
          <a:graphicData uri="http://schemas.openxmlformats.org/drawingml/2006/chart">
            <c:chart xmlns:c="http://schemas.openxmlformats.org/drawingml/2006/chart" xmlns:r="http://schemas.openxmlformats.org/officeDocument/2006/relationships" r:id="rId3"/>
          </a:graphicData>
        </a:graphic>
      </p:graphicFrame>
      <p:sp>
        <p:nvSpPr>
          <p:cNvPr id="19464" name="TextBox 2"/>
          <p:cNvSpPr txBox="1">
            <a:spLocks noChangeArrowheads="1"/>
          </p:cNvSpPr>
          <p:nvPr/>
        </p:nvSpPr>
        <p:spPr bwMode="auto">
          <a:xfrm>
            <a:off x="0" y="6477000"/>
            <a:ext cx="7191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defRPr>
            </a:lvl5pPr>
            <a:lvl6pPr marL="25146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6pPr>
            <a:lvl7pPr marL="29718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7pPr>
            <a:lvl8pPr marL="34290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8pPr>
            <a:lvl9pPr marL="38862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9pPr>
          </a:lstStyle>
          <a:p>
            <a:pPr eaLnBrk="1" hangingPunct="1">
              <a:spcBef>
                <a:spcPct val="0"/>
              </a:spcBef>
              <a:buClrTx/>
              <a:buSzTx/>
              <a:buFontTx/>
              <a:buNone/>
            </a:pPr>
            <a:r>
              <a:rPr lang="en-US" altLang="en-US" sz="1800"/>
              <a:t>7,295 HS Seats in Queens needed to reach 100% building utilization</a:t>
            </a:r>
          </a:p>
        </p:txBody>
      </p:sp>
      <p:graphicFrame>
        <p:nvGraphicFramePr>
          <p:cNvPr id="11" name="Chart 10"/>
          <p:cNvGraphicFramePr>
            <a:graphicFrameLocks/>
          </p:cNvGraphicFramePr>
          <p:nvPr/>
        </p:nvGraphicFramePr>
        <p:xfrm>
          <a:off x="0" y="1524001"/>
          <a:ext cx="8115300" cy="472439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Over-utilized ES and MS buildings in CSD 28 and Queens HS </a:t>
            </a:r>
            <a:endParaRPr lang="en-US" dirty="0"/>
          </a:p>
        </p:txBody>
      </p:sp>
      <p:sp>
        <p:nvSpPr>
          <p:cNvPr id="3" name="Content Placeholder 2"/>
          <p:cNvSpPr>
            <a:spLocks noGrp="1"/>
          </p:cNvSpPr>
          <p:nvPr>
            <p:ph idx="1"/>
          </p:nvPr>
        </p:nvSpPr>
        <p:spPr/>
        <p:txBody>
          <a:bodyPr rtlCol="0">
            <a:normAutofit/>
          </a:bodyPr>
          <a:lstStyle/>
          <a:p>
            <a:pPr marL="182880" indent="-182880" eaLnBrk="1" fontAlgn="auto" hangingPunct="1">
              <a:spcAft>
                <a:spcPts val="0"/>
              </a:spcAft>
              <a:defRPr/>
            </a:pPr>
            <a:endParaRPr lang="en-US" dirty="0" smtClean="0"/>
          </a:p>
          <a:p>
            <a:pPr marL="182880" indent="-182880" eaLnBrk="1" fontAlgn="auto" hangingPunct="1">
              <a:spcAft>
                <a:spcPts val="0"/>
              </a:spcAft>
              <a:defRPr/>
            </a:pPr>
            <a:r>
              <a:rPr lang="en-US" dirty="0" smtClean="0"/>
              <a:t>There </a:t>
            </a:r>
            <a:r>
              <a:rPr lang="en-US" dirty="0"/>
              <a:t>are </a:t>
            </a:r>
            <a:r>
              <a:rPr lang="en-US" dirty="0" smtClean="0"/>
              <a:t>25 elementary &amp; middle school </a:t>
            </a:r>
            <a:r>
              <a:rPr lang="en-US" dirty="0"/>
              <a:t>buildings in CSD 28 that are 100% utilization or higher.  </a:t>
            </a:r>
            <a:endParaRPr lang="en-US" dirty="0" smtClean="0"/>
          </a:p>
          <a:p>
            <a:pPr marL="182880" indent="-182880" eaLnBrk="1" fontAlgn="auto" hangingPunct="1">
              <a:spcAft>
                <a:spcPts val="0"/>
              </a:spcAft>
              <a:defRPr/>
            </a:pPr>
            <a:endParaRPr lang="en-US" dirty="0"/>
          </a:p>
          <a:p>
            <a:pPr marL="182880" indent="-182880" eaLnBrk="1" fontAlgn="auto" hangingPunct="1">
              <a:spcAft>
                <a:spcPts val="0"/>
              </a:spcAft>
              <a:defRPr/>
            </a:pPr>
            <a:r>
              <a:rPr lang="en-US" dirty="0" smtClean="0"/>
              <a:t>The seats need in these schools is </a:t>
            </a:r>
            <a:r>
              <a:rPr lang="en-US" dirty="0"/>
              <a:t>over 1,600 students</a:t>
            </a:r>
            <a:r>
              <a:rPr lang="en-US" dirty="0" smtClean="0"/>
              <a:t>.</a:t>
            </a:r>
            <a:endParaRPr lang="en-US" dirty="0"/>
          </a:p>
          <a:p>
            <a:pPr marL="182880" indent="-182880" eaLnBrk="1" fontAlgn="auto" hangingPunct="1">
              <a:spcAft>
                <a:spcPts val="0"/>
              </a:spcAft>
              <a:defRPr/>
            </a:pPr>
            <a:endParaRPr lang="en-US" dirty="0"/>
          </a:p>
          <a:p>
            <a:pPr marL="0" indent="0" eaLnBrk="1" fontAlgn="auto" hangingPunct="1">
              <a:spcAft>
                <a:spcPts val="0"/>
              </a:spcAft>
              <a:buFont typeface="Arial" pitchFamily="34" charset="0"/>
              <a:buNone/>
              <a:defRPr/>
            </a:pPr>
            <a:endParaRPr lang="en-US" dirty="0"/>
          </a:p>
          <a:p>
            <a:pPr marL="182880" indent="-182880" eaLnBrk="1" fontAlgn="auto" hangingPunct="1">
              <a:spcAft>
                <a:spcPts val="0"/>
              </a:spcAft>
              <a:defRPr/>
            </a:pPr>
            <a:r>
              <a:rPr lang="en-US" dirty="0" smtClean="0"/>
              <a:t>There are 29 over-utilized Queens HS buildings with a seats need for more than 13,000 students.</a:t>
            </a:r>
          </a:p>
          <a:p>
            <a:pPr marL="182880" indent="-182880"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25 CSD 28 ES and MS buildings are over-utilized</a:t>
            </a:r>
          </a:p>
        </p:txBody>
      </p:sp>
      <p:pic>
        <p:nvPicPr>
          <p:cNvPr id="21507"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709738"/>
            <a:ext cx="8229600" cy="4657725"/>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29 Queens High School Buildings are over-utilized</a:t>
            </a:r>
          </a:p>
        </p:txBody>
      </p:sp>
      <p:pic>
        <p:nvPicPr>
          <p:cNvPr id="22531"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665288"/>
            <a:ext cx="8229600" cy="4746625"/>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pPr algn="ctr" eaLnBrk="1" fontAlgn="auto" hangingPunct="1">
              <a:spcAft>
                <a:spcPts val="0"/>
              </a:spcAft>
              <a:defRPr/>
            </a:pPr>
            <a:r>
              <a:rPr lang="en-US" sz="2400" dirty="0" smtClean="0">
                <a:solidFill>
                  <a:srgbClr val="FF6600"/>
                </a:solidFill>
              </a:rPr>
              <a:t>Only 640 seats in capital plan for D28 despite enrollment projections of more than 3,000</a:t>
            </a:r>
            <a:endParaRPr lang="en-US" sz="2400" dirty="0">
              <a:solidFill>
                <a:srgbClr val="FF6600"/>
              </a:solidFill>
            </a:endParaRPr>
          </a:p>
        </p:txBody>
      </p:sp>
      <p:graphicFrame>
        <p:nvGraphicFramePr>
          <p:cNvPr id="6" name="Chart 5"/>
          <p:cNvGraphicFramePr>
            <a:graphicFrameLocks/>
          </p:cNvGraphicFramePr>
          <p:nvPr/>
        </p:nvGraphicFramePr>
        <p:xfrm>
          <a:off x="127000" y="1600200"/>
          <a:ext cx="8826500"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23556" name="TextBox 3"/>
          <p:cNvSpPr txBox="1">
            <a:spLocks noChangeArrowheads="1"/>
          </p:cNvSpPr>
          <p:nvPr/>
        </p:nvSpPr>
        <p:spPr bwMode="auto">
          <a:xfrm>
            <a:off x="-19050" y="6286500"/>
            <a:ext cx="89725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defRPr>
            </a:lvl5pPr>
            <a:lvl6pPr marL="25146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6pPr>
            <a:lvl7pPr marL="29718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7pPr>
            <a:lvl8pPr marL="34290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8pPr>
            <a:lvl9pPr marL="38862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9pPr>
          </a:lstStyle>
          <a:p>
            <a:pPr eaLnBrk="1" hangingPunct="1">
              <a:spcBef>
                <a:spcPct val="0"/>
              </a:spcBef>
              <a:buClrTx/>
              <a:buSzTx/>
              <a:buFontTx/>
              <a:buNone/>
            </a:pPr>
            <a:r>
              <a:rPr lang="en-US" altLang="en-US" sz="1400"/>
              <a:t>~3,033 to 3,281 new students by 2021 according to enrollment projections but only 640 seats are being added.</a:t>
            </a:r>
          </a:p>
          <a:p>
            <a:pPr eaLnBrk="1" hangingPunct="1">
              <a:spcBef>
                <a:spcPct val="0"/>
              </a:spcBef>
              <a:buClrTx/>
              <a:buSzTx/>
              <a:buFontTx/>
              <a:buNone/>
            </a:pPr>
            <a:endParaRPr lang="en-US" altLang="en-US" sz="18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Number of students in CSD 28 trailers </a:t>
            </a:r>
            <a:endParaRPr lang="en-US" dirty="0"/>
          </a:p>
        </p:txBody>
      </p:sp>
      <p:sp>
        <p:nvSpPr>
          <p:cNvPr id="24579" name="Content Placeholder 2"/>
          <p:cNvSpPr>
            <a:spLocks noGrp="1"/>
          </p:cNvSpPr>
          <p:nvPr>
            <p:ph idx="1"/>
          </p:nvPr>
        </p:nvSpPr>
        <p:spPr/>
        <p:txBody>
          <a:bodyPr/>
          <a:lstStyle/>
          <a:p>
            <a:pPr eaLnBrk="1" hangingPunct="1"/>
            <a:r>
              <a:rPr lang="en-US" altLang="en-US" smtClean="0"/>
              <a:t>In 2012-2013 according to DOE, there were at least 241 D28 elementary and middle school students in trailers.</a:t>
            </a:r>
          </a:p>
          <a:p>
            <a:pPr eaLnBrk="1" hangingPunct="1"/>
            <a:endParaRPr lang="en-US" altLang="en-US" smtClean="0"/>
          </a:p>
          <a:p>
            <a:pPr eaLnBrk="1" hangingPunct="1"/>
            <a:r>
              <a:rPr lang="en-US" altLang="en-US" smtClean="0"/>
              <a:t>There were 23 TCUs at eight schools: PS 30*, PS 40*, PS 55, PS 121, PS 140, PS 160, PS 174*, PS 206.</a:t>
            </a:r>
          </a:p>
          <a:p>
            <a:pPr eaLnBrk="1" hangingPunct="1"/>
            <a:endParaRPr lang="en-US" altLang="en-US" smtClean="0"/>
          </a:p>
          <a:p>
            <a:pPr eaLnBrk="1" hangingPunct="1"/>
            <a:r>
              <a:rPr lang="en-US" altLang="en-US" smtClean="0"/>
              <a:t>Schools with asterix were listed as underutilized in 2013-2014 Blue Book. </a:t>
            </a:r>
          </a:p>
          <a:p>
            <a:pPr eaLnBrk="1" hangingPunct="1"/>
            <a:endParaRPr lang="en-US" altLang="en-US" smtClean="0"/>
          </a:p>
          <a:p>
            <a:pPr eaLnBrk="1" hangingPunct="1"/>
            <a:r>
              <a:rPr lang="en-US" altLang="en-US" smtClean="0"/>
              <a:t>According to Superintendent, PS 140 TCU now (2014-2015) removed.</a:t>
            </a:r>
          </a:p>
          <a:p>
            <a:pPr eaLnBrk="1" hangingPunct="1"/>
            <a:endParaRPr lang="en-US" altLang="en-US" smtClean="0"/>
          </a:p>
          <a:p>
            <a:pPr eaLnBrk="1" hangingPunct="1"/>
            <a:endParaRPr lang="en-US" altLang="en-US" smtClean="0"/>
          </a:p>
          <a:p>
            <a:pPr eaLnBrk="1" hangingPunct="1"/>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8175"/>
          </a:xfrm>
        </p:spPr>
        <p:txBody>
          <a:bodyPr>
            <a:normAutofit fontScale="90000"/>
          </a:bodyPr>
          <a:lstStyle/>
          <a:p>
            <a:pPr>
              <a:defRPr/>
            </a:pPr>
            <a:r>
              <a:rPr lang="en-US" sz="3600" dirty="0" smtClean="0">
                <a:latin typeface="Arial Black" panose="020B0A04020102020204" pitchFamily="34" charset="0"/>
              </a:rPr>
              <a:t>CFE and C4E </a:t>
            </a:r>
            <a:endParaRPr lang="en-US" sz="3600" dirty="0">
              <a:latin typeface="Arial Black" panose="020B0A04020102020204" pitchFamily="34" charset="0"/>
            </a:endParaRPr>
          </a:p>
        </p:txBody>
      </p:sp>
      <p:sp>
        <p:nvSpPr>
          <p:cNvPr id="7171" name="Content Placeholder 2"/>
          <p:cNvSpPr>
            <a:spLocks noGrp="1"/>
          </p:cNvSpPr>
          <p:nvPr>
            <p:ph idx="1"/>
          </p:nvPr>
        </p:nvSpPr>
        <p:spPr>
          <a:xfrm>
            <a:off x="200025" y="1085850"/>
            <a:ext cx="8724900" cy="5657850"/>
          </a:xfrm>
        </p:spPr>
        <p:txBody>
          <a:bodyPr/>
          <a:lstStyle/>
          <a:p>
            <a:endParaRPr lang="en-US" altLang="en-US" sz="1800" smtClean="0"/>
          </a:p>
          <a:p>
            <a:r>
              <a:rPr lang="en-US" altLang="en-US" sz="1800" smtClean="0"/>
              <a:t>In 2003, the state’s highest court concluded in the Campaign for Fiscal Equity (CFE) case that NYC kids were denied their fundamental constitutional right to an adequate education.</a:t>
            </a:r>
          </a:p>
          <a:p>
            <a:endParaRPr lang="en-US" altLang="en-US" sz="1800" smtClean="0"/>
          </a:p>
          <a:p>
            <a:r>
              <a:rPr lang="en-US" altLang="en-US" sz="1800" smtClean="0"/>
              <a:t>Primarily because their class sizes were much larger than NY state averages.  </a:t>
            </a:r>
          </a:p>
          <a:p>
            <a:endParaRPr lang="en-US" altLang="en-US" sz="1800" smtClean="0"/>
          </a:p>
          <a:p>
            <a:r>
              <a:rPr lang="en-US" altLang="en-US" sz="1800" smtClean="0"/>
              <a:t>In 2007, a new state law was passed, the Contracts for Excellence (C4E) that would provide NYC with extra funds on the condition that the city also submit a plan to reduce class size in all grades.  </a:t>
            </a:r>
          </a:p>
          <a:p>
            <a:endParaRPr lang="en-US" altLang="en-US" sz="1800" smtClean="0"/>
          </a:p>
          <a:p>
            <a:r>
              <a:rPr lang="en-US" altLang="en-US" sz="1800" smtClean="0"/>
              <a:t>Yet every year since then, class sizes have increased, and now in the early grades are the largest in 15 years!</a:t>
            </a:r>
          </a:p>
          <a:p>
            <a:endParaRPr lang="en-US" altLang="en-US" sz="1800" smtClean="0"/>
          </a:p>
          <a:p>
            <a:endParaRPr lang="en-US"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Reducing class size top priority of parents in D28 and citywide </a:t>
            </a:r>
            <a:endParaRPr lang="en-US" dirty="0"/>
          </a:p>
        </p:txBody>
      </p:sp>
      <p:pic>
        <p:nvPicPr>
          <p:cNvPr id="2560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60525" y="1652588"/>
            <a:ext cx="5822950" cy="47720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Bill de </a:t>
            </a:r>
            <a:r>
              <a:rPr lang="en-US" dirty="0" err="1" smtClean="0"/>
              <a:t>Blasio</a:t>
            </a:r>
            <a:r>
              <a:rPr lang="en-US" dirty="0" smtClean="0"/>
              <a:t> promised to reduce class size while running for Mayor </a:t>
            </a:r>
            <a:endParaRPr lang="en-US" dirty="0"/>
          </a:p>
        </p:txBody>
      </p:sp>
      <p:sp>
        <p:nvSpPr>
          <p:cNvPr id="26627" name="Content Placeholder 2"/>
          <p:cNvSpPr>
            <a:spLocks noGrp="1"/>
          </p:cNvSpPr>
          <p:nvPr>
            <p:ph idx="1"/>
          </p:nvPr>
        </p:nvSpPr>
        <p:spPr/>
        <p:txBody>
          <a:bodyPr/>
          <a:lstStyle/>
          <a:p>
            <a:endParaRPr lang="en-US" altLang="en-US" sz="1800" smtClean="0"/>
          </a:p>
          <a:p>
            <a:r>
              <a:rPr lang="en-US" altLang="en-US" sz="1800" smtClean="0"/>
              <a:t>During his campaign when vetted by public education parents, Mayor de Blasio promised if elected to abide by the city’s original Contracts for Excellence plan approved by the state in 2007. </a:t>
            </a:r>
          </a:p>
          <a:p>
            <a:endParaRPr lang="en-US" altLang="en-US" sz="1800" smtClean="0"/>
          </a:p>
          <a:p>
            <a:r>
              <a:rPr lang="en-US" altLang="en-US" sz="1800" smtClean="0"/>
              <a:t>Class sizes no larger than 20 students per class in grades K-3, 23 in grades 4-8, and 25 in core academic high school classes.   </a:t>
            </a:r>
          </a:p>
          <a:p>
            <a:endParaRPr lang="en-US" altLang="en-US" sz="1800" smtClean="0"/>
          </a:p>
          <a:p>
            <a:r>
              <a:rPr lang="en-US" altLang="en-US" sz="1800" smtClean="0"/>
              <a:t>He also promised that if necessary, he would raise funds to do so. </a:t>
            </a:r>
          </a:p>
          <a:p>
            <a:endParaRPr lang="en-US" altLang="en-US" sz="1800" smtClean="0"/>
          </a:p>
          <a:p>
            <a:r>
              <a:rPr lang="en-US" altLang="en-US" sz="1800" smtClean="0"/>
              <a:t>The Mayor needs to deliver on his promise and provide what NYC parents want and their children need.</a:t>
            </a:r>
          </a:p>
          <a:p>
            <a:endParaRPr lang="en-US"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nvPr>
        </p:nvGraphicFramePr>
        <p:xfrm>
          <a:off x="838200" y="1762125"/>
          <a:ext cx="7286625" cy="4224338"/>
        </p:xfrm>
        <a:graphic>
          <a:graphicData uri="http://schemas.openxmlformats.org/drawingml/2006/table">
            <a:tbl>
              <a:tblPr>
                <a:tableStyleId>{5C22544A-7EE6-4342-B048-85BDC9FD1C3A}</a:tableStyleId>
              </a:tblPr>
              <a:tblGrid>
                <a:gridCol w="1106829"/>
                <a:gridCol w="1106829"/>
                <a:gridCol w="1106829"/>
                <a:gridCol w="1106829"/>
                <a:gridCol w="1106829"/>
                <a:gridCol w="1752479"/>
              </a:tblGrid>
              <a:tr h="2158648">
                <a:tc>
                  <a:txBody>
                    <a:bodyPr/>
                    <a:lstStyle/>
                    <a:p>
                      <a:pPr algn="ctr" fontAlgn="ctr"/>
                      <a:r>
                        <a:rPr lang="en-US" sz="1100" u="none" strike="noStrike" dirty="0">
                          <a:effectLst/>
                        </a:rPr>
                        <a:t>Grade levels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UFT Contract class size limits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Target class sizes in "blue book"</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Current average class sizes </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 C4E class Size goals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How many </a:t>
                      </a:r>
                      <a:r>
                        <a:rPr lang="en-US" sz="1100" u="none" strike="noStrike" dirty="0" smtClean="0">
                          <a:effectLst/>
                        </a:rPr>
                        <a:t>students allowed in 500 </a:t>
                      </a:r>
                      <a:r>
                        <a:rPr lang="en-US" sz="1100" u="none" strike="noStrike" dirty="0" err="1" smtClean="0">
                          <a:effectLst/>
                        </a:rPr>
                        <a:t>Sq</a:t>
                      </a:r>
                      <a:r>
                        <a:rPr lang="en-US" sz="1100" u="none" strike="noStrike" dirty="0" smtClean="0">
                          <a:effectLst/>
                        </a:rPr>
                        <a:t> </a:t>
                      </a:r>
                      <a:r>
                        <a:rPr lang="en-US" sz="1100" u="none" strike="noStrike" dirty="0" err="1" smtClean="0">
                          <a:effectLst/>
                        </a:rPr>
                        <a:t>ft</a:t>
                      </a:r>
                      <a:r>
                        <a:rPr lang="en-US" sz="1100" u="none" strike="noStrike" dirty="0" smtClean="0">
                          <a:effectLst/>
                        </a:rPr>
                        <a:t> classroom  according to NYC building code </a:t>
                      </a:r>
                      <a:endParaRPr lang="en-US" sz="1100" b="1"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a:effectLst/>
                        </a:rPr>
                        <a:t>Kindergarten</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25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20</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23</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19.9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b="1" u="none" strike="noStrike" dirty="0" smtClean="0">
                          <a:solidFill>
                            <a:srgbClr val="FF0000"/>
                          </a:solidFill>
                          <a:effectLst/>
                        </a:rPr>
                        <a:t>14</a:t>
                      </a:r>
                      <a:endParaRPr lang="en-US" sz="1100" b="1" i="0" u="none" strike="noStrike" dirty="0">
                        <a:solidFill>
                          <a:srgbClr val="FF0000"/>
                        </a:solidFill>
                        <a:effectLst/>
                        <a:latin typeface="Times New Roman"/>
                      </a:endParaRPr>
                    </a:p>
                  </a:txBody>
                  <a:tcPr marL="9525" marR="9525" marT="9525" marB="0" anchor="ctr"/>
                </a:tc>
              </a:tr>
              <a:tr h="206569">
                <a:tc>
                  <a:txBody>
                    <a:bodyPr/>
                    <a:lstStyle/>
                    <a:p>
                      <a:pPr algn="l" fontAlgn="ctr"/>
                      <a:r>
                        <a:rPr lang="en-US" sz="1100" u="none" strike="noStrike">
                          <a:effectLst/>
                        </a:rPr>
                        <a:t>1st-3rd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25.5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19.9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b="1" u="none" strike="noStrike" dirty="0" smtClean="0">
                          <a:solidFill>
                            <a:srgbClr val="FF0000"/>
                          </a:solidFill>
                          <a:effectLst/>
                        </a:rPr>
                        <a:t>25</a:t>
                      </a:r>
                      <a:endParaRPr lang="en-US" sz="1100" b="1" i="0" u="none" strike="noStrike" dirty="0">
                        <a:solidFill>
                          <a:srgbClr val="FF0000"/>
                        </a:solidFill>
                        <a:effectLst/>
                        <a:latin typeface="Times New Roman"/>
                      </a:endParaRPr>
                    </a:p>
                  </a:txBody>
                  <a:tcPr marL="9525" marR="9525" marT="9525" marB="0" anchor="ctr"/>
                </a:tc>
              </a:tr>
              <a:tr h="206569">
                <a:tc>
                  <a:txBody>
                    <a:bodyPr/>
                    <a:lstStyle/>
                    <a:p>
                      <a:pPr algn="l" fontAlgn="ctr"/>
                      <a:r>
                        <a:rPr lang="en-US" sz="1100" u="none" strike="noStrike">
                          <a:effectLst/>
                        </a:rPr>
                        <a:t>4th-5th</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26</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22.9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b="1" u="none" strike="noStrike" dirty="0" smtClean="0">
                          <a:solidFill>
                            <a:srgbClr val="FF0000"/>
                          </a:solidFill>
                          <a:effectLst/>
                        </a:rPr>
                        <a:t>25</a:t>
                      </a:r>
                      <a:endParaRPr lang="en-US" sz="1100" b="1" i="0" u="none" strike="noStrike" dirty="0">
                        <a:solidFill>
                          <a:srgbClr val="FF0000"/>
                        </a:solidFill>
                        <a:effectLst/>
                        <a:latin typeface="Times New Roman"/>
                      </a:endParaRPr>
                    </a:p>
                  </a:txBody>
                  <a:tcPr marL="9525" marR="9525" marT="9525" marB="0" anchor="ctr"/>
                </a:tc>
              </a:tr>
              <a:tr h="826276">
                <a:tc>
                  <a:txBody>
                    <a:bodyPr/>
                    <a:lstStyle/>
                    <a:p>
                      <a:pPr algn="l" fontAlgn="ctr"/>
                      <a:r>
                        <a:rPr lang="en-US" sz="1100" u="none" strike="noStrike">
                          <a:effectLst/>
                        </a:rPr>
                        <a:t>6th-8th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dirty="0">
                          <a:effectLst/>
                        </a:rPr>
                        <a:t>30 (Title I)  </a:t>
                      </a:r>
                      <a:endParaRPr lang="en-US" sz="1100" u="none" strike="noStrike" dirty="0" smtClean="0">
                        <a:effectLst/>
                      </a:endParaRPr>
                    </a:p>
                    <a:p>
                      <a:pPr algn="r" fontAlgn="ctr"/>
                      <a:endParaRPr lang="en-US" sz="1100" u="none" strike="noStrike" dirty="0" smtClean="0">
                        <a:effectLst/>
                      </a:endParaRPr>
                    </a:p>
                    <a:p>
                      <a:pPr algn="r" fontAlgn="ctr"/>
                      <a:r>
                        <a:rPr lang="en-US" sz="1100" u="none" strike="noStrike" dirty="0" smtClean="0">
                          <a:effectLst/>
                        </a:rPr>
                        <a:t>33 </a:t>
                      </a:r>
                      <a:r>
                        <a:rPr lang="en-US" sz="1100" u="none" strike="noStrike" dirty="0">
                          <a:effectLst/>
                        </a:rPr>
                        <a:t>(non-Title I)</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27.4</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22.9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b="1" u="none" strike="noStrike" dirty="0" smtClean="0">
                          <a:solidFill>
                            <a:srgbClr val="FF0000"/>
                          </a:solidFill>
                          <a:effectLst/>
                        </a:rPr>
                        <a:t>25</a:t>
                      </a:r>
                      <a:endParaRPr lang="en-US" sz="1100" b="1" i="0" u="none" strike="noStrike" dirty="0">
                        <a:solidFill>
                          <a:srgbClr val="FF0000"/>
                        </a:solidFill>
                        <a:effectLst/>
                        <a:latin typeface="Times New Roman"/>
                      </a:endParaRPr>
                    </a:p>
                  </a:txBody>
                  <a:tcPr marL="9525" marR="9525" marT="9525" marB="0" anchor="ctr"/>
                </a:tc>
              </a:tr>
              <a:tr h="413138">
                <a:tc>
                  <a:txBody>
                    <a:bodyPr/>
                    <a:lstStyle/>
                    <a:p>
                      <a:pPr algn="l" fontAlgn="ctr"/>
                      <a:r>
                        <a:rPr lang="en-US" sz="1100" u="none" strike="noStrike" dirty="0">
                          <a:effectLst/>
                        </a:rPr>
                        <a:t>HS (core classes)</a:t>
                      </a:r>
                      <a:endParaRPr lang="en-US" sz="1100" b="0" i="0" u="none" strike="noStrike" dirty="0">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30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26.7*</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24.5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b="1" u="none" strike="noStrike" dirty="0" smtClean="0">
                          <a:solidFill>
                            <a:srgbClr val="FF0000"/>
                          </a:solidFill>
                          <a:effectLst/>
                        </a:rPr>
                        <a:t>25</a:t>
                      </a:r>
                      <a:endParaRPr lang="en-US" sz="1100" b="1" i="0" u="none" strike="noStrike" dirty="0">
                        <a:solidFill>
                          <a:srgbClr val="FF0000"/>
                        </a:solidFill>
                        <a:effectLst/>
                        <a:latin typeface="Times New Roman"/>
                      </a:endParaRPr>
                    </a:p>
                  </a:txBody>
                  <a:tcPr marL="9525" marR="9525" marT="9525" marB="0" anchor="ctr"/>
                </a:tc>
              </a:tr>
            </a:tbl>
          </a:graphicData>
        </a:graphic>
      </p:graphicFrame>
      <p:sp>
        <p:nvSpPr>
          <p:cNvPr id="27702" name="TextBox 2"/>
          <p:cNvSpPr txBox="1">
            <a:spLocks noChangeArrowheads="1"/>
          </p:cNvSpPr>
          <p:nvPr/>
        </p:nvSpPr>
        <p:spPr bwMode="auto">
          <a:xfrm>
            <a:off x="1476375" y="6315075"/>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defRPr>
            </a:lvl5pPr>
            <a:lvl6pPr marL="25146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6pPr>
            <a:lvl7pPr marL="29718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7pPr>
            <a:lvl8pPr marL="34290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8pPr>
            <a:lvl9pPr marL="38862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9pPr>
          </a:lstStyle>
          <a:p>
            <a:pPr eaLnBrk="1" hangingPunct="1">
              <a:spcBef>
                <a:spcPct val="0"/>
              </a:spcBef>
              <a:buClrTx/>
              <a:buSzTx/>
              <a:buFontTx/>
              <a:buNone/>
            </a:pPr>
            <a:r>
              <a:rPr lang="en-US" altLang="en-US" sz="1800"/>
              <a:t>*</a:t>
            </a:r>
            <a:r>
              <a:rPr lang="en-US" altLang="en-US" sz="1400" i="1"/>
              <a:t>DOE reported HS class sizes unreliable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anose="020B0A04020102020204" pitchFamily="34" charset="0"/>
              </a:rPr>
              <a:t>DOE’s class size reduction plan </a:t>
            </a:r>
            <a:endParaRPr lang="en-US" dirty="0">
              <a:latin typeface="Arial Black" panose="020B0A04020102020204" pitchFamily="34" charset="0"/>
            </a:endParaRPr>
          </a:p>
        </p:txBody>
      </p:sp>
      <p:sp>
        <p:nvSpPr>
          <p:cNvPr id="8195" name="Content Placeholder 2"/>
          <p:cNvSpPr>
            <a:spLocks noGrp="1"/>
          </p:cNvSpPr>
          <p:nvPr>
            <p:ph idx="1"/>
          </p:nvPr>
        </p:nvSpPr>
        <p:spPr/>
        <p:txBody>
          <a:bodyPr/>
          <a:lstStyle/>
          <a:p>
            <a:endParaRPr lang="en-US" altLang="en-US" sz="1800" smtClean="0"/>
          </a:p>
          <a:p>
            <a:endParaRPr lang="en-US" altLang="en-US" sz="1800" smtClean="0"/>
          </a:p>
          <a:p>
            <a:r>
              <a:rPr lang="en-US" altLang="en-US" sz="1800" smtClean="0"/>
              <a:t>In Nov. 2007, the DOE submitted a plan to gradually reduce average class size over five years at three different grade ranges.</a:t>
            </a:r>
          </a:p>
          <a:p>
            <a:endParaRPr lang="en-US" altLang="en-US" sz="1800" smtClean="0"/>
          </a:p>
          <a:p>
            <a:r>
              <a:rPr lang="en-US" altLang="en-US" sz="1800" smtClean="0"/>
              <a:t>In K-3, class sizes would be reduced to no more than 20, in grades 4-8 no more than 23 and HS core classes would be no more than 25 on average  </a:t>
            </a:r>
          </a:p>
          <a:p>
            <a:endParaRPr lang="en-US" altLang="en-US" sz="1800" smtClean="0"/>
          </a:p>
          <a:p>
            <a:r>
              <a:rPr lang="en-US" altLang="en-US" sz="1800" b="1" smtClean="0">
                <a:solidFill>
                  <a:srgbClr val="FF0000"/>
                </a:solidFill>
              </a:rPr>
              <a:t>Instead, class size has risen every year since then.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5" y="533400"/>
            <a:ext cx="7820025" cy="819150"/>
          </a:xfrm>
          <a:solidFill>
            <a:schemeClr val="accent1">
              <a:lumMod val="20000"/>
              <a:lumOff val="80000"/>
            </a:schemeClr>
          </a:solidFill>
          <a:ln>
            <a:solidFill>
              <a:schemeClr val="accent1"/>
            </a:solidFill>
          </a:ln>
        </p:spPr>
        <p:txBody>
          <a:bodyPr>
            <a:noAutofit/>
          </a:bodyPr>
          <a:lstStyle/>
          <a:p>
            <a:pPr algn="ctr" eaLnBrk="1" fontAlgn="auto" hangingPunct="1">
              <a:spcAft>
                <a:spcPts val="0"/>
              </a:spcAft>
              <a:defRPr/>
            </a:pPr>
            <a:r>
              <a:rPr lang="en-US" sz="2000" b="1" i="1" dirty="0"/>
              <a:t>C</a:t>
            </a:r>
            <a:r>
              <a:rPr lang="en-US" sz="2000" b="1" i="1" dirty="0" smtClean="0"/>
              <a:t>lass sizes citywide and CSD 28 have increased in grades K-3 </a:t>
            </a:r>
            <a:br>
              <a:rPr lang="en-US" sz="2000" b="1" i="1" dirty="0" smtClean="0"/>
            </a:br>
            <a:r>
              <a:rPr lang="en-US" sz="2000" b="1" i="1" dirty="0" smtClean="0"/>
              <a:t>by 21.4% since 2006, the largest in 15 years citywide</a:t>
            </a:r>
            <a:endParaRPr lang="en-US" sz="2000" b="1" i="1" dirty="0"/>
          </a:p>
        </p:txBody>
      </p:sp>
      <p:graphicFrame>
        <p:nvGraphicFramePr>
          <p:cNvPr id="5" name="Content Placeholder 4"/>
          <p:cNvGraphicFramePr>
            <a:graphicFrameLocks noGrp="1"/>
          </p:cNvGraphicFramePr>
          <p:nvPr>
            <p:ph idx="1"/>
          </p:nvPr>
        </p:nvGraphicFramePr>
        <p:xfrm>
          <a:off x="9267" y="1352550"/>
          <a:ext cx="9134733" cy="5124450"/>
        </p:xfrm>
        <a:graphic>
          <a:graphicData uri="http://schemas.openxmlformats.org/drawingml/2006/chart">
            <c:chart xmlns:c="http://schemas.openxmlformats.org/drawingml/2006/chart" xmlns:r="http://schemas.openxmlformats.org/officeDocument/2006/relationships" r:id="rId3"/>
          </a:graphicData>
        </a:graphic>
      </p:graphicFrame>
      <p:sp>
        <p:nvSpPr>
          <p:cNvPr id="9220" name="TextBox 3"/>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defRPr>
            </a:lvl5pPr>
            <a:lvl6pPr marL="25146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6pPr>
            <a:lvl7pPr marL="29718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7pPr>
            <a:lvl8pPr marL="34290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8pPr>
            <a:lvl9pPr marL="38862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9pPr>
          </a:lstStyle>
          <a:p>
            <a:pPr eaLnBrk="1" hangingPunct="1">
              <a:spcBef>
                <a:spcPct val="0"/>
              </a:spcBef>
              <a:buClrTx/>
              <a:buSzTx/>
              <a:buFontTx/>
              <a:buNone/>
            </a:pPr>
            <a:r>
              <a:rPr lang="en-US" altLang="en-US" sz="1200"/>
              <a:t>Data sources: DOE Class Size Reports 2006-2013, 2008 DOE Contracts for Excellence Approved Plan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338"/>
            <a:ext cx="8229600" cy="1295400"/>
          </a:xfrm>
          <a:solidFill>
            <a:schemeClr val="accent1">
              <a:lumMod val="20000"/>
              <a:lumOff val="80000"/>
            </a:schemeClr>
          </a:solidFill>
          <a:ln>
            <a:solidFill>
              <a:schemeClr val="accent1"/>
            </a:solidFill>
          </a:ln>
        </p:spPr>
        <p:txBody>
          <a:bodyPr>
            <a:noAutofit/>
          </a:bodyPr>
          <a:lstStyle/>
          <a:p>
            <a:pPr algn="ctr" eaLnBrk="1" fontAlgn="auto" hangingPunct="1">
              <a:spcAft>
                <a:spcPts val="0"/>
              </a:spcAft>
              <a:defRPr/>
            </a:pPr>
            <a:r>
              <a:rPr lang="en-US" sz="2000" b="1" i="1" dirty="0" smtClean="0"/>
              <a:t>CSD 28’s class sizes in grades 4-8 have increased </a:t>
            </a:r>
            <a:br>
              <a:rPr lang="en-US" sz="2000" b="1" i="1" dirty="0" smtClean="0"/>
            </a:br>
            <a:r>
              <a:rPr lang="en-US" sz="2000" b="1" i="1" dirty="0" smtClean="0"/>
              <a:t>by 12.6% since </a:t>
            </a:r>
            <a:r>
              <a:rPr lang="en-US" sz="2000" b="1" i="1" dirty="0"/>
              <a:t>2007 far above Contracts for Excellence goals</a:t>
            </a:r>
          </a:p>
        </p:txBody>
      </p:sp>
      <p:graphicFrame>
        <p:nvGraphicFramePr>
          <p:cNvPr id="6" name="Content Placeholder 5"/>
          <p:cNvGraphicFramePr>
            <a:graphicFrameLocks noGrp="1"/>
          </p:cNvGraphicFramePr>
          <p:nvPr>
            <p:ph idx="1"/>
          </p:nvPr>
        </p:nvGraphicFramePr>
        <p:xfrm>
          <a:off x="0" y="1710450"/>
          <a:ext cx="9144000" cy="4664950"/>
        </p:xfrm>
        <a:graphic>
          <a:graphicData uri="http://schemas.openxmlformats.org/drawingml/2006/chart">
            <c:chart xmlns:c="http://schemas.openxmlformats.org/drawingml/2006/chart" xmlns:r="http://schemas.openxmlformats.org/officeDocument/2006/relationships" r:id="rId3"/>
          </a:graphicData>
        </a:graphic>
      </p:graphicFrame>
      <p:sp>
        <p:nvSpPr>
          <p:cNvPr id="10244" name="TextBox 3"/>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defRPr>
            </a:lvl5pPr>
            <a:lvl6pPr marL="25146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6pPr>
            <a:lvl7pPr marL="29718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7pPr>
            <a:lvl8pPr marL="34290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8pPr>
            <a:lvl9pPr marL="38862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9pPr>
          </a:lstStyle>
          <a:p>
            <a:pPr eaLnBrk="1" hangingPunct="1">
              <a:spcBef>
                <a:spcPct val="0"/>
              </a:spcBef>
              <a:buClrTx/>
              <a:buSzTx/>
              <a:buFontTx/>
              <a:buNone/>
            </a:pPr>
            <a:r>
              <a:rPr lang="en-US" altLang="en-US" sz="1200"/>
              <a:t>Data sources: DOE Class Size Reports 2006-2013, 2008 DOE Contracts for Excellence Approved Plan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750"/>
            <a:ext cx="7772400" cy="1060450"/>
          </a:xfrm>
          <a:solidFill>
            <a:schemeClr val="accent1">
              <a:lumMod val="20000"/>
              <a:lumOff val="80000"/>
            </a:schemeClr>
          </a:solidFill>
        </p:spPr>
        <p:txBody>
          <a:bodyPr>
            <a:noAutofit/>
          </a:bodyPr>
          <a:lstStyle/>
          <a:p>
            <a:pPr algn="ctr" eaLnBrk="1" fontAlgn="auto" hangingPunct="1">
              <a:spcAft>
                <a:spcPts val="0"/>
              </a:spcAft>
              <a:defRPr/>
            </a:pP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11267" name="TextBox 2"/>
          <p:cNvSpPr txBox="1">
            <a:spLocks noChangeArrowheads="1"/>
          </p:cNvSpPr>
          <p:nvPr/>
        </p:nvSpPr>
        <p:spPr bwMode="auto">
          <a:xfrm>
            <a:off x="838200" y="5930900"/>
            <a:ext cx="6884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defRPr>
            </a:lvl5pPr>
            <a:lvl6pPr marL="25146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6pPr>
            <a:lvl7pPr marL="29718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7pPr>
            <a:lvl8pPr marL="34290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8pPr>
            <a:lvl9pPr marL="38862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9pPr>
          </a:lstStyle>
          <a:p>
            <a:pPr algn="ctr" eaLnBrk="1" hangingPunct="1">
              <a:spcBef>
                <a:spcPct val="0"/>
              </a:spcBef>
              <a:buClrTx/>
              <a:buSzTx/>
              <a:buFontTx/>
              <a:buNone/>
            </a:pPr>
            <a:r>
              <a:rPr lang="en-US" altLang="en-US" sz="1600"/>
              <a:t>*DOE’s class size data is unreliable &amp; </a:t>
            </a:r>
          </a:p>
          <a:p>
            <a:pPr algn="ctr" eaLnBrk="1" hangingPunct="1">
              <a:spcBef>
                <a:spcPct val="0"/>
              </a:spcBef>
              <a:buClrTx/>
              <a:buSzTx/>
              <a:buFontTx/>
              <a:buNone/>
            </a:pPr>
            <a:r>
              <a:rPr lang="en-US" altLang="en-US" sz="1600"/>
              <a:t>their methodology for calculating HS averages have changed year to year</a:t>
            </a:r>
          </a:p>
        </p:txBody>
      </p:sp>
      <p:graphicFrame>
        <p:nvGraphicFramePr>
          <p:cNvPr id="6" name="Chart 5"/>
          <p:cNvGraphicFramePr>
            <a:graphicFrameLocks/>
          </p:cNvGraphicFramePr>
          <p:nvPr/>
        </p:nvGraphicFramePr>
        <p:xfrm>
          <a:off x="435940" y="1612899"/>
          <a:ext cx="8153400"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11269" name="TextBox 4"/>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pitchFamily="34" charset="0"/>
              <a:buChar char="•"/>
              <a:defRPr sz="2400">
                <a:solidFill>
                  <a:schemeClr val="tx1"/>
                </a:solidFill>
                <a:latin typeface="Arial" pitchFamily="34" charset="0"/>
              </a:defRPr>
            </a:lvl1pPr>
            <a:lvl2pPr marL="742950" indent="-285750" eaLnBrk="0" hangingPunct="0">
              <a:spcBef>
                <a:spcPct val="20000"/>
              </a:spcBef>
              <a:buClr>
                <a:schemeClr val="accent1"/>
              </a:buClr>
              <a:buSzPct val="85000"/>
              <a:buFont typeface="Arial" pitchFamily="34" charset="0"/>
              <a:buChar char="•"/>
              <a:defRPr sz="2000">
                <a:solidFill>
                  <a:schemeClr val="tx1"/>
                </a:solidFill>
                <a:latin typeface="Arial" pitchFamily="34" charset="0"/>
              </a:defRPr>
            </a:lvl2pPr>
            <a:lvl3pPr marL="1143000" indent="-228600" eaLnBrk="0" hangingPunct="0">
              <a:spcBef>
                <a:spcPct val="20000"/>
              </a:spcBef>
              <a:buClr>
                <a:schemeClr val="accent1"/>
              </a:buClr>
              <a:buSzPct val="90000"/>
              <a:buFont typeface="Arial" pitchFamily="34" charset="0"/>
              <a:buChar char="•"/>
              <a:defRPr>
                <a:solidFill>
                  <a:schemeClr val="tx1"/>
                </a:solidFill>
                <a:latin typeface="Arial" pitchFamily="34" charset="0"/>
              </a:defRPr>
            </a:lvl3pPr>
            <a:lvl4pPr marL="1600200" indent="-228600" eaLnBrk="0" hangingPunct="0">
              <a:spcBef>
                <a:spcPct val="20000"/>
              </a:spcBef>
              <a:buClr>
                <a:schemeClr val="accent1"/>
              </a:buClr>
              <a:buFont typeface="Arial" pitchFamily="34" charset="0"/>
              <a:buChar char="•"/>
              <a:defRPr sz="1600">
                <a:solidFill>
                  <a:schemeClr val="tx1"/>
                </a:solidFill>
                <a:latin typeface="Arial" pitchFamily="34" charset="0"/>
              </a:defRPr>
            </a:lvl4pPr>
            <a:lvl5pPr marL="2057400" indent="-228600" eaLnBrk="0" hangingPunct="0">
              <a:spcBef>
                <a:spcPct val="20000"/>
              </a:spcBef>
              <a:buClr>
                <a:schemeClr val="accent1"/>
              </a:buClr>
              <a:buSzPct val="100000"/>
              <a:buFont typeface="Arial" pitchFamily="34" charset="0"/>
              <a:buChar char="•"/>
              <a:defRPr sz="1400">
                <a:solidFill>
                  <a:schemeClr val="tx1"/>
                </a:solidFill>
                <a:latin typeface="Arial" pitchFamily="34" charset="0"/>
              </a:defRPr>
            </a:lvl5pPr>
            <a:lvl6pPr marL="25146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6pPr>
            <a:lvl7pPr marL="29718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7pPr>
            <a:lvl8pPr marL="34290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8pPr>
            <a:lvl9pPr marL="3886200" indent="-228600" defTabSz="457200" eaLnBrk="0" fontAlgn="base" hangingPunct="0">
              <a:spcBef>
                <a:spcPct val="20000"/>
              </a:spcBef>
              <a:spcAft>
                <a:spcPct val="0"/>
              </a:spcAft>
              <a:buClr>
                <a:schemeClr val="accent1"/>
              </a:buClr>
              <a:buSzPct val="100000"/>
              <a:buFont typeface="Arial" pitchFamily="34" charset="0"/>
              <a:buChar char="•"/>
              <a:defRPr sz="1400">
                <a:solidFill>
                  <a:schemeClr val="tx1"/>
                </a:solidFill>
                <a:latin typeface="Arial" pitchFamily="34" charset="0"/>
              </a:defRPr>
            </a:lvl9pPr>
          </a:lstStyle>
          <a:p>
            <a:pPr eaLnBrk="1" hangingPunct="1">
              <a:spcBef>
                <a:spcPct val="0"/>
              </a:spcBef>
              <a:buClrTx/>
              <a:buSzTx/>
              <a:buFontTx/>
              <a:buNone/>
            </a:pPr>
            <a:r>
              <a:rPr lang="en-US" altLang="en-US" sz="1200"/>
              <a:t>Data sources: DOE Class Size Reports 2006-2013, 2008 DOE Contracts for Excellence Approved Plan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eaLnBrk="1" fontAlgn="auto" hangingPunct="1">
              <a:spcAft>
                <a:spcPts val="0"/>
              </a:spcAft>
              <a:defRPr/>
            </a:pPr>
            <a:r>
              <a:rPr lang="en-US" dirty="0" smtClean="0"/>
              <a:t>D28 schools with large K-3 class sizes 2013-14</a:t>
            </a:r>
            <a:endParaRPr lang="en-US" dirty="0"/>
          </a:p>
        </p:txBody>
      </p:sp>
      <p:graphicFrame>
        <p:nvGraphicFramePr>
          <p:cNvPr id="9" name="Chart 8"/>
          <p:cNvGraphicFramePr>
            <a:graphicFrameLocks/>
          </p:cNvGraphicFramePr>
          <p:nvPr/>
        </p:nvGraphicFramePr>
        <p:xfrm>
          <a:off x="0" y="1612900"/>
          <a:ext cx="4565650" cy="29845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nvGraphicFramePr>
        <p:xfrm>
          <a:off x="4432300" y="1727200"/>
          <a:ext cx="4445000" cy="24511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nvGraphicFramePr>
        <p:xfrm>
          <a:off x="165100" y="4470400"/>
          <a:ext cx="4400550" cy="2235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a:graphicFrameLocks/>
          </p:cNvGraphicFramePr>
          <p:nvPr/>
        </p:nvGraphicFramePr>
        <p:xfrm>
          <a:off x="4432300" y="41783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Why?  Because DOE has cut back school budgets by 14% since 2007</a:t>
            </a:r>
            <a:endParaRPr lang="en-US" dirty="0"/>
          </a:p>
        </p:txBody>
      </p:sp>
      <p:sp>
        <p:nvSpPr>
          <p:cNvPr id="14339" name="Content Placeholder 2"/>
          <p:cNvSpPr>
            <a:spLocks noGrp="1"/>
          </p:cNvSpPr>
          <p:nvPr>
            <p:ph idx="1"/>
          </p:nvPr>
        </p:nvSpPr>
        <p:spPr/>
        <p:txBody>
          <a:bodyPr/>
          <a:lstStyle/>
          <a:p>
            <a:endParaRPr lang="en-US" altLang="en-US" sz="2000" smtClean="0"/>
          </a:p>
          <a:p>
            <a:r>
              <a:rPr lang="en-US" altLang="en-US" sz="2000" smtClean="0"/>
              <a:t>In the state C4E law, says these funds must </a:t>
            </a:r>
            <a:r>
              <a:rPr lang="en-US" altLang="en-US" sz="2000" b="1" smtClean="0"/>
              <a:t>“supplement not supplant”</a:t>
            </a:r>
            <a:r>
              <a:rPr lang="en-US" altLang="en-US" sz="2000" smtClean="0"/>
              <a:t> city funds. </a:t>
            </a:r>
          </a:p>
          <a:p>
            <a:endParaRPr lang="en-US" altLang="en-US" sz="2000" smtClean="0"/>
          </a:p>
          <a:p>
            <a:r>
              <a:rPr lang="en-US" altLang="en-US" sz="2000" smtClean="0"/>
              <a:t>This means that the DOE could not cut back its own funding to schools when the state increased its funding. But this is what happened, starting the first year of C4E. </a:t>
            </a:r>
          </a:p>
          <a:p>
            <a:endParaRPr lang="en-US" altLang="en-US" sz="2000" smtClean="0"/>
          </a:p>
          <a:p>
            <a:r>
              <a:rPr lang="en-US" altLang="en-US" sz="2000" smtClean="0"/>
              <a:t>This year, in its C4E plan, for the first time DOE admits allowing supplanting – but also claims that the State Education Dept. has allowed it to happen.</a:t>
            </a:r>
          </a:p>
          <a:p>
            <a:endParaRPr lang="en-US" altLang="en-US" sz="2000" smtClean="0"/>
          </a:p>
          <a:p>
            <a:r>
              <a:rPr lang="en-US" altLang="en-US" sz="1600" i="1" smtClean="0"/>
              <a:t>“Exp</a:t>
            </a:r>
            <a:r>
              <a:rPr lang="en-US" altLang="en-US" sz="1400" i="1" smtClean="0"/>
              <a:t>enditures made using C4E funds must ‘supplement, not supplant”’ funding provided by the school district; however, SED has provided  guidance explaining that certain expenditures may be paid for with C4E  funds even though these programs or expenditures were originally or have been typically paid for by the district or by other grants.”</a:t>
            </a:r>
          </a:p>
          <a:p>
            <a:endParaRPr lang="en-US" altLang="en-US" sz="2000" smtClean="0"/>
          </a:p>
          <a:p>
            <a:endParaRPr lang="en-US" alt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0.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5.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6.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7.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8.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0.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1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1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1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4.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5.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6.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7.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8.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9.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Clarity.thmx</Template>
  <TotalTime>6842</TotalTime>
  <Words>1305</Words>
  <Application>Microsoft Office PowerPoint</Application>
  <PresentationFormat>On-screen Show (4:3)</PresentationFormat>
  <Paragraphs>168</Paragraphs>
  <Slides>22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Arial Black</vt:lpstr>
      <vt:lpstr>Times New Roman</vt:lpstr>
      <vt:lpstr>Clarity</vt:lpstr>
      <vt:lpstr>Why DOE’s C4E plan violates the language and intent of the law</vt:lpstr>
      <vt:lpstr>CFE and C4E </vt:lpstr>
      <vt:lpstr>DOE’s class size reduction plan </vt:lpstr>
      <vt:lpstr>Class sizes citywide and CSD 28 have increased in grades K-3  by 21.4% since 2006, the largest in 15 years citywide</vt:lpstr>
      <vt:lpstr>CSD 28’s class sizes in grades 4-8 have increased  by 12.6% since 2007 far above Contracts for Excellence goals</vt:lpstr>
      <vt:lpstr> Class sizes city-wide have increased in core HS classes as well, by 2.3% since 2007, though the DOE data is unreliable* </vt:lpstr>
      <vt:lpstr>D28 schools with large K-3 class sizes 2013-14</vt:lpstr>
      <vt:lpstr>PowerPoint Presentation</vt:lpstr>
      <vt:lpstr>Why?  Because DOE has cut back school budgets by 14% since 2007</vt:lpstr>
      <vt:lpstr>Other ways city has encouraged class sizes to increase</vt:lpstr>
      <vt:lpstr>More ways DOE has worked to increase class size</vt:lpstr>
      <vt:lpstr>School overcrowding</vt:lpstr>
      <vt:lpstr>School Utilization Rates at critical levels</vt:lpstr>
      <vt:lpstr>Average Utilization Rates in CSD 28 compared to City-Wide 2012-2013  D28 ES building utilization rate at 98%, above citywide average</vt:lpstr>
      <vt:lpstr>Over-utilized ES and MS buildings in CSD 28 and Queens HS </vt:lpstr>
      <vt:lpstr>25 CSD 28 ES and MS buildings are over-utilized</vt:lpstr>
      <vt:lpstr>29 Queens High School Buildings are over-utilized</vt:lpstr>
      <vt:lpstr>Only 640 seats in capital plan for D28 despite enrollment projections of more than 3,000</vt:lpstr>
      <vt:lpstr>Number of students in CSD 28 trailers </vt:lpstr>
      <vt:lpstr>Reducing class size top priority of parents in D28 and citywide </vt:lpstr>
      <vt:lpstr>Bill de Blasio promised to reduce class size while running for Mayor </vt:lpstr>
      <vt:lpstr>Comparison of class sizes in Blue book compared to current averages &amp; Contract for excellence goals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wildcat</cp:lastModifiedBy>
  <cp:revision>305</cp:revision>
  <cp:lastPrinted>2014-09-11T22:13:53Z</cp:lastPrinted>
  <dcterms:created xsi:type="dcterms:W3CDTF">2014-02-11T14:35:23Z</dcterms:created>
  <dcterms:modified xsi:type="dcterms:W3CDTF">2014-10-09T16:12:10Z</dcterms:modified>
</cp:coreProperties>
</file>