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3.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27"/>
  </p:notesMasterIdLst>
  <p:handoutMasterIdLst>
    <p:handoutMasterId r:id="rId28"/>
  </p:handoutMasterIdLst>
  <p:sldIdLst>
    <p:sldId id="256" r:id="rId2"/>
    <p:sldId id="383" r:id="rId3"/>
    <p:sldId id="404" r:id="rId4"/>
    <p:sldId id="389" r:id="rId5"/>
    <p:sldId id="386" r:id="rId6"/>
    <p:sldId id="391" r:id="rId7"/>
    <p:sldId id="392" r:id="rId8"/>
    <p:sldId id="261" r:id="rId9"/>
    <p:sldId id="400" r:id="rId10"/>
    <p:sldId id="318" r:id="rId11"/>
    <p:sldId id="384" r:id="rId12"/>
    <p:sldId id="387" r:id="rId13"/>
    <p:sldId id="388" r:id="rId14"/>
    <p:sldId id="360" r:id="rId15"/>
    <p:sldId id="393" r:id="rId16"/>
    <p:sldId id="394" r:id="rId17"/>
    <p:sldId id="395" r:id="rId18"/>
    <p:sldId id="396" r:id="rId19"/>
    <p:sldId id="397" r:id="rId20"/>
    <p:sldId id="399" r:id="rId21"/>
    <p:sldId id="398" r:id="rId22"/>
    <p:sldId id="402" r:id="rId23"/>
    <p:sldId id="390" r:id="rId24"/>
    <p:sldId id="401" r:id="rId25"/>
    <p:sldId id="369" r:id="rId26"/>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9290" autoAdjust="0"/>
  </p:normalViewPr>
  <p:slideViewPr>
    <p:cSldViewPr snapToGrid="0" snapToObjects="1">
      <p:cViewPr>
        <p:scale>
          <a:sx n="100" d="100"/>
          <a:sy n="100" d="100"/>
        </p:scale>
        <p:origin x="-510" y="10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sz="1800" b="1" i="0" baseline="0" dirty="0">
                <a:effectLst/>
              </a:rPr>
              <a:t>Top parent responses for school improvement in District </a:t>
            </a:r>
            <a:r>
              <a:rPr lang="en-US" sz="1800" b="1" i="0" baseline="0" dirty="0" smtClean="0">
                <a:effectLst/>
              </a:rPr>
              <a:t>20 </a:t>
            </a:r>
            <a:r>
              <a:rPr lang="en-US" sz="1800" b="1" i="0" baseline="0" dirty="0">
                <a:effectLst/>
              </a:rPr>
              <a:t>compared to Citywide results</a:t>
            </a:r>
            <a:endParaRPr lang="en-US" dirty="0">
              <a:effectLst/>
            </a:endParaRPr>
          </a:p>
        </c:rich>
      </c:tx>
      <c:layout>
        <c:manualLayout>
          <c:xMode val="edge"/>
          <c:yMode val="edge"/>
          <c:x val="0.13800121138703816"/>
          <c:y val="0"/>
        </c:manualLayout>
      </c:layout>
      <c:overlay val="0"/>
    </c:title>
    <c:autoTitleDeleted val="0"/>
    <c:plotArea>
      <c:layout>
        <c:manualLayout>
          <c:layoutTarget val="inner"/>
          <c:xMode val="edge"/>
          <c:yMode val="edge"/>
          <c:x val="0.10373841381715397"/>
          <c:y val="0.16131415624076445"/>
          <c:w val="0.8343664996420902"/>
          <c:h val="0.3793798691307646"/>
        </c:manualLayout>
      </c:layout>
      <c:barChart>
        <c:barDir val="col"/>
        <c:grouping val="clustered"/>
        <c:varyColors val="0"/>
        <c:ser>
          <c:idx val="0"/>
          <c:order val="0"/>
          <c:tx>
            <c:strRef>
              <c:f>'D20'!$M$3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invertIfNegative val="0"/>
          <c:dLbls>
            <c:dLbl>
              <c:idx val="7"/>
              <c:layout>
                <c:manualLayout>
                  <c:x val="-4.3431053203040176E-3"/>
                  <c:y val="3.2245058381328538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'D20'!$N$2:$W$2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'D20'!$N$3:$W$3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'D20'!$M$4</c:f>
              <c:strCache>
                <c:ptCount val="1"/>
                <c:pt idx="0">
                  <c:v>D20</c:v>
                </c:pt>
              </c:strCache>
            </c:strRef>
          </c:tx>
          <c:spPr>
            <a:solidFill>
              <a:schemeClr val="tx2"/>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8.6862106406080351E-3"/>
                  <c:y val="0"/>
                </c:manualLayout>
              </c:layout>
              <c:dLblPos val="outEnd"/>
              <c:showLegendKey val="0"/>
              <c:showVal val="1"/>
              <c:showCatName val="0"/>
              <c:showSerName val="0"/>
              <c:showPercent val="0"/>
              <c:showBubbleSize val="0"/>
            </c:dLbl>
            <c:dLbl>
              <c:idx val="3"/>
              <c:layout>
                <c:manualLayout>
                  <c:x val="8.6862106406080351E-3"/>
                  <c:y val="0"/>
                </c:manualLayout>
              </c:layout>
              <c:dLblPos val="outEnd"/>
              <c:showLegendKey val="0"/>
              <c:showVal val="1"/>
              <c:showCatName val="0"/>
              <c:showSerName val="0"/>
              <c:showPercent val="0"/>
              <c:showBubbleSize val="0"/>
            </c:dLbl>
            <c:dLbl>
              <c:idx val="5"/>
              <c:layout>
                <c:manualLayout>
                  <c:x val="9.2592592592592587E-3"/>
                  <c:y val="-4.7742504030074975E-17"/>
                </c:manualLayout>
              </c:layout>
              <c:dLblPos val="outEnd"/>
              <c:showLegendKey val="0"/>
              <c:showVal val="1"/>
              <c:showCatName val="0"/>
              <c:showSerName val="0"/>
              <c:showPercent val="0"/>
              <c:showBubbleSize val="0"/>
            </c:dLbl>
            <c:dLbl>
              <c:idx val="6"/>
              <c:layout>
                <c:manualLayout>
                  <c:x val="6.5146579804560263E-3"/>
                  <c:y val="3.2245058381329128E-3"/>
                </c:manualLayout>
              </c:layout>
              <c:dLblPos val="outEnd"/>
              <c:showLegendKey val="0"/>
              <c:showVal val="1"/>
              <c:showCatName val="0"/>
              <c:showSerName val="0"/>
              <c:showPercent val="0"/>
              <c:showBubbleSize val="0"/>
            </c:dLbl>
            <c:dLbl>
              <c:idx val="8"/>
              <c:layout>
                <c:manualLayout>
                  <c:x val="8.6862106406080351E-3"/>
                  <c:y val="3.2245058381329128E-3"/>
                </c:manualLayout>
              </c:layout>
              <c:dLblPos val="outEnd"/>
              <c:showLegendKey val="0"/>
              <c:showVal val="1"/>
              <c:showCatName val="0"/>
              <c:showSerName val="0"/>
              <c:showPercent val="0"/>
              <c:showBubbleSize val="0"/>
            </c:dLbl>
            <c:dLbl>
              <c:idx val="9"/>
              <c:layout>
                <c:manualLayout>
                  <c:x val="1.0857763300760043E-2"/>
                  <c:y val="3.2245058381328538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'D20'!$N$2:$W$2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'D20'!$N$4:$W$4</c:f>
              <c:numCache>
                <c:formatCode>0"%"</c:formatCode>
                <c:ptCount val="10"/>
                <c:pt idx="0">
                  <c:v>18.88372093023256</c:v>
                </c:pt>
                <c:pt idx="1">
                  <c:v>19.069767441860463</c:v>
                </c:pt>
                <c:pt idx="2">
                  <c:v>16.837209302325583</c:v>
                </c:pt>
                <c:pt idx="3">
                  <c:v>9.6511627906976738</c:v>
                </c:pt>
                <c:pt idx="4">
                  <c:v>15.813953488372093</c:v>
                </c:pt>
                <c:pt idx="5">
                  <c:v>5.6279069767441863</c:v>
                </c:pt>
                <c:pt idx="6">
                  <c:v>4.4523809523809526</c:v>
                </c:pt>
                <c:pt idx="7">
                  <c:v>4.6744186046511631</c:v>
                </c:pt>
                <c:pt idx="8">
                  <c:v>3.6744186046511627</c:v>
                </c:pt>
                <c:pt idx="9">
                  <c:v>2.0606060606060606</c:v>
                </c:pt>
              </c:numCache>
            </c:numRef>
          </c:val>
        </c:ser>
        <c:dLbls>
          <c:dLblPos val="outEnd"/>
          <c:showLegendKey val="0"/>
          <c:showVal val="1"/>
          <c:showCatName val="0"/>
          <c:showSerName val="0"/>
          <c:showPercent val="0"/>
          <c:showBubbleSize val="0"/>
        </c:dLbls>
        <c:gapWidth val="150"/>
        <c:axId val="72945024"/>
        <c:axId val="77780096"/>
      </c:barChart>
      <c:catAx>
        <c:axId val="72945024"/>
        <c:scaling>
          <c:orientation val="minMax"/>
        </c:scaling>
        <c:delete val="0"/>
        <c:axPos val="b"/>
        <c:majorTickMark val="out"/>
        <c:minorTickMark val="none"/>
        <c:tickLblPos val="nextTo"/>
        <c:txPr>
          <a:bodyPr/>
          <a:lstStyle/>
          <a:p>
            <a:pPr>
              <a:defRPr sz="1200"/>
            </a:pPr>
            <a:endParaRPr lang="en-US"/>
          </a:p>
        </c:txPr>
        <c:crossAx val="77780096"/>
        <c:crosses val="autoZero"/>
        <c:auto val="1"/>
        <c:lblAlgn val="ctr"/>
        <c:lblOffset val="100"/>
        <c:noMultiLvlLbl val="0"/>
      </c:catAx>
      <c:valAx>
        <c:axId val="77780096"/>
        <c:scaling>
          <c:orientation val="minMax"/>
        </c:scaling>
        <c:delete val="0"/>
        <c:axPos val="l"/>
        <c:numFmt formatCode="0&quot;%&quot;" sourceLinked="1"/>
        <c:majorTickMark val="out"/>
        <c:minorTickMark val="none"/>
        <c:tickLblPos val="nextTo"/>
        <c:crossAx val="72945024"/>
        <c:crosses val="autoZero"/>
        <c:crossBetween val="between"/>
      </c:valAx>
    </c:plotArea>
    <c:legend>
      <c:legendPos val="r"/>
      <c:legendEntry>
        <c:idx val="0"/>
        <c:txPr>
          <a:bodyPr/>
          <a:lstStyle/>
          <a:p>
            <a:pPr>
              <a:defRPr sz="1200"/>
            </a:pPr>
            <a:endParaRPr lang="en-US"/>
          </a:p>
        </c:txPr>
      </c:legendEntry>
      <c:legendEntry>
        <c:idx val="1"/>
        <c:txPr>
          <a:bodyPr/>
          <a:lstStyle/>
          <a:p>
            <a:pPr>
              <a:defRPr sz="1200"/>
            </a:pPr>
            <a:endParaRPr lang="en-US"/>
          </a:p>
        </c:txPr>
      </c:legendEntry>
      <c:layout>
        <c:manualLayout>
          <c:xMode val="edge"/>
          <c:yMode val="edge"/>
          <c:x val="0.85960826557918046"/>
          <c:y val="0.28518215157310184"/>
          <c:w val="0.11326750279993503"/>
          <c:h val="0.11661691956609831"/>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60115328"/>
        <c:axId val="167888384"/>
      </c:barChart>
      <c:catAx>
        <c:axId val="160115328"/>
        <c:scaling>
          <c:orientation val="minMax"/>
        </c:scaling>
        <c:delete val="0"/>
        <c:axPos val="b"/>
        <c:majorTickMark val="out"/>
        <c:minorTickMark val="none"/>
        <c:tickLblPos val="nextTo"/>
        <c:crossAx val="167888384"/>
        <c:crosses val="autoZero"/>
        <c:auto val="1"/>
        <c:lblAlgn val="ctr"/>
        <c:lblOffset val="100"/>
        <c:noMultiLvlLbl val="0"/>
      </c:catAx>
      <c:valAx>
        <c:axId val="167888384"/>
        <c:scaling>
          <c:orientation val="minMax"/>
        </c:scaling>
        <c:delete val="0"/>
        <c:axPos val="l"/>
        <c:majorGridlines/>
        <c:numFmt formatCode="0%" sourceLinked="1"/>
        <c:majorTickMark val="out"/>
        <c:minorTickMark val="none"/>
        <c:tickLblPos val="nextTo"/>
        <c:crossAx val="16011532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'D20'!$D$68:$D$73</c:f>
              <c:strCache>
                <c:ptCount val="6"/>
                <c:pt idx="0">
                  <c:v>District 20 Elementary Schools</c:v>
                </c:pt>
                <c:pt idx="1">
                  <c:v>Citywide Elementary Schools</c:v>
                </c:pt>
                <c:pt idx="2">
                  <c:v>District 20 Middle Schools</c:v>
                </c:pt>
                <c:pt idx="3">
                  <c:v>Citywide Middle Schools</c:v>
                </c:pt>
                <c:pt idx="4">
                  <c:v>Brooklyn High Schools</c:v>
                </c:pt>
                <c:pt idx="5">
                  <c:v>Citywide High Schools</c:v>
                </c:pt>
              </c:strCache>
            </c:strRef>
          </c:cat>
          <c:val>
            <c:numRef>
              <c:f>'D20'!$E$68:$E$73</c:f>
              <c:numCache>
                <c:formatCode>0.0%</c:formatCode>
                <c:ptCount val="6"/>
                <c:pt idx="0">
                  <c:v>1.1890000000000001</c:v>
                </c:pt>
                <c:pt idx="1">
                  <c:v>0.97399999999999998</c:v>
                </c:pt>
                <c:pt idx="2">
                  <c:v>0.96399999999999997</c:v>
                </c:pt>
                <c:pt idx="3">
                  <c:v>0.80900000000000005</c:v>
                </c:pt>
                <c:pt idx="4">
                  <c:v>0.88600000000000001</c:v>
                </c:pt>
                <c:pt idx="5">
                  <c:v>0.95199999999999996</c:v>
                </c:pt>
              </c:numCache>
            </c:numRef>
          </c:val>
        </c:ser>
        <c:dLbls>
          <c:showLegendKey val="0"/>
          <c:showVal val="0"/>
          <c:showCatName val="0"/>
          <c:showSerName val="0"/>
          <c:showPercent val="0"/>
          <c:showBubbleSize val="0"/>
        </c:dLbls>
        <c:gapWidth val="150"/>
        <c:axId val="187902208"/>
        <c:axId val="188369536"/>
      </c:barChart>
      <c:catAx>
        <c:axId val="187902208"/>
        <c:scaling>
          <c:orientation val="minMax"/>
        </c:scaling>
        <c:delete val="0"/>
        <c:axPos val="b"/>
        <c:majorTickMark val="out"/>
        <c:minorTickMark val="none"/>
        <c:tickLblPos val="nextTo"/>
        <c:crossAx val="188369536"/>
        <c:crosses val="autoZero"/>
        <c:auto val="1"/>
        <c:lblAlgn val="ctr"/>
        <c:lblOffset val="100"/>
        <c:noMultiLvlLbl val="0"/>
      </c:catAx>
      <c:valAx>
        <c:axId val="188369536"/>
        <c:scaling>
          <c:orientation val="minMax"/>
          <c:max val="1.2"/>
        </c:scaling>
        <c:delete val="0"/>
        <c:axPos val="l"/>
        <c:numFmt formatCode="0%" sourceLinked="0"/>
        <c:majorTickMark val="out"/>
        <c:minorTickMark val="none"/>
        <c:tickLblPos val="nextTo"/>
        <c:crossAx val="1879022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'D20'!$A$98:$A$120</c:f>
              <c:strCache>
                <c:ptCount val="23"/>
                <c:pt idx="0">
                  <c:v>P.S. 170 TRANSPORTABLE</c:v>
                </c:pt>
                <c:pt idx="1">
                  <c:v>P.S. 112 TRANSPORTABLE</c:v>
                </c:pt>
                <c:pt idx="2">
                  <c:v>P.S. 127</c:v>
                </c:pt>
                <c:pt idx="3">
                  <c:v>P.S. 176</c:v>
                </c:pt>
                <c:pt idx="4">
                  <c:v>P.S. 105</c:v>
                </c:pt>
                <c:pt idx="5">
                  <c:v>P.S. 170</c:v>
                </c:pt>
                <c:pt idx="6">
                  <c:v>P.S. 69</c:v>
                </c:pt>
                <c:pt idx="7">
                  <c:v>P.S. 185</c:v>
                </c:pt>
                <c:pt idx="8">
                  <c:v>P.S. 112</c:v>
                </c:pt>
                <c:pt idx="9">
                  <c:v>PS 160 ANNEX</c:v>
                </c:pt>
                <c:pt idx="10">
                  <c:v>P.S. 314</c:v>
                </c:pt>
                <c:pt idx="11">
                  <c:v>P.S. 180</c:v>
                </c:pt>
                <c:pt idx="12">
                  <c:v>P.S. 200</c:v>
                </c:pt>
                <c:pt idx="13">
                  <c:v>P.S. 204</c:v>
                </c:pt>
                <c:pt idx="14">
                  <c:v>P.S. 102</c:v>
                </c:pt>
                <c:pt idx="15">
                  <c:v>P.S. 247</c:v>
                </c:pt>
                <c:pt idx="16">
                  <c:v>P.S. 186</c:v>
                </c:pt>
                <c:pt idx="17">
                  <c:v>P.S. 48</c:v>
                </c:pt>
                <c:pt idx="18">
                  <c:v>P.S./ I.S. 163</c:v>
                </c:pt>
                <c:pt idx="19">
                  <c:v>P.S. 104</c:v>
                </c:pt>
                <c:pt idx="20">
                  <c:v>P.S. 229</c:v>
                </c:pt>
                <c:pt idx="21">
                  <c:v>P.S. 104/P.S. 185 ANNEX</c:v>
                </c:pt>
                <c:pt idx="22">
                  <c:v>PS 310 THE SCHOOL FOR FUTURE LEADERS</c:v>
                </c:pt>
              </c:strCache>
            </c:strRef>
          </c:cat>
          <c:val>
            <c:numRef>
              <c:f>'D20'!$B$98:$B$120</c:f>
              <c:numCache>
                <c:formatCode>0%</c:formatCode>
                <c:ptCount val="23"/>
                <c:pt idx="0">
                  <c:v>2.04</c:v>
                </c:pt>
                <c:pt idx="1">
                  <c:v>2</c:v>
                </c:pt>
                <c:pt idx="2">
                  <c:v>1.69</c:v>
                </c:pt>
                <c:pt idx="3">
                  <c:v>1.66</c:v>
                </c:pt>
                <c:pt idx="4">
                  <c:v>1.57</c:v>
                </c:pt>
                <c:pt idx="5">
                  <c:v>1.49</c:v>
                </c:pt>
                <c:pt idx="6">
                  <c:v>1.43</c:v>
                </c:pt>
                <c:pt idx="7">
                  <c:v>1.42</c:v>
                </c:pt>
                <c:pt idx="8">
                  <c:v>1.41</c:v>
                </c:pt>
                <c:pt idx="9">
                  <c:v>1.37</c:v>
                </c:pt>
                <c:pt idx="10">
                  <c:v>1.31</c:v>
                </c:pt>
                <c:pt idx="11">
                  <c:v>1.29</c:v>
                </c:pt>
                <c:pt idx="12">
                  <c:v>1.28</c:v>
                </c:pt>
                <c:pt idx="13">
                  <c:v>1.27</c:v>
                </c:pt>
                <c:pt idx="14">
                  <c:v>1.23</c:v>
                </c:pt>
                <c:pt idx="15">
                  <c:v>1.18</c:v>
                </c:pt>
                <c:pt idx="16">
                  <c:v>1.17</c:v>
                </c:pt>
                <c:pt idx="17">
                  <c:v>1.1299999999999999</c:v>
                </c:pt>
                <c:pt idx="18">
                  <c:v>1.1299999999999999</c:v>
                </c:pt>
                <c:pt idx="19">
                  <c:v>1.0900000000000001</c:v>
                </c:pt>
                <c:pt idx="20">
                  <c:v>1.07</c:v>
                </c:pt>
                <c:pt idx="21">
                  <c:v>1.06</c:v>
                </c:pt>
                <c:pt idx="22">
                  <c:v>1.02</c:v>
                </c:pt>
              </c:numCache>
            </c:numRef>
          </c:val>
        </c:ser>
        <c:dLbls>
          <c:showLegendKey val="0"/>
          <c:showVal val="0"/>
          <c:showCatName val="0"/>
          <c:showSerName val="0"/>
          <c:showPercent val="0"/>
          <c:showBubbleSize val="0"/>
        </c:dLbls>
        <c:gapWidth val="150"/>
        <c:axId val="72687616"/>
        <c:axId val="72689152"/>
      </c:barChart>
      <c:catAx>
        <c:axId val="72687616"/>
        <c:scaling>
          <c:orientation val="minMax"/>
        </c:scaling>
        <c:delete val="0"/>
        <c:axPos val="b"/>
        <c:majorTickMark val="out"/>
        <c:minorTickMark val="none"/>
        <c:tickLblPos val="nextTo"/>
        <c:crossAx val="72689152"/>
        <c:crosses val="autoZero"/>
        <c:auto val="1"/>
        <c:lblAlgn val="ctr"/>
        <c:lblOffset val="100"/>
        <c:noMultiLvlLbl val="0"/>
      </c:catAx>
      <c:valAx>
        <c:axId val="72689152"/>
        <c:scaling>
          <c:orientation val="minMax"/>
        </c:scaling>
        <c:delete val="0"/>
        <c:axPos val="l"/>
        <c:numFmt formatCode="0%" sourceLinked="1"/>
        <c:majorTickMark val="out"/>
        <c:minorTickMark val="none"/>
        <c:tickLblPos val="nextTo"/>
        <c:crossAx val="7268761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'D20'!$A$124:$A$126</c:f>
              <c:strCache>
                <c:ptCount val="3"/>
                <c:pt idx="0">
                  <c:v>I.S. 30</c:v>
                </c:pt>
                <c:pt idx="1">
                  <c:v>I.S. 201</c:v>
                </c:pt>
                <c:pt idx="2">
                  <c:v>I.S. 187</c:v>
                </c:pt>
              </c:strCache>
            </c:strRef>
          </c:cat>
          <c:val>
            <c:numRef>
              <c:f>'D20'!$B$124:$B$126</c:f>
              <c:numCache>
                <c:formatCode>0%</c:formatCode>
                <c:ptCount val="3"/>
                <c:pt idx="0">
                  <c:v>1.1599999999999999</c:v>
                </c:pt>
                <c:pt idx="1">
                  <c:v>1.1200000000000001</c:v>
                </c:pt>
                <c:pt idx="2">
                  <c:v>1.02</c:v>
                </c:pt>
              </c:numCache>
            </c:numRef>
          </c:val>
        </c:ser>
        <c:dLbls>
          <c:showLegendKey val="0"/>
          <c:showVal val="0"/>
          <c:showCatName val="0"/>
          <c:showSerName val="0"/>
          <c:showPercent val="0"/>
          <c:showBubbleSize val="0"/>
        </c:dLbls>
        <c:gapWidth val="150"/>
        <c:axId val="73747072"/>
        <c:axId val="75714944"/>
      </c:barChart>
      <c:catAx>
        <c:axId val="73747072"/>
        <c:scaling>
          <c:orientation val="minMax"/>
        </c:scaling>
        <c:delete val="0"/>
        <c:axPos val="b"/>
        <c:majorTickMark val="out"/>
        <c:minorTickMark val="none"/>
        <c:tickLblPos val="nextTo"/>
        <c:crossAx val="75714944"/>
        <c:crosses val="autoZero"/>
        <c:auto val="1"/>
        <c:lblAlgn val="ctr"/>
        <c:lblOffset val="100"/>
        <c:noMultiLvlLbl val="0"/>
      </c:catAx>
      <c:valAx>
        <c:axId val="75714944"/>
        <c:scaling>
          <c:orientation val="minMax"/>
        </c:scaling>
        <c:delete val="0"/>
        <c:axPos val="l"/>
        <c:majorGridlines/>
        <c:numFmt formatCode="0%" sourceLinked="1"/>
        <c:majorTickMark val="out"/>
        <c:minorTickMark val="none"/>
        <c:tickLblPos val="nextTo"/>
        <c:crossAx val="7374707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1.1499999999999999</c:v>
                </c:pt>
                <c:pt idx="14">
                  <c:v>1.0900000000000001</c:v>
                </c:pt>
                <c:pt idx="15">
                  <c:v>1.0900000000000001</c:v>
                </c:pt>
                <c:pt idx="16">
                  <c:v>1.06</c:v>
                </c:pt>
                <c:pt idx="17">
                  <c:v>1.03</c:v>
                </c:pt>
                <c:pt idx="18">
                  <c:v>1.03</c:v>
                </c:pt>
                <c:pt idx="19">
                  <c:v>1</c:v>
                </c:pt>
                <c:pt idx="20">
                  <c:v>1</c:v>
                </c:pt>
              </c:numCache>
            </c:numRef>
          </c:val>
        </c:ser>
        <c:dLbls>
          <c:showLegendKey val="0"/>
          <c:showVal val="0"/>
          <c:showCatName val="0"/>
          <c:showSerName val="0"/>
          <c:showPercent val="0"/>
          <c:showBubbleSize val="0"/>
        </c:dLbls>
        <c:gapWidth val="150"/>
        <c:axId val="75785728"/>
        <c:axId val="75787264"/>
      </c:barChart>
      <c:catAx>
        <c:axId val="75785728"/>
        <c:scaling>
          <c:orientation val="minMax"/>
        </c:scaling>
        <c:delete val="0"/>
        <c:axPos val="b"/>
        <c:majorTickMark val="out"/>
        <c:minorTickMark val="none"/>
        <c:tickLblPos val="nextTo"/>
        <c:crossAx val="75787264"/>
        <c:crosses val="autoZero"/>
        <c:auto val="1"/>
        <c:lblAlgn val="ctr"/>
        <c:lblOffset val="100"/>
        <c:noMultiLvlLbl val="0"/>
      </c:catAx>
      <c:valAx>
        <c:axId val="75787264"/>
        <c:scaling>
          <c:orientation val="minMax"/>
        </c:scaling>
        <c:delete val="0"/>
        <c:axPos val="l"/>
        <c:majorGridlines/>
        <c:numFmt formatCode="0%" sourceLinked="1"/>
        <c:majorTickMark val="out"/>
        <c:minorTickMark val="none"/>
        <c:tickLblPos val="nextTo"/>
        <c:crossAx val="75785728"/>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Brooklyn!$A$58:$A$61</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Brooklyn!$B$58:$B$61</c:f>
              <c:numCache>
                <c:formatCode>#,##0</c:formatCode>
                <c:ptCount val="4"/>
                <c:pt idx="0">
                  <c:v>4045</c:v>
                </c:pt>
                <c:pt idx="1">
                  <c:v>10381</c:v>
                </c:pt>
                <c:pt idx="2">
                  <c:v>14504</c:v>
                </c:pt>
                <c:pt idx="3" formatCode="General">
                  <c:v>280</c:v>
                </c:pt>
              </c:numCache>
            </c:numRef>
          </c:val>
        </c:ser>
        <c:dLbls>
          <c:showLegendKey val="0"/>
          <c:showVal val="0"/>
          <c:showCatName val="0"/>
          <c:showSerName val="0"/>
          <c:showPercent val="0"/>
          <c:showBubbleSize val="0"/>
        </c:dLbls>
        <c:gapWidth val="150"/>
        <c:axId val="77021952"/>
        <c:axId val="77023488"/>
      </c:barChart>
      <c:catAx>
        <c:axId val="77021952"/>
        <c:scaling>
          <c:orientation val="minMax"/>
        </c:scaling>
        <c:delete val="0"/>
        <c:axPos val="b"/>
        <c:majorTickMark val="out"/>
        <c:minorTickMark val="none"/>
        <c:tickLblPos val="nextTo"/>
        <c:crossAx val="77023488"/>
        <c:crosses val="autoZero"/>
        <c:auto val="1"/>
        <c:lblAlgn val="ctr"/>
        <c:lblOffset val="100"/>
        <c:noMultiLvlLbl val="0"/>
      </c:catAx>
      <c:valAx>
        <c:axId val="77023488"/>
        <c:scaling>
          <c:orientation val="minMax"/>
        </c:scaling>
        <c:delete val="0"/>
        <c:axPos val="l"/>
        <c:majorGridlines/>
        <c:numFmt formatCode="#,##0" sourceLinked="1"/>
        <c:majorTickMark val="out"/>
        <c:minorTickMark val="none"/>
        <c:tickLblPos val="nextTo"/>
        <c:crossAx val="7702195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77926400"/>
        <c:axId val="77927936"/>
      </c:barChart>
      <c:catAx>
        <c:axId val="77926400"/>
        <c:scaling>
          <c:orientation val="minMax"/>
        </c:scaling>
        <c:delete val="0"/>
        <c:axPos val="b"/>
        <c:majorTickMark val="out"/>
        <c:minorTickMark val="none"/>
        <c:tickLblPos val="nextTo"/>
        <c:txPr>
          <a:bodyPr/>
          <a:lstStyle/>
          <a:p>
            <a:pPr>
              <a:defRPr sz="1200"/>
            </a:pPr>
            <a:endParaRPr lang="en-US"/>
          </a:p>
        </c:txPr>
        <c:crossAx val="77927936"/>
        <c:crosses val="autoZero"/>
        <c:auto val="1"/>
        <c:lblAlgn val="ctr"/>
        <c:lblOffset val="100"/>
        <c:noMultiLvlLbl val="0"/>
      </c:catAx>
      <c:valAx>
        <c:axId val="77927936"/>
        <c:scaling>
          <c:orientation val="minMax"/>
          <c:max val="20000"/>
        </c:scaling>
        <c:delete val="0"/>
        <c:axPos val="l"/>
        <c:numFmt formatCode="#,##0" sourceLinked="1"/>
        <c:majorTickMark val="out"/>
        <c:minorTickMark val="none"/>
        <c:tickLblPos val="nextTo"/>
        <c:crossAx val="7792640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3660499983962319E-2"/>
          <c:y val="2.9008771673057595E-2"/>
          <c:w val="0.81895289112445879"/>
          <c:h val="0.91222609255627429"/>
        </c:manualLayout>
      </c:layout>
      <c:lineChart>
        <c:grouping val="standard"/>
        <c:varyColors val="0"/>
        <c:ser>
          <c:idx val="0"/>
          <c:order val="0"/>
          <c:tx>
            <c:strRef>
              <c:f>'Macintosh HD:Users:peterdalmasy:Desktop:Class Size Matters:Class Size Data:Class Size:Short term CS Data:District Data:[D20 Class Size Analysis updated 2013-14.xlsx]Summary'!$A$3</c:f>
              <c:strCache>
                <c:ptCount val="1"/>
                <c:pt idx="0">
                  <c:v>C4E goals</c:v>
                </c:pt>
              </c:strCache>
            </c:strRef>
          </c:tx>
          <c:spPr>
            <a:ln>
              <a:solidFill>
                <a:srgbClr val="008000"/>
              </a:solidFill>
            </a:ln>
          </c:spPr>
          <c:marker>
            <c:symbol val="none"/>
          </c:marker>
          <c:dLbls>
            <c:dLbl>
              <c:idx val="0"/>
              <c:layout>
                <c:manualLayout>
                  <c:x val="-1.3902978882907688E-3"/>
                  <c:y val="2.4783147459727387E-2"/>
                </c:manualLayout>
              </c:layout>
              <c:showLegendKey val="0"/>
              <c:showVal val="1"/>
              <c:showCatName val="0"/>
              <c:showSerName val="0"/>
              <c:showPercent val="0"/>
              <c:showBubbleSize val="0"/>
            </c:dLbl>
            <c:dLbl>
              <c:idx val="1"/>
              <c:layout>
                <c:manualLayout>
                  <c:x val="0"/>
                  <c:y val="1.9826517967781909E-2"/>
                </c:manualLayout>
              </c:layout>
              <c:showLegendKey val="0"/>
              <c:showVal val="1"/>
              <c:showCatName val="0"/>
              <c:showSerName val="0"/>
              <c:showPercent val="0"/>
              <c:showBubbleSize val="0"/>
            </c:dLbl>
            <c:dLbl>
              <c:idx val="2"/>
              <c:layout>
                <c:manualLayout>
                  <c:x val="0"/>
                  <c:y val="1.9826517967781909E-2"/>
                </c:manualLayout>
              </c:layout>
              <c:showLegendKey val="0"/>
              <c:showVal val="1"/>
              <c:showCatName val="0"/>
              <c:showSerName val="0"/>
              <c:showPercent val="0"/>
              <c:showBubbleSize val="0"/>
            </c:dLbl>
            <c:dLbl>
              <c:idx val="3"/>
              <c:layout>
                <c:manualLayout>
                  <c:x val="0"/>
                  <c:y val="2.2304832713754646E-2"/>
                </c:manualLayout>
              </c:layout>
              <c:showLegendKey val="0"/>
              <c:showVal val="1"/>
              <c:showCatName val="0"/>
              <c:showSerName val="0"/>
              <c:showPercent val="0"/>
              <c:showBubbleSize val="0"/>
            </c:dLbl>
            <c:dLbl>
              <c:idx val="4"/>
              <c:layout>
                <c:manualLayout>
                  <c:x val="0"/>
                  <c:y val="2.4783147459727387E-2"/>
                </c:manualLayout>
              </c:layout>
              <c:showLegendKey val="0"/>
              <c:showVal val="1"/>
              <c:showCatName val="0"/>
              <c:showSerName val="0"/>
              <c:showPercent val="0"/>
              <c:showBubbleSize val="0"/>
            </c:dLbl>
            <c:dLbl>
              <c:idx val="5"/>
              <c:layout>
                <c:manualLayout>
                  <c:x val="0"/>
                  <c:y val="2.2304832713754646E-2"/>
                </c:manualLayout>
              </c:layout>
              <c:showLegendKey val="0"/>
              <c:showVal val="1"/>
              <c:showCatName val="0"/>
              <c:showSerName val="0"/>
              <c:showPercent val="0"/>
              <c:showBubbleSize val="0"/>
            </c:dLbl>
            <c:dLbl>
              <c:idx val="6"/>
              <c:layout>
                <c:manualLayout>
                  <c:x val="0"/>
                  <c:y val="2.4783147459727387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2013-14.xlsx]Summary'!$B$3:$I$3</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ser>
          <c:idx val="1"/>
          <c:order val="1"/>
          <c:tx>
            <c:strRef>
              <c:f>'Macintosh HD:Users:peterdalmasy:Desktop:Class Size Matters:Class Size Data:Class Size:Short term CS Data:District Data:[D20 Class Size Analysis updated 2013-14.xlsx]Summary'!$A$4</c:f>
              <c:strCache>
                <c:ptCount val="1"/>
                <c:pt idx="0">
                  <c:v>Citywide actual</c:v>
                </c:pt>
              </c:strCache>
            </c:strRef>
          </c:tx>
          <c:spPr>
            <a:ln>
              <a:solidFill>
                <a:srgbClr val="FF0000"/>
              </a:solidFill>
            </a:ln>
          </c:spPr>
          <c:marker>
            <c:symbol val="none"/>
          </c:marker>
          <c:dLbls>
            <c:dLbl>
              <c:idx val="6"/>
              <c:layout>
                <c:manualLayout>
                  <c:x val="0"/>
                  <c:y val="1.9826517967781909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2013-14.xlsx]Summary'!$B$4:$I$4</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Data:[D20 Class Size Analysis updated 2013-14.xlsx]Summary'!$A$5</c:f>
              <c:strCache>
                <c:ptCount val="1"/>
                <c:pt idx="0">
                  <c:v>D20</c:v>
                </c:pt>
              </c:strCache>
            </c:strRef>
          </c:tx>
          <c:spPr>
            <a:ln>
              <a:solidFill>
                <a:schemeClr val="tx1"/>
              </a:solidFill>
            </a:ln>
          </c:spPr>
          <c:marker>
            <c:symbol val="none"/>
          </c:marker>
          <c:dLbls>
            <c:dLbl>
              <c:idx val="0"/>
              <c:layout>
                <c:manualLayout>
                  <c:x val="1.3902978882907699E-3"/>
                  <c:y val="-3.7174916332484403E-2"/>
                </c:manualLayout>
              </c:layout>
              <c:showLegendKey val="0"/>
              <c:showVal val="1"/>
              <c:showCatName val="0"/>
              <c:showSerName val="0"/>
              <c:showPercent val="0"/>
              <c:showBubbleSize val="0"/>
            </c:dLbl>
            <c:dLbl>
              <c:idx val="5"/>
              <c:layout>
                <c:manualLayout>
                  <c:x val="0"/>
                  <c:y val="1.7348203221809171E-2"/>
                </c:manualLayout>
              </c:layout>
              <c:showLegendKey val="0"/>
              <c:showVal val="1"/>
              <c:showCatName val="0"/>
              <c:showSerName val="0"/>
              <c:showPercent val="0"/>
              <c:showBubbleSize val="0"/>
            </c:dLbl>
            <c:dLbl>
              <c:idx val="6"/>
              <c:layout>
                <c:manualLayout>
                  <c:x val="0"/>
                  <c:y val="1.4869888475836431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2013-14.xlsx]Summary'!$B$5:$I$5</c:f>
              <c:numCache>
                <c:formatCode>General</c:formatCode>
                <c:ptCount val="8"/>
                <c:pt idx="0">
                  <c:v>21.1</c:v>
                </c:pt>
                <c:pt idx="1">
                  <c:v>21.4</c:v>
                </c:pt>
                <c:pt idx="2">
                  <c:v>22</c:v>
                </c:pt>
                <c:pt idx="3">
                  <c:v>23</c:v>
                </c:pt>
                <c:pt idx="4">
                  <c:v>24.4</c:v>
                </c:pt>
                <c:pt idx="5">
                  <c:v>25.4</c:v>
                </c:pt>
                <c:pt idx="6">
                  <c:v>25.8</c:v>
                </c:pt>
                <c:pt idx="7">
                  <c:v>26.09</c:v>
                </c:pt>
              </c:numCache>
            </c:numRef>
          </c:val>
          <c:smooth val="0"/>
        </c:ser>
        <c:dLbls>
          <c:showLegendKey val="0"/>
          <c:showVal val="0"/>
          <c:showCatName val="0"/>
          <c:showSerName val="0"/>
          <c:showPercent val="0"/>
          <c:showBubbleSize val="0"/>
        </c:dLbls>
        <c:marker val="1"/>
        <c:smooth val="0"/>
        <c:axId val="82344576"/>
        <c:axId val="82524800"/>
      </c:lineChart>
      <c:catAx>
        <c:axId val="82344576"/>
        <c:scaling>
          <c:orientation val="minMax"/>
        </c:scaling>
        <c:delete val="0"/>
        <c:axPos val="b"/>
        <c:majorTickMark val="none"/>
        <c:minorTickMark val="none"/>
        <c:tickLblPos val="nextTo"/>
        <c:txPr>
          <a:bodyPr/>
          <a:lstStyle/>
          <a:p>
            <a:pPr>
              <a:defRPr sz="1200"/>
            </a:pPr>
            <a:endParaRPr lang="en-US"/>
          </a:p>
        </c:txPr>
        <c:crossAx val="82524800"/>
        <c:crosses val="autoZero"/>
        <c:auto val="1"/>
        <c:lblAlgn val="ctr"/>
        <c:lblOffset val="100"/>
        <c:noMultiLvlLbl val="0"/>
      </c:catAx>
      <c:valAx>
        <c:axId val="82524800"/>
        <c:scaling>
          <c:orientation val="minMax"/>
          <c:min val="15"/>
        </c:scaling>
        <c:delete val="0"/>
        <c:axPos val="l"/>
        <c:title>
          <c:tx>
            <c:rich>
              <a:bodyPr/>
              <a:lstStyle/>
              <a:p>
                <a:pPr>
                  <a:defRPr sz="1200"/>
                </a:pPr>
                <a:r>
                  <a:rPr lang="en-US" sz="1200"/>
                  <a:t>Students per section</a:t>
                </a:r>
              </a:p>
            </c:rich>
          </c:tx>
          <c:layout/>
          <c:overlay val="0"/>
        </c:title>
        <c:numFmt formatCode="General" sourceLinked="1"/>
        <c:majorTickMark val="none"/>
        <c:minorTickMark val="none"/>
        <c:tickLblPos val="nextTo"/>
        <c:txPr>
          <a:bodyPr/>
          <a:lstStyle/>
          <a:p>
            <a:pPr>
              <a:defRPr sz="1200"/>
            </a:pPr>
            <a:endParaRPr lang="en-US"/>
          </a:p>
        </c:txPr>
        <c:crossAx val="82344576"/>
        <c:crosses val="autoZero"/>
        <c:crossBetween val="between"/>
      </c:valAx>
    </c:plotArea>
    <c:legend>
      <c:legendPos val="r"/>
      <c:layout>
        <c:manualLayout>
          <c:xMode val="edge"/>
          <c:yMode val="edge"/>
          <c:x val="0.85229475234798857"/>
          <c:y val="0.65465952443676878"/>
          <c:w val="0.13519256665739438"/>
          <c:h val="0.23095337060562596"/>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2119203849518807E-2"/>
          <c:y val="3.1972810523334484E-2"/>
          <c:w val="0.84462357830271217"/>
          <c:h val="0.90751403006367293"/>
        </c:manualLayout>
      </c:layout>
      <c:lineChart>
        <c:grouping val="standard"/>
        <c:varyColors val="0"/>
        <c:ser>
          <c:idx val="0"/>
          <c:order val="0"/>
          <c:tx>
            <c:strRef>
              <c:f>'Macintosh HD:Users:peterdalmasy:Desktop:Class Size Matters:Class Size Data:Class Size:Short term CS Data:District Data:[D20 Class Size Analysis updated 2013-14.xlsx]Summary'!$A$10</c:f>
              <c:strCache>
                <c:ptCount val="1"/>
                <c:pt idx="0">
                  <c:v>C4E target</c:v>
                </c:pt>
              </c:strCache>
            </c:strRef>
          </c:tx>
          <c:spPr>
            <a:ln>
              <a:solidFill>
                <a:srgbClr val="008000"/>
              </a:solidFill>
            </a:ln>
          </c:spPr>
          <c:marker>
            <c:symbol val="none"/>
          </c:marker>
          <c:dLbls>
            <c:dLbl>
              <c:idx val="0"/>
              <c:layout>
                <c:manualLayout>
                  <c:x val="-8.3333333333333332E-3"/>
                  <c:y val="5.3288017538890814E-2"/>
                </c:manualLayout>
              </c:layout>
              <c:showLegendKey val="0"/>
              <c:showVal val="1"/>
              <c:showCatName val="0"/>
              <c:showSerName val="0"/>
              <c:showPercent val="0"/>
              <c:showBubbleSize val="0"/>
            </c:dLbl>
            <c:dLbl>
              <c:idx val="1"/>
              <c:layout>
                <c:manualLayout>
                  <c:x val="-1.3888888888888634E-3"/>
                  <c:y val="3.1972810523334484E-2"/>
                </c:manualLayout>
              </c:layout>
              <c:showLegendKey val="0"/>
              <c:showVal val="1"/>
              <c:showCatName val="0"/>
              <c:showSerName val="0"/>
              <c:showPercent val="0"/>
              <c:showBubbleSize val="0"/>
            </c:dLbl>
            <c:dLbl>
              <c:idx val="2"/>
              <c:layout>
                <c:manualLayout>
                  <c:x val="-8.3333333333333332E-3"/>
                  <c:y val="6.1281220169724433E-2"/>
                </c:manualLayout>
              </c:layout>
              <c:showLegendKey val="0"/>
              <c:showVal val="1"/>
              <c:showCatName val="0"/>
              <c:showSerName val="0"/>
              <c:showPercent val="0"/>
              <c:showBubbleSize val="0"/>
            </c:dLbl>
            <c:dLbl>
              <c:idx val="3"/>
              <c:layout>
                <c:manualLayout>
                  <c:x val="-1.6666666666666718E-2"/>
                  <c:y val="4.7959215785001633E-2"/>
                </c:manualLayout>
              </c:layout>
              <c:showLegendKey val="0"/>
              <c:showVal val="1"/>
              <c:showCatName val="0"/>
              <c:showSerName val="0"/>
              <c:showPercent val="0"/>
              <c:showBubbleSize val="0"/>
            </c:dLbl>
            <c:dLbl>
              <c:idx val="4"/>
              <c:layout>
                <c:manualLayout>
                  <c:x val="-9.7222222222222224E-3"/>
                  <c:y val="5.0623616661946175E-2"/>
                </c:manualLayout>
              </c:layout>
              <c:showLegendKey val="0"/>
              <c:showVal val="1"/>
              <c:showCatName val="0"/>
              <c:showSerName val="0"/>
              <c:showPercent val="0"/>
              <c:showBubbleSize val="0"/>
            </c:dLbl>
            <c:dLbl>
              <c:idx val="5"/>
              <c:layout>
                <c:manualLayout>
                  <c:x val="1.3888888888888889E-3"/>
                  <c:y val="2.3979607892500865E-2"/>
                </c:manualLayout>
              </c:layout>
              <c:showLegendKey val="0"/>
              <c:showVal val="1"/>
              <c:showCatName val="0"/>
              <c:showSerName val="0"/>
              <c:showPercent val="0"/>
              <c:showBubbleSize val="0"/>
            </c:dLbl>
            <c:dLbl>
              <c:idx val="6"/>
              <c:layout>
                <c:manualLayout>
                  <c:x val="2.7777777777777779E-3"/>
                  <c:y val="2.3979607892500865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Data:[D20 Class Size Analysis updated 2013-14.xlsx]Summary'!$A$11</c:f>
              <c:strCache>
                <c:ptCount val="1"/>
                <c:pt idx="0">
                  <c:v>Citywide actual</c:v>
                </c:pt>
              </c:strCache>
            </c:strRef>
          </c:tx>
          <c:spPr>
            <a:ln>
              <a:solidFill>
                <a:srgbClr val="FF0000"/>
              </a:solidFill>
            </a:ln>
          </c:spPr>
          <c:marker>
            <c:symbol val="none"/>
          </c:marker>
          <c:dLbls>
            <c:dLbl>
              <c:idx val="0"/>
              <c:layout>
                <c:manualLayout>
                  <c:x val="-4.1666666666666666E-3"/>
                  <c:y val="-2.3979607892500865E-2"/>
                </c:manualLayout>
              </c:layout>
              <c:showLegendKey val="0"/>
              <c:showVal val="1"/>
              <c:showCatName val="0"/>
              <c:showSerName val="0"/>
              <c:showPercent val="0"/>
              <c:showBubbleSize val="0"/>
            </c:dLbl>
            <c:dLbl>
              <c:idx val="4"/>
              <c:layout>
                <c:manualLayout>
                  <c:x val="1.3888888888888889E-3"/>
                  <c:y val="1.5986405261667242E-2"/>
                </c:manualLayout>
              </c:layout>
              <c:showLegendKey val="0"/>
              <c:showVal val="1"/>
              <c:showCatName val="0"/>
              <c:showSerName val="0"/>
              <c:showPercent val="0"/>
              <c:showBubbleSize val="0"/>
            </c:dLbl>
            <c:dLbl>
              <c:idx val="5"/>
              <c:layout>
                <c:manualLayout>
                  <c:x val="0"/>
                  <c:y val="2.3979607892500816E-2"/>
                </c:manualLayout>
              </c:layout>
              <c:showLegendKey val="0"/>
              <c:showVal val="1"/>
              <c:showCatName val="0"/>
              <c:showSerName val="0"/>
              <c:showPercent val="0"/>
              <c:showBubbleSize val="0"/>
            </c:dLbl>
            <c:dLbl>
              <c:idx val="6"/>
              <c:layout>
                <c:manualLayout>
                  <c:x val="0"/>
                  <c:y val="1.865080613861178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Data:[D20 Class Size Analysis updated 2013-14.xlsx]Summary'!$A$12</c:f>
              <c:strCache>
                <c:ptCount val="1"/>
                <c:pt idx="0">
                  <c:v>D20</c:v>
                </c:pt>
              </c:strCache>
            </c:strRef>
          </c:tx>
          <c:spPr>
            <a:ln>
              <a:solidFill>
                <a:schemeClr val="tx1"/>
              </a:solidFill>
            </a:ln>
          </c:spPr>
          <c:marker>
            <c:symbol val="none"/>
          </c:marker>
          <c:dLbls>
            <c:dLbl>
              <c:idx val="0"/>
              <c:layout>
                <c:manualLayout>
                  <c:x val="0"/>
                  <c:y val="1.5986405261667242E-2"/>
                </c:manualLayout>
              </c:layout>
              <c:showLegendKey val="0"/>
              <c:showVal val="1"/>
              <c:showCatName val="0"/>
              <c:showSerName val="0"/>
              <c:showPercent val="0"/>
              <c:showBubbleSize val="0"/>
            </c:dLbl>
            <c:dLbl>
              <c:idx val="1"/>
              <c:layout>
                <c:manualLayout>
                  <c:x val="2.5462668816039986E-17"/>
                  <c:y val="2.9308409646389946E-2"/>
                </c:manualLayout>
              </c:layout>
              <c:showLegendKey val="0"/>
              <c:showVal val="1"/>
              <c:showCatName val="0"/>
              <c:showSerName val="0"/>
              <c:showPercent val="0"/>
              <c:showBubbleSize val="0"/>
            </c:dLbl>
            <c:dLbl>
              <c:idx val="2"/>
              <c:layout>
                <c:manualLayout>
                  <c:x val="0"/>
                  <c:y val="7.9932026308336211E-3"/>
                </c:manualLayout>
              </c:layout>
              <c:showLegendKey val="0"/>
              <c:showVal val="1"/>
              <c:showCatName val="0"/>
              <c:showSerName val="0"/>
              <c:showPercent val="0"/>
              <c:showBubbleSize val="0"/>
            </c:dLbl>
            <c:dLbl>
              <c:idx val="3"/>
              <c:layout>
                <c:manualLayout>
                  <c:x val="-5.0925337632079971E-17"/>
                  <c:y val="1.3322004384722728E-2"/>
                </c:manualLayout>
              </c:layout>
              <c:showLegendKey val="0"/>
              <c:showVal val="1"/>
              <c:showCatName val="0"/>
              <c:showSerName val="0"/>
              <c:showPercent val="0"/>
              <c:showBubbleSize val="0"/>
            </c:dLbl>
            <c:dLbl>
              <c:idx val="4"/>
              <c:layout>
                <c:manualLayout>
                  <c:x val="0"/>
                  <c:y val="2.3979607892500865E-2"/>
                </c:manualLayout>
              </c:layout>
              <c:showLegendKey val="0"/>
              <c:showVal val="1"/>
              <c:showCatName val="0"/>
              <c:showSerName val="0"/>
              <c:showPercent val="0"/>
              <c:showBubbleSize val="0"/>
            </c:dLbl>
            <c:dLbl>
              <c:idx val="5"/>
              <c:layout>
                <c:manualLayout>
                  <c:x val="1.3888888888888889E-3"/>
                  <c:y val="2.9308409646389946E-2"/>
                </c:manualLayout>
              </c:layout>
              <c:showLegendKey val="0"/>
              <c:showVal val="1"/>
              <c:showCatName val="0"/>
              <c:showSerName val="0"/>
              <c:showPercent val="0"/>
              <c:showBubbleSize val="0"/>
            </c:dLbl>
            <c:dLbl>
              <c:idx val="6"/>
              <c:layout>
                <c:manualLayout>
                  <c:x val="0"/>
                  <c:y val="3.1972810523334484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2013-14.xlsx]Summary'!$B$12:$I$12</c:f>
              <c:numCache>
                <c:formatCode>General</c:formatCode>
                <c:ptCount val="8"/>
                <c:pt idx="0">
                  <c:v>26.7</c:v>
                </c:pt>
                <c:pt idx="1">
                  <c:v>26.9</c:v>
                </c:pt>
                <c:pt idx="2">
                  <c:v>26.8</c:v>
                </c:pt>
                <c:pt idx="3">
                  <c:v>27.5</c:v>
                </c:pt>
                <c:pt idx="4">
                  <c:v>27.8</c:v>
                </c:pt>
                <c:pt idx="5">
                  <c:v>27.9</c:v>
                </c:pt>
                <c:pt idx="6">
                  <c:v>28</c:v>
                </c:pt>
                <c:pt idx="7">
                  <c:v>27.84</c:v>
                </c:pt>
              </c:numCache>
            </c:numRef>
          </c:val>
          <c:smooth val="0"/>
        </c:ser>
        <c:dLbls>
          <c:showLegendKey val="0"/>
          <c:showVal val="0"/>
          <c:showCatName val="0"/>
          <c:showSerName val="0"/>
          <c:showPercent val="0"/>
          <c:showBubbleSize val="0"/>
        </c:dLbls>
        <c:marker val="1"/>
        <c:smooth val="0"/>
        <c:axId val="89569920"/>
        <c:axId val="89872640"/>
      </c:lineChart>
      <c:catAx>
        <c:axId val="89569920"/>
        <c:scaling>
          <c:orientation val="minMax"/>
        </c:scaling>
        <c:delete val="0"/>
        <c:axPos val="b"/>
        <c:majorTickMark val="out"/>
        <c:minorTickMark val="none"/>
        <c:tickLblPos val="nextTo"/>
        <c:txPr>
          <a:bodyPr/>
          <a:lstStyle/>
          <a:p>
            <a:pPr>
              <a:defRPr sz="1200"/>
            </a:pPr>
            <a:endParaRPr lang="en-US"/>
          </a:p>
        </c:txPr>
        <c:crossAx val="89872640"/>
        <c:crosses val="autoZero"/>
        <c:auto val="0"/>
        <c:lblAlgn val="ctr"/>
        <c:lblOffset val="100"/>
        <c:noMultiLvlLbl val="0"/>
      </c:catAx>
      <c:valAx>
        <c:axId val="89872640"/>
        <c:scaling>
          <c:orientation val="minMax"/>
          <c:min val="22"/>
        </c:scaling>
        <c:delete val="0"/>
        <c:axPos val="l"/>
        <c:title>
          <c:tx>
            <c:rich>
              <a:bodyPr/>
              <a:lstStyle/>
              <a:p>
                <a:pPr>
                  <a:defRPr sz="1200"/>
                </a:pPr>
                <a:r>
                  <a:rPr lang="en-US" sz="1200"/>
                  <a:t>Students per section</a:t>
                </a:r>
              </a:p>
            </c:rich>
          </c:tx>
          <c:layout/>
          <c:overlay val="0"/>
        </c:title>
        <c:numFmt formatCode="General" sourceLinked="1"/>
        <c:majorTickMark val="none"/>
        <c:minorTickMark val="none"/>
        <c:tickLblPos val="nextTo"/>
        <c:txPr>
          <a:bodyPr/>
          <a:lstStyle/>
          <a:p>
            <a:pPr>
              <a:defRPr sz="1200"/>
            </a:pPr>
            <a:endParaRPr lang="en-US"/>
          </a:p>
        </c:txPr>
        <c:crossAx val="89569920"/>
        <c:crosses val="autoZero"/>
        <c:crossBetween val="between"/>
      </c:valAx>
    </c:plotArea>
    <c:legend>
      <c:legendPos val="r"/>
      <c:layout>
        <c:manualLayout>
          <c:xMode val="edge"/>
          <c:yMode val="edge"/>
          <c:x val="0.86216666666666664"/>
          <c:y val="0.40782536635512057"/>
          <c:w val="0.13644444444444445"/>
          <c:h val="0.26694548467969498"/>
        </c:manualLayout>
      </c:layout>
      <c:overlay val="0"/>
      <c:spPr>
        <a:ln>
          <a:noFill/>
        </a:ln>
      </c:spPr>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91705728"/>
        <c:axId val="91708032"/>
      </c:lineChart>
      <c:catAx>
        <c:axId val="91705728"/>
        <c:scaling>
          <c:orientation val="minMax"/>
        </c:scaling>
        <c:delete val="0"/>
        <c:axPos val="b"/>
        <c:majorTickMark val="out"/>
        <c:minorTickMark val="none"/>
        <c:tickLblPos val="nextTo"/>
        <c:txPr>
          <a:bodyPr/>
          <a:lstStyle/>
          <a:p>
            <a:pPr>
              <a:defRPr sz="1200"/>
            </a:pPr>
            <a:endParaRPr lang="en-US"/>
          </a:p>
        </c:txPr>
        <c:crossAx val="91708032"/>
        <c:crosses val="autoZero"/>
        <c:auto val="1"/>
        <c:lblAlgn val="ctr"/>
        <c:lblOffset val="100"/>
        <c:noMultiLvlLbl val="0"/>
      </c:catAx>
      <c:valAx>
        <c:axId val="91708032"/>
        <c:scaling>
          <c:orientation val="minMax"/>
          <c:min val="24"/>
        </c:scaling>
        <c:delete val="0"/>
        <c:axPos val="l"/>
        <c:numFmt formatCode="General" sourceLinked="1"/>
        <c:majorTickMark val="out"/>
        <c:minorTickMark val="none"/>
        <c:tickLblPos val="nextTo"/>
        <c:txPr>
          <a:bodyPr/>
          <a:lstStyle/>
          <a:p>
            <a:pPr>
              <a:defRPr sz="1200"/>
            </a:pPr>
            <a:endParaRPr lang="en-US"/>
          </a:p>
        </c:txPr>
        <c:crossAx val="91705728"/>
        <c:crosses val="autoZero"/>
        <c:crossBetween val="between"/>
      </c:valAx>
    </c:plotArea>
    <c:legend>
      <c:legendPos val="r"/>
      <c:layout>
        <c:manualLayout>
          <c:xMode val="edge"/>
          <c:yMode val="edge"/>
          <c:x val="0.82548985699217503"/>
          <c:y val="0.44608867068760116"/>
          <c:w val="0.17451014300782497"/>
          <c:h val="0.16681946279714241"/>
        </c:manualLayout>
      </c:layout>
      <c:overlay val="0"/>
      <c:txPr>
        <a:bodyPr/>
        <a:lstStyle/>
        <a:p>
          <a:pPr>
            <a:defRPr sz="14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3rd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Sheet7!$M$84:$M$97</c:f>
              <c:strCache>
                <c:ptCount val="14"/>
                <c:pt idx="0">
                  <c:v>P.S. 102 THE BAYVIEW</c:v>
                </c:pt>
                <c:pt idx="1">
                  <c:v>P.S. 176 OVINGTON</c:v>
                </c:pt>
                <c:pt idx="2">
                  <c:v>PS 503: The School of Discovery</c:v>
                </c:pt>
                <c:pt idx="3">
                  <c:v>P.S. 160 WILLIAM T. SAMPSON</c:v>
                </c:pt>
                <c:pt idx="4">
                  <c:v>P.S. 69 VINCENT D. GRIPPO SCHOOL</c:v>
                </c:pt>
                <c:pt idx="5">
                  <c:v>P.S. 112 LEFFERTS PARK</c:v>
                </c:pt>
                <c:pt idx="6">
                  <c:v>P.S. 200 BENSON SCHOOL</c:v>
                </c:pt>
                <c:pt idx="7">
                  <c:v>P.S. 264 BAY RIDGE ELEMENTARY SCHOOL FOR THE ARTS</c:v>
                </c:pt>
                <c:pt idx="8">
                  <c:v>BROOKLYN SCHOOL OF INQUIRY</c:v>
                </c:pt>
                <c:pt idx="9">
                  <c:v>P.S. 163 BATH BEACH</c:v>
                </c:pt>
                <c:pt idx="10">
                  <c:v>P.S. 127 MCKINLEY PARK</c:v>
                </c:pt>
                <c:pt idx="11">
                  <c:v>P.S. 204 VINCE LOMBARDI</c:v>
                </c:pt>
                <c:pt idx="12">
                  <c:v>P.S. 229 DYKER</c:v>
                </c:pt>
                <c:pt idx="13">
                  <c:v>P.S. 105 THE BLYTHEBOURNE</c:v>
                </c:pt>
              </c:strCache>
            </c:strRef>
          </c:cat>
          <c:val>
            <c:numRef>
              <c:f>Sheet7!$N$84:$N$97</c:f>
              <c:numCache>
                <c:formatCode>0</c:formatCode>
                <c:ptCount val="14"/>
                <c:pt idx="0">
                  <c:v>32</c:v>
                </c:pt>
                <c:pt idx="1">
                  <c:v>32</c:v>
                </c:pt>
                <c:pt idx="2">
                  <c:v>32</c:v>
                </c:pt>
                <c:pt idx="3">
                  <c:v>31.3</c:v>
                </c:pt>
                <c:pt idx="4">
                  <c:v>31.2</c:v>
                </c:pt>
                <c:pt idx="5">
                  <c:v>31</c:v>
                </c:pt>
                <c:pt idx="6">
                  <c:v>31</c:v>
                </c:pt>
                <c:pt idx="7">
                  <c:v>31</c:v>
                </c:pt>
                <c:pt idx="8">
                  <c:v>30.5</c:v>
                </c:pt>
                <c:pt idx="9">
                  <c:v>30.5</c:v>
                </c:pt>
                <c:pt idx="10">
                  <c:v>30</c:v>
                </c:pt>
                <c:pt idx="11">
                  <c:v>30</c:v>
                </c:pt>
                <c:pt idx="12">
                  <c:v>30</c:v>
                </c:pt>
                <c:pt idx="13">
                  <c:v>29.9</c:v>
                </c:pt>
              </c:numCache>
            </c:numRef>
          </c:val>
        </c:ser>
        <c:dLbls>
          <c:showLegendKey val="0"/>
          <c:showVal val="0"/>
          <c:showCatName val="0"/>
          <c:showSerName val="0"/>
          <c:showPercent val="0"/>
          <c:showBubbleSize val="0"/>
        </c:dLbls>
        <c:gapWidth val="150"/>
        <c:axId val="94409856"/>
        <c:axId val="107059840"/>
      </c:barChart>
      <c:catAx>
        <c:axId val="94409856"/>
        <c:scaling>
          <c:orientation val="minMax"/>
        </c:scaling>
        <c:delete val="0"/>
        <c:axPos val="b"/>
        <c:majorTickMark val="out"/>
        <c:minorTickMark val="none"/>
        <c:tickLblPos val="nextTo"/>
        <c:crossAx val="107059840"/>
        <c:crosses val="autoZero"/>
        <c:auto val="1"/>
        <c:lblAlgn val="ctr"/>
        <c:lblOffset val="100"/>
        <c:noMultiLvlLbl val="0"/>
      </c:catAx>
      <c:valAx>
        <c:axId val="107059840"/>
        <c:scaling>
          <c:orientation val="minMax"/>
        </c:scaling>
        <c:delete val="0"/>
        <c:axPos val="l"/>
        <c:numFmt formatCode="0" sourceLinked="1"/>
        <c:majorTickMark val="out"/>
        <c:minorTickMark val="none"/>
        <c:tickLblPos val="nextTo"/>
        <c:crossAx val="9440985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Kindergarten</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Sheet7!$A$124:$A$140</c:f>
              <c:strCache>
                <c:ptCount val="17"/>
                <c:pt idx="0">
                  <c:v>PS 503: The School of Discovery</c:v>
                </c:pt>
                <c:pt idx="1">
                  <c:v>BROOKLYN SCHOOL OF INQUIRY</c:v>
                </c:pt>
                <c:pt idx="2">
                  <c:v>P.S. 247 BROOKLYN</c:v>
                </c:pt>
                <c:pt idx="3">
                  <c:v>P.S. 69 VINCENT D. GRIPPO SCHOOL</c:v>
                </c:pt>
                <c:pt idx="4">
                  <c:v>P.S. 748 BROOKLYN SCHOOL FOR GLOBAL SCHOLARS</c:v>
                </c:pt>
                <c:pt idx="5">
                  <c:v>P.S. 205 CLARION</c:v>
                </c:pt>
                <c:pt idx="6">
                  <c:v>P.S. 102 THE BAYVIEW</c:v>
                </c:pt>
                <c:pt idx="7">
                  <c:v>P.S. 112 LEFFERTS PARK</c:v>
                </c:pt>
                <c:pt idx="8">
                  <c:v>P.S. 164 CAESAR RODNEY</c:v>
                </c:pt>
                <c:pt idx="9">
                  <c:v>P.S. 105 THE BLYTHEBOURNE</c:v>
                </c:pt>
                <c:pt idx="10">
                  <c:v>P.S. 160 WILLIAM T. SAMPSON</c:v>
                </c:pt>
                <c:pt idx="11">
                  <c:v>P.S. 163 BATH BEACH</c:v>
                </c:pt>
                <c:pt idx="12">
                  <c:v>P.S. 200 BENSON SCHOOL</c:v>
                </c:pt>
                <c:pt idx="13">
                  <c:v>P.S. 204 VINCE LOMBARDI</c:v>
                </c:pt>
                <c:pt idx="14">
                  <c:v>P.S. 310</c:v>
                </c:pt>
                <c:pt idx="15">
                  <c:v>P.S. 506: The School of Journalism &amp; Technology</c:v>
                </c:pt>
                <c:pt idx="16">
                  <c:v>P.S. 176 OVINGTON</c:v>
                </c:pt>
              </c:strCache>
            </c:strRef>
          </c:cat>
          <c:val>
            <c:numRef>
              <c:f>Sheet7!$B$124:$B$140</c:f>
              <c:numCache>
                <c:formatCode>0</c:formatCode>
                <c:ptCount val="17"/>
                <c:pt idx="0">
                  <c:v>27.5</c:v>
                </c:pt>
                <c:pt idx="1">
                  <c:v>27</c:v>
                </c:pt>
                <c:pt idx="2">
                  <c:v>27</c:v>
                </c:pt>
                <c:pt idx="3">
                  <c:v>27</c:v>
                </c:pt>
                <c:pt idx="4">
                  <c:v>27</c:v>
                </c:pt>
                <c:pt idx="5">
                  <c:v>26.5</c:v>
                </c:pt>
                <c:pt idx="6">
                  <c:v>26</c:v>
                </c:pt>
                <c:pt idx="7">
                  <c:v>26</c:v>
                </c:pt>
                <c:pt idx="8">
                  <c:v>26</c:v>
                </c:pt>
                <c:pt idx="9">
                  <c:v>25</c:v>
                </c:pt>
                <c:pt idx="10">
                  <c:v>25</c:v>
                </c:pt>
                <c:pt idx="11">
                  <c:v>25</c:v>
                </c:pt>
                <c:pt idx="12">
                  <c:v>25</c:v>
                </c:pt>
                <c:pt idx="13">
                  <c:v>25</c:v>
                </c:pt>
                <c:pt idx="14">
                  <c:v>25</c:v>
                </c:pt>
                <c:pt idx="15">
                  <c:v>25</c:v>
                </c:pt>
                <c:pt idx="16">
                  <c:v>24.8</c:v>
                </c:pt>
              </c:numCache>
            </c:numRef>
          </c:val>
        </c:ser>
        <c:dLbls>
          <c:showLegendKey val="0"/>
          <c:showVal val="0"/>
          <c:showCatName val="0"/>
          <c:showSerName val="0"/>
          <c:showPercent val="0"/>
          <c:showBubbleSize val="0"/>
        </c:dLbls>
        <c:gapWidth val="150"/>
        <c:axId val="108661376"/>
        <c:axId val="108667264"/>
      </c:barChart>
      <c:catAx>
        <c:axId val="108661376"/>
        <c:scaling>
          <c:orientation val="minMax"/>
        </c:scaling>
        <c:delete val="0"/>
        <c:axPos val="b"/>
        <c:majorTickMark val="out"/>
        <c:minorTickMark val="none"/>
        <c:tickLblPos val="nextTo"/>
        <c:crossAx val="108667264"/>
        <c:crosses val="autoZero"/>
        <c:auto val="1"/>
        <c:lblAlgn val="ctr"/>
        <c:lblOffset val="100"/>
        <c:noMultiLvlLbl val="0"/>
      </c:catAx>
      <c:valAx>
        <c:axId val="108667264"/>
        <c:scaling>
          <c:orientation val="minMax"/>
        </c:scaling>
        <c:delete val="0"/>
        <c:axPos val="l"/>
        <c:numFmt formatCode="0" sourceLinked="1"/>
        <c:majorTickMark val="out"/>
        <c:minorTickMark val="none"/>
        <c:tickLblPos val="nextTo"/>
        <c:crossAx val="10866137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1st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Sheet7!$M$60:$M$69</c:f>
              <c:strCache>
                <c:ptCount val="10"/>
                <c:pt idx="0">
                  <c:v>P.S. 102 THE BAYVIEW</c:v>
                </c:pt>
                <c:pt idx="1">
                  <c:v>P.S. 310</c:v>
                </c:pt>
                <c:pt idx="2">
                  <c:v>P.S. 176 OVINGTON</c:v>
                </c:pt>
                <c:pt idx="3">
                  <c:v>P.S. 204 VINCE LOMBARDI</c:v>
                </c:pt>
                <c:pt idx="4">
                  <c:v>P.S. 105 THE BLYTHEBOURNE</c:v>
                </c:pt>
                <c:pt idx="5">
                  <c:v>BROOKLYN SCHOOL OF INQUIRY</c:v>
                </c:pt>
                <c:pt idx="6">
                  <c:v>P.S. 205 CLARION</c:v>
                </c:pt>
                <c:pt idx="7">
                  <c:v>P.S. 264 BAY RIDGE ELEMENTARY SCHOOL FOR THE ARTS</c:v>
                </c:pt>
                <c:pt idx="8">
                  <c:v>PS 503: The School of Discovery</c:v>
                </c:pt>
                <c:pt idx="9">
                  <c:v>Ralph A. Fabrizio School</c:v>
                </c:pt>
              </c:strCache>
            </c:strRef>
          </c:cat>
          <c:val>
            <c:numRef>
              <c:f>Sheet7!$N$60:$N$69</c:f>
              <c:numCache>
                <c:formatCode>0</c:formatCode>
                <c:ptCount val="10"/>
                <c:pt idx="0">
                  <c:v>32</c:v>
                </c:pt>
                <c:pt idx="1">
                  <c:v>31.3</c:v>
                </c:pt>
                <c:pt idx="2">
                  <c:v>31</c:v>
                </c:pt>
                <c:pt idx="3">
                  <c:v>31</c:v>
                </c:pt>
                <c:pt idx="4">
                  <c:v>30.1</c:v>
                </c:pt>
                <c:pt idx="5">
                  <c:v>30</c:v>
                </c:pt>
                <c:pt idx="6">
                  <c:v>30</c:v>
                </c:pt>
                <c:pt idx="7">
                  <c:v>30</c:v>
                </c:pt>
                <c:pt idx="8">
                  <c:v>29.6</c:v>
                </c:pt>
                <c:pt idx="9">
                  <c:v>29.5</c:v>
                </c:pt>
              </c:numCache>
            </c:numRef>
          </c:val>
        </c:ser>
        <c:dLbls>
          <c:showLegendKey val="0"/>
          <c:showVal val="0"/>
          <c:showCatName val="0"/>
          <c:showSerName val="0"/>
          <c:showPercent val="0"/>
          <c:showBubbleSize val="0"/>
        </c:dLbls>
        <c:gapWidth val="150"/>
        <c:axId val="112835200"/>
        <c:axId val="139960704"/>
      </c:barChart>
      <c:catAx>
        <c:axId val="112835200"/>
        <c:scaling>
          <c:orientation val="minMax"/>
        </c:scaling>
        <c:delete val="0"/>
        <c:axPos val="b"/>
        <c:majorTickMark val="out"/>
        <c:minorTickMark val="none"/>
        <c:tickLblPos val="nextTo"/>
        <c:crossAx val="139960704"/>
        <c:crosses val="autoZero"/>
        <c:auto val="1"/>
        <c:lblAlgn val="ctr"/>
        <c:lblOffset val="100"/>
        <c:noMultiLvlLbl val="0"/>
      </c:catAx>
      <c:valAx>
        <c:axId val="139960704"/>
        <c:scaling>
          <c:orientation val="minMax"/>
        </c:scaling>
        <c:delete val="0"/>
        <c:axPos val="l"/>
        <c:numFmt formatCode="0" sourceLinked="1"/>
        <c:majorTickMark val="out"/>
        <c:minorTickMark val="none"/>
        <c:tickLblPos val="nextTo"/>
        <c:crossAx val="112835200"/>
        <c:crosses val="autoZero"/>
        <c:crossBetween val="between"/>
      </c:valAx>
      <c:spPr>
        <a:noFill/>
        <a:ln w="25400">
          <a:noFill/>
        </a:ln>
      </c:spPr>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2nd</a:t>
            </a:r>
            <a:r>
              <a:rPr lang="en-US" baseline="0"/>
              <a:t> Grade</a:t>
            </a:r>
            <a:endParaRPr lang="en-US"/>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Sheet7!$M$72:$M$81</c:f>
              <c:strCache>
                <c:ptCount val="10"/>
                <c:pt idx="0">
                  <c:v>P.S. 163 BATH BEACH</c:v>
                </c:pt>
                <c:pt idx="1">
                  <c:v>P.S. 200 BENSON SCHOOL</c:v>
                </c:pt>
                <c:pt idx="2">
                  <c:v>P.S. 204 VINCE LOMBARDI</c:v>
                </c:pt>
                <c:pt idx="3">
                  <c:v>School of Math, Science, and Healthy Living</c:v>
                </c:pt>
                <c:pt idx="4">
                  <c:v>BROOKLYN SCHOOL OF INQUIRY</c:v>
                </c:pt>
                <c:pt idx="5">
                  <c:v>P.S. 048 MAPLETON</c:v>
                </c:pt>
                <c:pt idx="6">
                  <c:v>P.S. 176 OVINGTON</c:v>
                </c:pt>
                <c:pt idx="7">
                  <c:v>P.S. 748 BROOKLYN SCHOOL FOR GLOBAL SCHOLARS</c:v>
                </c:pt>
                <c:pt idx="8">
                  <c:v>P.S. 69 VINCENT D. GRIPPO SCHOOL</c:v>
                </c:pt>
                <c:pt idx="9">
                  <c:v>P.S. 102 THE BAYVIEW</c:v>
                </c:pt>
              </c:strCache>
            </c:strRef>
          </c:cat>
          <c:val>
            <c:numRef>
              <c:f>Sheet7!$N$72:$N$81</c:f>
              <c:numCache>
                <c:formatCode>0</c:formatCode>
                <c:ptCount val="10"/>
                <c:pt idx="0">
                  <c:v>32</c:v>
                </c:pt>
                <c:pt idx="1">
                  <c:v>32</c:v>
                </c:pt>
                <c:pt idx="2">
                  <c:v>32</c:v>
                </c:pt>
                <c:pt idx="3">
                  <c:v>32</c:v>
                </c:pt>
                <c:pt idx="4">
                  <c:v>31.5</c:v>
                </c:pt>
                <c:pt idx="5">
                  <c:v>31.3</c:v>
                </c:pt>
                <c:pt idx="6">
                  <c:v>31</c:v>
                </c:pt>
                <c:pt idx="7">
                  <c:v>31</c:v>
                </c:pt>
                <c:pt idx="8">
                  <c:v>30.6</c:v>
                </c:pt>
                <c:pt idx="9">
                  <c:v>29.7</c:v>
                </c:pt>
              </c:numCache>
            </c:numRef>
          </c:val>
        </c:ser>
        <c:dLbls>
          <c:showLegendKey val="0"/>
          <c:showVal val="0"/>
          <c:showCatName val="0"/>
          <c:showSerName val="0"/>
          <c:showPercent val="0"/>
          <c:showBubbleSize val="0"/>
        </c:dLbls>
        <c:gapWidth val="150"/>
        <c:axId val="140298880"/>
        <c:axId val="144490880"/>
      </c:barChart>
      <c:catAx>
        <c:axId val="140298880"/>
        <c:scaling>
          <c:orientation val="minMax"/>
        </c:scaling>
        <c:delete val="0"/>
        <c:axPos val="b"/>
        <c:majorTickMark val="out"/>
        <c:minorTickMark val="none"/>
        <c:tickLblPos val="nextTo"/>
        <c:crossAx val="144490880"/>
        <c:crosses val="autoZero"/>
        <c:auto val="1"/>
        <c:lblAlgn val="ctr"/>
        <c:lblOffset val="100"/>
        <c:noMultiLvlLbl val="0"/>
      </c:catAx>
      <c:valAx>
        <c:axId val="144490880"/>
        <c:scaling>
          <c:orientation val="minMax"/>
        </c:scaling>
        <c:delete val="0"/>
        <c:axPos val="l"/>
        <c:numFmt formatCode="0" sourceLinked="1"/>
        <c:majorTickMark val="out"/>
        <c:minorTickMark val="none"/>
        <c:tickLblPos val="nextTo"/>
        <c:crossAx val="140298880"/>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citywide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3807682025857879"/>
          <c:y val="1.4768700787401575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52718720"/>
        <c:axId val="160102656"/>
      </c:lineChart>
      <c:catAx>
        <c:axId val="152718720"/>
        <c:scaling>
          <c:orientation val="minMax"/>
        </c:scaling>
        <c:delete val="0"/>
        <c:axPos val="b"/>
        <c:majorTickMark val="out"/>
        <c:minorTickMark val="none"/>
        <c:tickLblPos val="nextTo"/>
        <c:txPr>
          <a:bodyPr/>
          <a:lstStyle/>
          <a:p>
            <a:pPr>
              <a:defRPr sz="1800"/>
            </a:pPr>
            <a:endParaRPr lang="en-US"/>
          </a:p>
        </c:txPr>
        <c:crossAx val="160102656"/>
        <c:crosses val="autoZero"/>
        <c:auto val="1"/>
        <c:lblAlgn val="ctr"/>
        <c:lblOffset val="100"/>
        <c:noMultiLvlLbl val="0"/>
      </c:catAx>
      <c:valAx>
        <c:axId val="160102656"/>
        <c:scaling>
          <c:orientation val="minMax"/>
        </c:scaling>
        <c:delete val="1"/>
        <c:axPos val="l"/>
        <c:numFmt formatCode="#,##0" sourceLinked="1"/>
        <c:majorTickMark val="out"/>
        <c:minorTickMark val="none"/>
        <c:tickLblPos val="none"/>
        <c:crossAx val="152718720"/>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10/8/2014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10/8/2014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8</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10/8/2014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10/8/2014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10/8/2014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6.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70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Karen </a:t>
            </a:r>
            <a:r>
              <a:rPr lang="en-US" dirty="0" err="1" smtClean="0"/>
              <a:t>Sprowal</a:t>
            </a:r>
            <a:r>
              <a:rPr lang="en-US" dirty="0" smtClean="0"/>
              <a:t>, Class Size Matters</a:t>
            </a:r>
          </a:p>
          <a:p>
            <a:pPr eaLnBrk="1" fontAlgn="auto" hangingPunct="1">
              <a:spcAft>
                <a:spcPts val="0"/>
              </a:spcAft>
              <a:buFont typeface="Arial" pitchFamily="34" charset="0"/>
              <a:buNone/>
              <a:defRPr/>
            </a:pPr>
            <a:r>
              <a:rPr lang="en-US" dirty="0" smtClean="0"/>
              <a:t>Presentation for CEC 20</a:t>
            </a:r>
          </a:p>
          <a:p>
            <a:pPr eaLnBrk="1" fontAlgn="auto" hangingPunct="1">
              <a:spcAft>
                <a:spcPts val="0"/>
              </a:spcAft>
              <a:buFont typeface="Arial" pitchFamily="34" charset="0"/>
              <a:buNone/>
              <a:defRPr/>
            </a:pPr>
            <a:r>
              <a:rPr lang="en-US" dirty="0" smtClean="0"/>
              <a:t>Oct. 2,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Why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14930057"/>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state funds must </a:t>
            </a:r>
            <a:r>
              <a:rPr lang="en-US" altLang="en-US" sz="2000" b="1" dirty="0" smtClean="0"/>
              <a:t>“supplement not supplant”</a:t>
            </a:r>
            <a:r>
              <a:rPr lang="en-US" altLang="en-US" sz="2000" dirty="0" smtClean="0"/>
              <a:t> city spending. </a:t>
            </a:r>
          </a:p>
          <a:p>
            <a:endParaRPr lang="en-US" altLang="en-US" sz="2000" dirty="0" smtClean="0"/>
          </a:p>
          <a:p>
            <a:r>
              <a:rPr lang="en-US" altLang="en-US" sz="2000" dirty="0" smtClean="0"/>
              <a:t>This means that the DOE cannot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supplanting – but also claims that the State Education Dept. has allowed it to do so.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sizes to increase</a:t>
            </a:r>
            <a:endParaRPr lang="en-US" dirty="0"/>
          </a:p>
        </p:txBody>
      </p:sp>
      <p:sp>
        <p:nvSpPr>
          <p:cNvPr id="15363" name="Content Placeholder 2"/>
          <p:cNvSpPr>
            <a:spLocks noGrp="1"/>
          </p:cNvSpPr>
          <p:nvPr>
            <p:ph idx="1"/>
          </p:nvPr>
        </p:nvSpPr>
        <p:spPr>
          <a:xfrm>
            <a:off x="457200" y="1600200"/>
            <a:ext cx="8229600" cy="5105400"/>
          </a:xfrm>
        </p:spPr>
        <p:txBody>
          <a:bodyPr/>
          <a:lstStyle/>
          <a:p>
            <a:r>
              <a:rPr lang="en-US" altLang="en-US" sz="2000" dirty="0" smtClean="0"/>
              <a:t>In </a:t>
            </a:r>
            <a:r>
              <a:rPr lang="en-US" altLang="en-US" sz="2000" dirty="0"/>
              <a:t>2010, the DOE eliminated the early grade class size reduction funding for K-3, despite promising the state to keep it as part of its C4E plan.</a:t>
            </a:r>
          </a:p>
          <a:p>
            <a:endParaRPr lang="en-US" altLang="en-US" sz="2000" dirty="0"/>
          </a:p>
          <a:p>
            <a:r>
              <a:rPr lang="en-US" altLang="en-US" sz="2000" dirty="0"/>
              <a:t>In 2011, the DOE refused to comply with a UFT side agreement to cap class sizes at 28 in grades 1-3, leading to sharp increases in these grades to 30 or more. </a:t>
            </a:r>
          </a:p>
          <a:p>
            <a:endParaRPr lang="en-US" altLang="en-US" sz="2000" dirty="0"/>
          </a:p>
          <a:p>
            <a:r>
              <a:rPr lang="en-US" altLang="en-US" sz="2000" dirty="0"/>
              <a:t>Co-locations have made overcrowding worse, and taken space that instead could have been used to reduce class size. </a:t>
            </a:r>
          </a:p>
          <a:p>
            <a:endParaRPr lang="en-US" altLang="en-US" sz="2000" dirty="0"/>
          </a:p>
          <a:p>
            <a:r>
              <a:rPr lang="en-US" altLang="en-US" sz="2000" dirty="0"/>
              <a:t>When principals try to lower class size, particularly in middle or high schools,  DOE often sends them more students. </a:t>
            </a:r>
          </a:p>
          <a:p>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a:p>
          <a:p>
            <a:r>
              <a:rPr lang="en-US" altLang="en-US" dirty="0"/>
              <a:t>DOE refuses to allocate any funds specifically towards class size reduction in its targeted </a:t>
            </a:r>
            <a:r>
              <a:rPr lang="en-US" altLang="en-US" dirty="0" smtClean="0"/>
              <a:t>C4E </a:t>
            </a:r>
            <a:r>
              <a:rPr lang="en-US" altLang="en-US" dirty="0"/>
              <a:t>allocations.</a:t>
            </a:r>
          </a:p>
          <a:p>
            <a:endParaRPr lang="en-US" altLang="en-US" dirty="0"/>
          </a:p>
          <a:p>
            <a:r>
              <a:rPr lang="en-US" altLang="en-US" dirty="0"/>
              <a:t>DOE allows principals to use C4E funds to “</a:t>
            </a:r>
            <a:r>
              <a:rPr lang="en-US" altLang="en-US" i="1" dirty="0"/>
              <a:t>Minimize growth of class size” which in not class size </a:t>
            </a:r>
            <a:r>
              <a:rPr lang="en-US" altLang="en-US" i="1" dirty="0" smtClean="0"/>
              <a:t>reduction. </a:t>
            </a:r>
            <a:endParaRPr lang="en-US" altLang="en-US" i="1" dirty="0"/>
          </a:p>
          <a:p>
            <a:endParaRPr lang="en-US" altLang="en-US" dirty="0"/>
          </a:p>
          <a:p>
            <a:r>
              <a:rPr lang="en-US" altLang="en-US" dirty="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School Utilization Rates at critical levels</a:t>
            </a:r>
            <a:endParaRPr lang="en-US" dirty="0"/>
          </a:p>
        </p:txBody>
      </p:sp>
      <p:sp>
        <p:nvSpPr>
          <p:cNvPr id="3" name="Content Placeholder 2"/>
          <p:cNvSpPr>
            <a:spLocks noGrp="1"/>
          </p:cNvSpPr>
          <p:nvPr>
            <p:ph idx="1"/>
          </p:nvPr>
        </p:nvSpPr>
        <p:spPr>
          <a:xfrm>
            <a:off x="457200" y="1323975"/>
            <a:ext cx="8229600" cy="5153025"/>
          </a:xfrm>
        </p:spPr>
        <p:txBody>
          <a:bodyPr rtlCol="0">
            <a:normAutofit/>
          </a:bodyPr>
          <a:lstStyle/>
          <a:p>
            <a:pPr marL="182880" indent="-182880" eaLnBrk="1" fontAlgn="auto" hangingPunct="1">
              <a:spcAft>
                <a:spcPts val="0"/>
              </a:spcAft>
              <a:buFont typeface="Arial" pitchFamily="34" charset="0"/>
              <a:buChar char="•"/>
              <a:defRPr/>
            </a:pPr>
            <a:endParaRPr lang="en-US" sz="1800" dirty="0" smtClean="0"/>
          </a:p>
          <a:p>
            <a:pPr marL="182880" indent="-182880" eaLnBrk="1" fontAlgn="auto" hangingPunct="1">
              <a:spcAft>
                <a:spcPts val="0"/>
              </a:spcAft>
              <a:buFont typeface="Arial" pitchFamily="34" charset="0"/>
              <a:buChar char="•"/>
              <a:defRPr/>
            </a:pPr>
            <a:r>
              <a:rPr lang="en-US" sz="2000" dirty="0" smtClean="0"/>
              <a:t>Schools have become more overcrowded over last six years. </a:t>
            </a:r>
          </a:p>
          <a:p>
            <a:pPr marL="182880" indent="-182880" eaLnBrk="1" fontAlgn="auto" hangingPunct="1">
              <a:spcAft>
                <a:spcPts val="0"/>
              </a:spcAft>
              <a:buFont typeface="Arial" pitchFamily="34" charset="0"/>
              <a:buChar char="•"/>
              <a:defRPr/>
            </a:pPr>
            <a:endParaRPr lang="en-US" sz="2000" dirty="0"/>
          </a:p>
          <a:p>
            <a:pPr marL="182880" indent="-182880" eaLnBrk="1" fontAlgn="auto" hangingPunct="1">
              <a:spcAft>
                <a:spcPts val="0"/>
              </a:spcAft>
              <a:buFont typeface="Arial" pitchFamily="34" charset="0"/>
              <a:buChar char="•"/>
              <a:defRPr/>
            </a:pPr>
            <a:r>
              <a:rPr lang="en-US" sz="2000" dirty="0" smtClean="0"/>
              <a:t>More than 480,000 students citywide attend school in extremely overcrowded buildings. </a:t>
            </a:r>
          </a:p>
          <a:p>
            <a:pPr marL="182880" indent="-182880" eaLnBrk="1" fontAlgn="auto" hangingPunct="1">
              <a:spcAft>
                <a:spcPts val="0"/>
              </a:spcAft>
              <a:buFont typeface="Arial" pitchFamily="34" charset="0"/>
              <a:buChar char="•"/>
              <a:defRPr/>
            </a:pPr>
            <a:endParaRPr lang="en-US" sz="2000" dirty="0"/>
          </a:p>
          <a:p>
            <a:pPr marL="182880" indent="-182880" eaLnBrk="1" fontAlgn="auto" hangingPunct="1">
              <a:spcAft>
                <a:spcPts val="0"/>
              </a:spcAft>
              <a:buFont typeface="Arial" pitchFamily="34" charset="0"/>
              <a:buChar char="•"/>
              <a:defRPr/>
            </a:pPr>
            <a:r>
              <a:rPr lang="en-US" sz="2000" dirty="0" smtClean="0"/>
              <a:t>D20 Elementary schools </a:t>
            </a:r>
            <a:r>
              <a:rPr lang="en-US" sz="2000" b="1" dirty="0" smtClean="0"/>
              <a:t>118.9% on AVERAGE </a:t>
            </a:r>
            <a:r>
              <a:rPr lang="en-US" sz="2000" dirty="0" smtClean="0"/>
              <a:t>– middle schools 96.4%, both above citywide average. </a:t>
            </a:r>
          </a:p>
          <a:p>
            <a:pPr marL="182880" indent="-182880" eaLnBrk="1" fontAlgn="auto" hangingPunct="1">
              <a:spcAft>
                <a:spcPts val="0"/>
              </a:spcAft>
              <a:buFont typeface="Arial" pitchFamily="34" charset="0"/>
              <a:buChar char="•"/>
              <a:defRPr/>
            </a:pPr>
            <a:endParaRPr lang="en-US" sz="2000" dirty="0"/>
          </a:p>
          <a:p>
            <a:pPr marL="182880" indent="-182880" eaLnBrk="1" fontAlgn="auto" hangingPunct="1">
              <a:spcAft>
                <a:spcPts val="0"/>
              </a:spcAft>
              <a:buFont typeface="Arial" pitchFamily="34" charset="0"/>
              <a:buChar char="•"/>
              <a:defRPr/>
            </a:pPr>
            <a:r>
              <a:rPr lang="en-US" sz="2000" dirty="0" smtClean="0"/>
              <a:t>Brooklyn high school buildings have avg. utilization rate of 88.6%.</a:t>
            </a:r>
          </a:p>
          <a:p>
            <a:pPr marL="182880" indent="-182880" eaLnBrk="1" fontAlgn="auto" hangingPunct="1">
              <a:spcAft>
                <a:spcPts val="0"/>
              </a:spcAft>
              <a:buFont typeface="Arial" pitchFamily="34" charset="0"/>
              <a:buChar char="•"/>
              <a:defRPr/>
            </a:pPr>
            <a:endParaRPr lang="en-US" sz="2000" dirty="0" smtClean="0"/>
          </a:p>
          <a:p>
            <a:pPr marL="182880" indent="-182880" eaLnBrk="1" fontAlgn="auto" hangingPunct="1">
              <a:spcAft>
                <a:spcPts val="0"/>
              </a:spcAft>
              <a:buFont typeface="Arial" pitchFamily="34" charset="0"/>
              <a:buChar char="•"/>
              <a:defRPr/>
            </a:pPr>
            <a:endParaRPr lang="en-US" sz="1800" dirty="0"/>
          </a:p>
          <a:p>
            <a:pPr marL="182880" indent="-18288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20 compared to City-Wide</a:t>
            </a:r>
            <a:br>
              <a:rPr lang="en-US" sz="2400" dirty="0" smtClean="0"/>
            </a:br>
            <a:r>
              <a:rPr lang="en-US" sz="2400" dirty="0" smtClean="0"/>
              <a:t/>
            </a:r>
            <a:br>
              <a:rPr lang="en-US" sz="2400" dirty="0" smtClean="0"/>
            </a:br>
            <a:r>
              <a:rPr lang="en-US" sz="1800" i="1" dirty="0" smtClean="0"/>
              <a:t>CSD 20 ES buildings have one of the highest utilization rates in the city at 118.9%</a:t>
            </a:r>
            <a:endParaRPr lang="en-US" sz="1800" dirty="0"/>
          </a:p>
        </p:txBody>
      </p:sp>
      <p:graphicFrame>
        <p:nvGraphicFramePr>
          <p:cNvPr id="6" name="Table 5"/>
          <p:cNvGraphicFramePr>
            <a:graphicFrameLocks noGrp="1"/>
          </p:cNvGraphicFramePr>
          <p:nvPr>
            <p:extLst>
              <p:ext uri="{D42A27DB-BD31-4B8C-83A1-F6EECF244321}">
                <p14:modId xmlns:p14="http://schemas.microsoft.com/office/powerpoint/2010/main" val="3552477767"/>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87562906"/>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397850907"/>
              </p:ext>
            </p:extLst>
          </p:nvPr>
        </p:nvGraphicFramePr>
        <p:xfrm>
          <a:off x="0" y="1523999"/>
          <a:ext cx="81153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3814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buildings in CSD 20 and HS buildings in Brooklyn</a:t>
            </a:r>
            <a:endParaRPr lang="en-US" dirty="0"/>
          </a:p>
        </p:txBody>
      </p:sp>
      <p:sp>
        <p:nvSpPr>
          <p:cNvPr id="3" name="Content Placeholder 2"/>
          <p:cNvSpPr>
            <a:spLocks noGrp="1"/>
          </p:cNvSpPr>
          <p:nvPr>
            <p:ph idx="1"/>
          </p:nvPr>
        </p:nvSpPr>
        <p:spPr/>
        <p:txBody>
          <a:bodyPr>
            <a:normAutofit/>
          </a:bodyPr>
          <a:lstStyle/>
          <a:p>
            <a:r>
              <a:rPr lang="en-US" dirty="0" smtClean="0"/>
              <a:t>23 ES buildings in CSD 20 are over-utilized, meaning 100% utilization or higher.  The seat need for these buildings is 4,610. </a:t>
            </a:r>
          </a:p>
          <a:p>
            <a:endParaRPr lang="en-US" dirty="0"/>
          </a:p>
          <a:p>
            <a:r>
              <a:rPr lang="en-US" dirty="0" smtClean="0"/>
              <a:t>There are also 3 MS buildings that are over-utilized, with a seat need of 226 students.</a:t>
            </a:r>
          </a:p>
          <a:p>
            <a:endParaRPr lang="en-US" dirty="0"/>
          </a:p>
          <a:p>
            <a:r>
              <a:rPr lang="en-US" dirty="0" smtClean="0"/>
              <a:t>In Brooklyn, 21 high school buildings are at or over 100% building utilization.  The seat need for these buildings is over 9,000.</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27123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
            </a:r>
            <a:br>
              <a:rPr lang="en-US" sz="2800" dirty="0" smtClean="0"/>
            </a:br>
            <a:r>
              <a:rPr lang="en-US" sz="2800" dirty="0" smtClean="0"/>
              <a:t>23 D 20 ES Buildings above 100% </a:t>
            </a:r>
            <a:r>
              <a:rPr lang="en-US" sz="2800" dirty="0"/>
              <a:t>utilization -4,610 </a:t>
            </a:r>
            <a:r>
              <a:rPr lang="en-US" sz="2800" dirty="0" smtClean="0"/>
              <a:t>more seats </a:t>
            </a:r>
            <a:r>
              <a:rPr lang="en-US" sz="2800" dirty="0"/>
              <a:t>needed </a:t>
            </a:r>
            <a:r>
              <a:rPr lang="en-US" sz="2800" dirty="0" smtClean="0"/>
              <a:t>just to bring  district-wide AVERAGE to 100%</a:t>
            </a:r>
            <a:r>
              <a:rPr lang="en-US" sz="2800" dirty="0"/>
              <a:t/>
            </a:r>
            <a:br>
              <a:rPr lang="en-US" sz="2800" dirty="0"/>
            </a:br>
            <a:endParaRPr lang="en-US" sz="2800" dirty="0"/>
          </a:p>
        </p:txBody>
      </p:sp>
      <p:sp>
        <p:nvSpPr>
          <p:cNvPr id="5" name="TextBox 4"/>
          <p:cNvSpPr txBox="1"/>
          <p:nvPr/>
        </p:nvSpPr>
        <p:spPr>
          <a:xfrm>
            <a:off x="0" y="6502400"/>
            <a:ext cx="8653894" cy="369332"/>
          </a:xfrm>
          <a:prstGeom prst="rect">
            <a:avLst/>
          </a:prstGeom>
          <a:noFill/>
        </p:spPr>
        <p:txBody>
          <a:bodyPr wrap="none" rtlCol="0">
            <a:spAutoFit/>
          </a:bodyPr>
          <a:lstStyle/>
          <a:p>
            <a:r>
              <a:rPr lang="en-US" dirty="0" smtClean="0"/>
              <a:t>*4,610 ES seats needed to reduce over-utilized buildings in D20 to 100% utilization</a:t>
            </a:r>
            <a:endParaRPr lang="en-US" dirty="0"/>
          </a:p>
        </p:txBody>
      </p:sp>
      <p:sp>
        <p:nvSpPr>
          <p:cNvPr id="7" name="TextBox 6"/>
          <p:cNvSpPr txBox="1"/>
          <p:nvPr/>
        </p:nvSpPr>
        <p:spPr>
          <a:xfrm>
            <a:off x="457199" y="63485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297549617"/>
              </p:ext>
            </p:extLst>
          </p:nvPr>
        </p:nvGraphicFramePr>
        <p:xfrm>
          <a:off x="0" y="1231900"/>
          <a:ext cx="9127130" cy="5245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4854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3</a:t>
            </a:r>
            <a:r>
              <a:rPr lang="en-US" sz="3200" dirty="0" smtClean="0"/>
              <a:t> CSD 20 MS Buildings above 100% utilization</a:t>
            </a:r>
            <a:endParaRPr lang="en-US" sz="3200"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02400"/>
            <a:ext cx="8499705" cy="369332"/>
          </a:xfrm>
          <a:prstGeom prst="rect">
            <a:avLst/>
          </a:prstGeom>
          <a:noFill/>
        </p:spPr>
        <p:txBody>
          <a:bodyPr wrap="none" rtlCol="0">
            <a:spAutoFit/>
          </a:bodyPr>
          <a:lstStyle/>
          <a:p>
            <a:r>
              <a:rPr lang="en-US" dirty="0" smtClean="0"/>
              <a:t>*226 </a:t>
            </a:r>
            <a:r>
              <a:rPr lang="en-US" dirty="0"/>
              <a:t>M</a:t>
            </a:r>
            <a:r>
              <a:rPr lang="en-US" dirty="0" smtClean="0"/>
              <a:t>S seats needed to reduce over-utilized buildings in D20 to 100% utilization</a:t>
            </a:r>
            <a:endParaRPr lang="en-US" dirty="0"/>
          </a:p>
        </p:txBody>
      </p:sp>
    </p:spTree>
    <p:extLst>
      <p:ext uri="{BB962C8B-B14F-4D97-AF65-F5344CB8AC3E}">
        <p14:creationId xmlns:p14="http://schemas.microsoft.com/office/powerpoint/2010/main" val="1005603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a:t>
            </a:r>
            <a:r>
              <a:rPr lang="en-US" sz="2800" dirty="0"/>
              <a:t>Utilization </a:t>
            </a:r>
            <a:r>
              <a:rPr lang="en-US" sz="2800" dirty="0" smtClean="0"/>
              <a:t>-</a:t>
            </a:r>
            <a:r>
              <a:rPr lang="en-US" sz="2800" dirty="0"/>
              <a:t/>
            </a:r>
            <a:br>
              <a:rPr lang="en-US" sz="2800" dirty="0"/>
            </a:b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668902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smtClean="0"/>
          </a:p>
          <a:p>
            <a:r>
              <a:rPr lang="en-US" altLang="en-US" sz="1800" smtClean="0"/>
              <a:t>In 2003, the state’s highest court concluded in the Campaign for Fiscal Equity (CFE) case that NYC kids were denied their fundamental constitutional right to an adequate education.</a:t>
            </a:r>
          </a:p>
          <a:p>
            <a:endParaRPr lang="en-US" altLang="en-US" sz="1800" smtClean="0"/>
          </a:p>
          <a:p>
            <a:r>
              <a:rPr lang="en-US" altLang="en-US" sz="1800" smtClean="0"/>
              <a:t>Primarily because their class sizes were much larger than NY state averages.  </a:t>
            </a:r>
          </a:p>
          <a:p>
            <a:endParaRPr lang="en-US" altLang="en-US" sz="1800" smtClean="0"/>
          </a:p>
          <a:p>
            <a:r>
              <a:rPr lang="en-US" altLang="en-US" sz="1800" smtClean="0"/>
              <a:t>In 2007, a new state law was passed, the Contracts for Excellence (C4E) that would provide NYC with extra funds on the condition that the city also submit a plan to reduce class size in all grades.  </a:t>
            </a:r>
          </a:p>
          <a:p>
            <a:endParaRPr lang="en-US" altLang="en-US" sz="1800" smtClean="0"/>
          </a:p>
          <a:p>
            <a:r>
              <a:rPr lang="en-US" altLang="en-US" sz="1800" smtClean="0"/>
              <a:t>Yet every year since then, class sizes have increased, and now in the early grades are the largest in 15 years!</a:t>
            </a:r>
          </a:p>
          <a:p>
            <a:endParaRPr lang="en-US" altLang="en-US" sz="1800" smtClean="0"/>
          </a:p>
          <a:p>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3 Schools with TCUs in CSD 20 and 1 Brooklyn High School with TCUs </a:t>
            </a:r>
            <a:endParaRPr lang="en-US" sz="2800" dirty="0"/>
          </a:p>
        </p:txBody>
      </p:sp>
      <p:sp>
        <p:nvSpPr>
          <p:cNvPr id="3" name="Content Placeholder 2"/>
          <p:cNvSpPr>
            <a:spLocks noGrp="1"/>
          </p:cNvSpPr>
          <p:nvPr>
            <p:ph idx="1"/>
          </p:nvPr>
        </p:nvSpPr>
        <p:spPr/>
        <p:txBody>
          <a:bodyPr>
            <a:normAutofit/>
          </a:bodyPr>
          <a:lstStyle/>
          <a:p>
            <a:r>
              <a:rPr lang="en-US" dirty="0" smtClean="0"/>
              <a:t>There are three schools with TCUs in CSD 20. These are PS 112 (1 TCU, 50 students), PS 170 (2 TCUs, 100 students), and PS 179 (3 TCUs, 70 students). </a:t>
            </a:r>
          </a:p>
          <a:p>
            <a:endParaRPr lang="en-US" dirty="0"/>
          </a:p>
          <a:p>
            <a:r>
              <a:rPr lang="en-US" dirty="0" smtClean="0"/>
              <a:t>The total enrollment in trailers in CSD 20 is at least 220 students.</a:t>
            </a:r>
          </a:p>
          <a:p>
            <a:endParaRPr lang="en-US" dirty="0"/>
          </a:p>
          <a:p>
            <a:r>
              <a:rPr lang="en-US" dirty="0"/>
              <a:t>One </a:t>
            </a:r>
            <a:r>
              <a:rPr lang="en-US" dirty="0" smtClean="0"/>
              <a:t>Brooklyn high school</a:t>
            </a:r>
            <a:r>
              <a:rPr lang="en-US" dirty="0"/>
              <a:t>, East New York Family Academy, has six TCUs with </a:t>
            </a:r>
            <a:r>
              <a:rPr lang="en-US" dirty="0" smtClean="0"/>
              <a:t>12 classrooms and unknown enrollment. </a:t>
            </a:r>
          </a:p>
        </p:txBody>
      </p:sp>
    </p:spTree>
    <p:extLst>
      <p:ext uri="{BB962C8B-B14F-4D97-AF65-F5344CB8AC3E}">
        <p14:creationId xmlns:p14="http://schemas.microsoft.com/office/powerpoint/2010/main" val="29665904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pPr algn="ctr"/>
            <a:r>
              <a:rPr lang="en-US" sz="2000" dirty="0" smtClean="0">
                <a:solidFill>
                  <a:srgbClr val="FF6600"/>
                </a:solidFill>
              </a:rPr>
              <a:t>Only 4,000 New D 20 Seats in Capital Plan </a:t>
            </a:r>
            <a:r>
              <a:rPr lang="en-US" sz="2000" dirty="0">
                <a:solidFill>
                  <a:srgbClr val="FF6600"/>
                </a:solidFill>
              </a:rPr>
              <a:t/>
            </a:r>
            <a:br>
              <a:rPr lang="en-US" sz="2000" dirty="0">
                <a:solidFill>
                  <a:srgbClr val="FF6600"/>
                </a:solidFill>
              </a:rPr>
            </a:br>
            <a:r>
              <a:rPr lang="en-US" sz="2000" dirty="0" smtClean="0">
                <a:solidFill>
                  <a:srgbClr val="FF6600"/>
                </a:solidFill>
              </a:rPr>
              <a:t> Enrollment Projections show 10,000-14,000 new students  over next 10 years– </a:t>
            </a:r>
            <a:br>
              <a:rPr lang="en-US" sz="2000" dirty="0" smtClean="0">
                <a:solidFill>
                  <a:srgbClr val="FF6600"/>
                </a:solidFill>
              </a:rPr>
            </a:br>
            <a:r>
              <a:rPr lang="en-US" sz="2000" i="1" dirty="0" smtClean="0">
                <a:solidFill>
                  <a:srgbClr val="FF6600"/>
                </a:solidFill>
              </a:rPr>
              <a:t>not counting 4600 seats needed to bring  current district average to 100%</a:t>
            </a:r>
            <a:endParaRPr lang="en-US" sz="2000" i="1" dirty="0">
              <a:solidFill>
                <a:srgbClr val="FF6600"/>
              </a:solidFill>
            </a:endParaRPr>
          </a:p>
        </p:txBody>
      </p:sp>
      <p:graphicFrame>
        <p:nvGraphicFramePr>
          <p:cNvPr id="8" name="Chart 7"/>
          <p:cNvGraphicFramePr>
            <a:graphicFrameLocks/>
          </p:cNvGraphicFramePr>
          <p:nvPr>
            <p:extLst>
              <p:ext uri="{D42A27DB-BD31-4B8C-83A1-F6EECF244321}">
                <p14:modId xmlns:p14="http://schemas.microsoft.com/office/powerpoint/2010/main" val="4074499119"/>
              </p:ext>
            </p:extLst>
          </p:nvPr>
        </p:nvGraphicFramePr>
        <p:xfrm>
          <a:off x="0" y="1600200"/>
          <a:ext cx="9144000" cy="485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76200" y="6565900"/>
            <a:ext cx="8978900" cy="538609"/>
          </a:xfrm>
          <a:prstGeom prst="rect">
            <a:avLst/>
          </a:prstGeom>
          <a:noFill/>
        </p:spPr>
        <p:txBody>
          <a:bodyPr wrap="square" rtlCol="0">
            <a:spAutoFit/>
          </a:bodyPr>
          <a:lstStyle/>
          <a:p>
            <a:r>
              <a:rPr lang="en-US" sz="1100" i="1" dirty="0"/>
              <a:t>Enrollment projections estimate </a:t>
            </a:r>
            <a:r>
              <a:rPr lang="en-US" sz="1100" i="1" dirty="0" smtClean="0"/>
              <a:t>10,661 </a:t>
            </a:r>
            <a:r>
              <a:rPr lang="en-US" sz="1100" i="1" dirty="0"/>
              <a:t>to </a:t>
            </a:r>
            <a:r>
              <a:rPr lang="en-US" sz="1100" i="1" dirty="0" smtClean="0"/>
              <a:t>14,784 </a:t>
            </a:r>
            <a:r>
              <a:rPr lang="en-US" sz="1100" i="1" dirty="0"/>
              <a:t>new K-8 students in </a:t>
            </a:r>
            <a:r>
              <a:rPr lang="en-US" sz="1100" i="1" dirty="0" smtClean="0"/>
              <a:t>D20 </a:t>
            </a:r>
            <a:r>
              <a:rPr lang="en-US" sz="1100" i="1" dirty="0"/>
              <a:t>by 2021 but </a:t>
            </a:r>
            <a:r>
              <a:rPr lang="en-US" sz="1100" i="1" dirty="0" smtClean="0"/>
              <a:t>only 4,045 seats </a:t>
            </a:r>
            <a:r>
              <a:rPr lang="en-US" sz="1100" i="1" dirty="0"/>
              <a:t>seats are added in the capital plan.</a:t>
            </a:r>
          </a:p>
          <a:p>
            <a:endParaRPr lang="en-US" dirty="0"/>
          </a:p>
        </p:txBody>
      </p:sp>
    </p:spTree>
    <p:extLst>
      <p:ext uri="{BB962C8B-B14F-4D97-AF65-F5344CB8AC3E}">
        <p14:creationId xmlns:p14="http://schemas.microsoft.com/office/powerpoint/2010/main" val="3796928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5002263"/>
              </p:ext>
            </p:extLst>
          </p:nvPr>
        </p:nvGraphicFramePr>
        <p:xfrm>
          <a:off x="457200" y="1524000"/>
          <a:ext cx="78867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505466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dirty="0" smtClean="0"/>
          </a:p>
          <a:p>
            <a:r>
              <a:rPr lang="en-US" altLang="en-US" dirty="0"/>
              <a:t>During his campaign, Bill de </a:t>
            </a:r>
            <a:r>
              <a:rPr lang="en-US" altLang="en-US" dirty="0" err="1"/>
              <a:t>Blasio</a:t>
            </a:r>
            <a:r>
              <a:rPr lang="en-US" altLang="en-US" dirty="0"/>
              <a:t> promised if elected to abide by the city’s original class size plan. approved by the state in 2007. </a:t>
            </a:r>
          </a:p>
          <a:p>
            <a:endParaRPr lang="en-US" altLang="en-US" dirty="0"/>
          </a:p>
          <a:p>
            <a:r>
              <a:rPr lang="en-US" altLang="en-US" dirty="0"/>
              <a:t>The Mayor needs to deliver on his promise and provide what NYC parents want and their children need.</a:t>
            </a:r>
          </a:p>
          <a:p>
            <a:endParaRPr lang="en-US" altLang="en-US" dirty="0"/>
          </a:p>
          <a:p>
            <a:r>
              <a:rPr lang="en-US" altLang="en-US" dirty="0"/>
              <a:t>He also needs to expand the capital plan to alleviate </a:t>
            </a:r>
            <a:r>
              <a:rPr lang="en-US" altLang="en-US" dirty="0" smtClean="0"/>
              <a:t>existing </a:t>
            </a:r>
            <a:r>
              <a:rPr lang="en-US" altLang="en-US" dirty="0"/>
              <a:t>overcrowding, end ALL co-locations, and build more schools</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you help us?</a:t>
            </a:r>
            <a:endParaRPr lang="en-US" dirty="0"/>
          </a:p>
        </p:txBody>
      </p:sp>
      <p:sp>
        <p:nvSpPr>
          <p:cNvPr id="3" name="Content Placeholder 2"/>
          <p:cNvSpPr>
            <a:spLocks noGrp="1"/>
          </p:cNvSpPr>
          <p:nvPr>
            <p:ph idx="1"/>
          </p:nvPr>
        </p:nvSpPr>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urge them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dirty="0" smtClean="0"/>
              <a:t>Any questions, please email us at </a:t>
            </a:r>
            <a:r>
              <a:rPr lang="en-US" dirty="0" smtClean="0">
                <a:hlinkClick r:id="rId2"/>
              </a:rPr>
              <a:t>info@classsizematters.org</a:t>
            </a:r>
            <a:r>
              <a:rPr lang="en-US" dirty="0" smtClean="0"/>
              <a:t> </a:t>
            </a:r>
            <a:endParaRPr lang="en-US" dirty="0"/>
          </a:p>
        </p:txBody>
      </p:sp>
    </p:spTree>
    <p:extLst>
      <p:ext uri="{BB962C8B-B14F-4D97-AF65-F5344CB8AC3E}">
        <p14:creationId xmlns:p14="http://schemas.microsoft.com/office/powerpoint/2010/main" val="57555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3210994"/>
              </p:ext>
            </p:extLst>
          </p:nvPr>
        </p:nvGraphicFramePr>
        <p:xfrm>
          <a:off x="523873" y="1676399"/>
          <a:ext cx="8020052" cy="4533900"/>
        </p:xfrm>
        <a:graphic>
          <a:graphicData uri="http://schemas.openxmlformats.org/drawingml/2006/table">
            <a:tbl>
              <a:tblPr>
                <a:tableStyleId>{5C22544A-7EE6-4342-B048-85BDC9FD1C3A}</a:tableStyleId>
              </a:tblPr>
              <a:tblGrid>
                <a:gridCol w="1218236"/>
                <a:gridCol w="1218236"/>
                <a:gridCol w="1218236"/>
                <a:gridCol w="1218236"/>
                <a:gridCol w="1218236"/>
                <a:gridCol w="1928872"/>
              </a:tblGrid>
              <a:tr h="2267229">
                <a:tc>
                  <a:txBody>
                    <a:bodyPr/>
                    <a:lstStyle/>
                    <a:p>
                      <a:pPr algn="ctr" fontAlgn="ctr"/>
                      <a:r>
                        <a:rPr lang="en-US" sz="1400" u="none" strike="noStrike" dirty="0">
                          <a:effectLst/>
                        </a:rPr>
                        <a:t>Grade levels</a:t>
                      </a:r>
                      <a:endParaRPr lang="en-US" sz="1400" b="1"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UFT Contract class size limits</a:t>
                      </a:r>
                      <a:endParaRPr lang="en-US" sz="1400" b="1"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Target class sizes in "blue book"</a:t>
                      </a:r>
                      <a:endParaRPr lang="en-US" sz="1400" b="1"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Current average class sizes </a:t>
                      </a:r>
                      <a:endParaRPr lang="en-US" sz="1400" b="1"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 C4E class Size goals</a:t>
                      </a:r>
                      <a:endParaRPr lang="en-US" sz="1400" b="1"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How many </a:t>
                      </a:r>
                      <a:r>
                        <a:rPr lang="en-US" sz="1400" u="none" strike="noStrike" dirty="0" smtClean="0">
                          <a:effectLst/>
                        </a:rPr>
                        <a:t>students allowed in 500 </a:t>
                      </a:r>
                      <a:r>
                        <a:rPr lang="en-US" sz="1400" u="none" strike="noStrike" dirty="0" err="1" smtClean="0">
                          <a:effectLst/>
                        </a:rPr>
                        <a:t>Sq</a:t>
                      </a:r>
                      <a:r>
                        <a:rPr lang="en-US" sz="1400" u="none" strike="noStrike" dirty="0" smtClean="0">
                          <a:effectLst/>
                        </a:rPr>
                        <a:t> </a:t>
                      </a:r>
                      <a:r>
                        <a:rPr lang="en-US" sz="1400" u="none" strike="noStrike" dirty="0" err="1" smtClean="0">
                          <a:effectLst/>
                        </a:rPr>
                        <a:t>ft</a:t>
                      </a:r>
                      <a:r>
                        <a:rPr lang="en-US" sz="1400" u="none" strike="noStrike" dirty="0" smtClean="0">
                          <a:effectLst/>
                        </a:rPr>
                        <a:t> classroom  according to NYC building code </a:t>
                      </a:r>
                      <a:endParaRPr lang="en-US" sz="1400" b="1" i="0" u="none" strike="noStrike" dirty="0">
                        <a:solidFill>
                          <a:srgbClr val="000000"/>
                        </a:solidFill>
                        <a:effectLst/>
                        <a:latin typeface="Times New Roman"/>
                      </a:endParaRPr>
                    </a:p>
                  </a:txBody>
                  <a:tcPr marL="9525" marR="9525" marT="9525" marB="0" anchor="ctr"/>
                </a:tc>
              </a:tr>
              <a:tr h="433919">
                <a:tc>
                  <a:txBody>
                    <a:bodyPr/>
                    <a:lstStyle/>
                    <a:p>
                      <a:pPr algn="l" fontAlgn="ctr"/>
                      <a:r>
                        <a:rPr lang="en-US" sz="1400" u="none" strike="noStrike">
                          <a:effectLst/>
                        </a:rPr>
                        <a:t>Kindergarten</a:t>
                      </a:r>
                      <a:endParaRPr lang="en-US" sz="1400" b="0" i="0" u="none" strike="noStrike">
                        <a:solidFill>
                          <a:srgbClr val="000000"/>
                        </a:solidFill>
                        <a:effectLst/>
                        <a:latin typeface="Times New Roman"/>
                      </a:endParaRPr>
                    </a:p>
                  </a:txBody>
                  <a:tcPr marL="9525" marR="9525" marT="9525" marB="0" anchor="ctr"/>
                </a:tc>
                <a:tc>
                  <a:txBody>
                    <a:bodyPr/>
                    <a:lstStyle/>
                    <a:p>
                      <a:pPr algn="r" fontAlgn="ctr"/>
                      <a:r>
                        <a:rPr lang="en-US" sz="1400" u="none" strike="noStrike">
                          <a:effectLst/>
                        </a:rPr>
                        <a:t>25</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20</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23</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19.9</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b="1" u="none" strike="noStrike" dirty="0" smtClean="0">
                          <a:solidFill>
                            <a:srgbClr val="FF0000"/>
                          </a:solidFill>
                          <a:effectLst/>
                        </a:rPr>
                        <a:t>14</a:t>
                      </a:r>
                      <a:endParaRPr lang="en-US" sz="1400" b="1" i="0" u="none" strike="noStrike" dirty="0">
                        <a:solidFill>
                          <a:srgbClr val="FF0000"/>
                        </a:solidFill>
                        <a:effectLst/>
                        <a:latin typeface="Times New Roman"/>
                      </a:endParaRPr>
                    </a:p>
                  </a:txBody>
                  <a:tcPr marL="9525" marR="9525" marT="9525" marB="0" anchor="ctr"/>
                </a:tc>
              </a:tr>
              <a:tr h="234096">
                <a:tc>
                  <a:txBody>
                    <a:bodyPr/>
                    <a:lstStyle/>
                    <a:p>
                      <a:pPr algn="l" fontAlgn="ctr"/>
                      <a:r>
                        <a:rPr lang="en-US" sz="1400" u="none" strike="noStrike">
                          <a:effectLst/>
                        </a:rPr>
                        <a:t>1st-3rd </a:t>
                      </a:r>
                      <a:endParaRPr lang="en-US" sz="1400" b="0" i="0" u="none" strike="noStrike">
                        <a:solidFill>
                          <a:srgbClr val="000000"/>
                        </a:solidFill>
                        <a:effectLst/>
                        <a:latin typeface="Times New Roman"/>
                      </a:endParaRPr>
                    </a:p>
                  </a:txBody>
                  <a:tcPr marL="9525" marR="9525" marT="9525" marB="0" anchor="ctr"/>
                </a:tc>
                <a:tc>
                  <a:txBody>
                    <a:bodyPr/>
                    <a:lstStyle/>
                    <a:p>
                      <a:pPr algn="r" fontAlgn="ctr"/>
                      <a:r>
                        <a:rPr lang="en-US" sz="1400" u="none" strike="noStrike">
                          <a:effectLst/>
                        </a:rPr>
                        <a:t>32</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20</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25.5</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19.9</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b="1" u="none" strike="noStrike" dirty="0" smtClean="0">
                          <a:solidFill>
                            <a:srgbClr val="FF0000"/>
                          </a:solidFill>
                          <a:effectLst/>
                        </a:rPr>
                        <a:t>25</a:t>
                      </a:r>
                      <a:endParaRPr lang="en-US" sz="1400" b="1" i="0" u="none" strike="noStrike" dirty="0">
                        <a:solidFill>
                          <a:srgbClr val="FF0000"/>
                        </a:solidFill>
                        <a:effectLst/>
                        <a:latin typeface="Times New Roman"/>
                      </a:endParaRPr>
                    </a:p>
                  </a:txBody>
                  <a:tcPr marL="9525" marR="9525" marT="9525" marB="0" anchor="ctr"/>
                </a:tc>
              </a:tr>
              <a:tr h="234096">
                <a:tc>
                  <a:txBody>
                    <a:bodyPr/>
                    <a:lstStyle/>
                    <a:p>
                      <a:pPr algn="l" fontAlgn="ctr"/>
                      <a:r>
                        <a:rPr lang="en-US" sz="1400" u="none" strike="noStrike">
                          <a:effectLst/>
                        </a:rPr>
                        <a:t>4th-5th</a:t>
                      </a:r>
                      <a:endParaRPr lang="en-US" sz="1400" b="0" i="0" u="none" strike="noStrike">
                        <a:solidFill>
                          <a:srgbClr val="000000"/>
                        </a:solidFill>
                        <a:effectLst/>
                        <a:latin typeface="Times New Roman"/>
                      </a:endParaRPr>
                    </a:p>
                  </a:txBody>
                  <a:tcPr marL="9525" marR="9525" marT="9525" marB="0" anchor="ctr"/>
                </a:tc>
                <a:tc>
                  <a:txBody>
                    <a:bodyPr/>
                    <a:lstStyle/>
                    <a:p>
                      <a:pPr algn="r" fontAlgn="ctr"/>
                      <a:r>
                        <a:rPr lang="en-US" sz="1400" u="none" strike="noStrike">
                          <a:effectLst/>
                        </a:rPr>
                        <a:t>32</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28</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26</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22.9</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b="1" u="none" strike="noStrike" dirty="0" smtClean="0">
                          <a:solidFill>
                            <a:srgbClr val="FF0000"/>
                          </a:solidFill>
                          <a:effectLst/>
                        </a:rPr>
                        <a:t>25</a:t>
                      </a:r>
                      <a:endParaRPr lang="en-US" sz="1400" b="1" i="0" u="none" strike="noStrike" dirty="0">
                        <a:solidFill>
                          <a:srgbClr val="FF0000"/>
                        </a:solidFill>
                        <a:effectLst/>
                        <a:latin typeface="Times New Roman"/>
                      </a:endParaRPr>
                    </a:p>
                  </a:txBody>
                  <a:tcPr marL="9525" marR="9525" marT="9525" marB="0" anchor="ctr"/>
                </a:tc>
              </a:tr>
              <a:tr h="906372">
                <a:tc>
                  <a:txBody>
                    <a:bodyPr/>
                    <a:lstStyle/>
                    <a:p>
                      <a:pPr algn="l" fontAlgn="ctr"/>
                      <a:r>
                        <a:rPr lang="en-US" sz="1400" u="none" strike="noStrike">
                          <a:effectLst/>
                        </a:rPr>
                        <a:t>6th-8th </a:t>
                      </a:r>
                      <a:endParaRPr lang="en-US" sz="1400" b="0" i="0" u="none" strike="noStrike">
                        <a:solidFill>
                          <a:srgbClr val="000000"/>
                        </a:solidFill>
                        <a:effectLst/>
                        <a:latin typeface="Times New Roman"/>
                      </a:endParaRPr>
                    </a:p>
                  </a:txBody>
                  <a:tcPr marL="9525" marR="9525" marT="9525" marB="0" anchor="ctr"/>
                </a:tc>
                <a:tc>
                  <a:txBody>
                    <a:bodyPr/>
                    <a:lstStyle/>
                    <a:p>
                      <a:pPr algn="r" fontAlgn="ctr"/>
                      <a:r>
                        <a:rPr lang="en-US" sz="1400" u="none" strike="noStrike" dirty="0">
                          <a:effectLst/>
                        </a:rPr>
                        <a:t>30 (Title I)  </a:t>
                      </a:r>
                      <a:endParaRPr lang="en-US" sz="1400" u="none" strike="noStrike" dirty="0" smtClean="0">
                        <a:effectLst/>
                      </a:endParaRPr>
                    </a:p>
                    <a:p>
                      <a:pPr algn="r" fontAlgn="ctr"/>
                      <a:endParaRPr lang="en-US" sz="1400" u="none" strike="noStrike" dirty="0" smtClean="0">
                        <a:effectLst/>
                      </a:endParaRPr>
                    </a:p>
                    <a:p>
                      <a:pPr algn="r" fontAlgn="ctr"/>
                      <a:r>
                        <a:rPr lang="en-US" sz="1400" u="none" strike="noStrike" dirty="0" smtClean="0">
                          <a:effectLst/>
                        </a:rPr>
                        <a:t>33 </a:t>
                      </a:r>
                      <a:r>
                        <a:rPr lang="en-US" sz="1400" u="none" strike="noStrike" dirty="0">
                          <a:effectLst/>
                        </a:rPr>
                        <a:t>(non-Title I)</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28</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27.4</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dirty="0">
                          <a:effectLst/>
                        </a:rPr>
                        <a:t>22.9</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b="1" u="none" strike="noStrike" dirty="0" smtClean="0">
                          <a:solidFill>
                            <a:srgbClr val="FF0000"/>
                          </a:solidFill>
                          <a:effectLst/>
                        </a:rPr>
                        <a:t>25</a:t>
                      </a:r>
                      <a:endParaRPr lang="en-US" sz="1400" b="1" i="0" u="none" strike="noStrike" dirty="0">
                        <a:solidFill>
                          <a:srgbClr val="FF0000"/>
                        </a:solidFill>
                        <a:effectLst/>
                        <a:latin typeface="Times New Roman"/>
                      </a:endParaRPr>
                    </a:p>
                  </a:txBody>
                  <a:tcPr marL="9525" marR="9525" marT="9525" marB="0" anchor="ctr"/>
                </a:tc>
              </a:tr>
              <a:tr h="458188">
                <a:tc>
                  <a:txBody>
                    <a:bodyPr/>
                    <a:lstStyle/>
                    <a:p>
                      <a:pPr algn="l" fontAlgn="ctr"/>
                      <a:r>
                        <a:rPr lang="en-US" sz="1400" u="none" strike="noStrike" dirty="0">
                          <a:effectLst/>
                        </a:rPr>
                        <a:t>HS (core classes)</a:t>
                      </a:r>
                      <a:endParaRPr lang="en-US" sz="1400" b="0" i="0" u="none" strike="noStrike" dirty="0">
                        <a:solidFill>
                          <a:srgbClr val="000000"/>
                        </a:solidFill>
                        <a:effectLst/>
                        <a:latin typeface="Times New Roman"/>
                      </a:endParaRPr>
                    </a:p>
                  </a:txBody>
                  <a:tcPr marL="9525" marR="9525" marT="9525" marB="0" anchor="ctr"/>
                </a:tc>
                <a:tc>
                  <a:txBody>
                    <a:bodyPr/>
                    <a:lstStyle/>
                    <a:p>
                      <a:pPr algn="r" fontAlgn="ctr"/>
                      <a:r>
                        <a:rPr lang="en-US" sz="1400" u="none" strike="noStrike">
                          <a:effectLst/>
                        </a:rPr>
                        <a:t>34</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30</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u="none" strike="noStrike" dirty="0" smtClean="0">
                          <a:effectLst/>
                        </a:rPr>
                        <a:t>26.7*</a:t>
                      </a:r>
                      <a:endParaRPr lang="en-US" sz="1400" b="0" i="0" u="none" strike="noStrike" dirty="0">
                        <a:solidFill>
                          <a:srgbClr val="000000"/>
                        </a:solidFill>
                        <a:effectLst/>
                        <a:latin typeface="Times New Roman"/>
                      </a:endParaRPr>
                    </a:p>
                  </a:txBody>
                  <a:tcPr marL="9525" marR="9525" marT="9525" marB="0" anchor="ctr"/>
                </a:tc>
                <a:tc>
                  <a:txBody>
                    <a:bodyPr/>
                    <a:lstStyle/>
                    <a:p>
                      <a:pPr algn="ctr" fontAlgn="ctr"/>
                      <a:r>
                        <a:rPr lang="en-US" sz="1400" u="none" strike="noStrike">
                          <a:effectLst/>
                        </a:rPr>
                        <a:t>24.5</a:t>
                      </a:r>
                      <a:endParaRPr lang="en-US" sz="1400" b="0" i="0" u="none" strike="noStrike">
                        <a:solidFill>
                          <a:srgbClr val="000000"/>
                        </a:solidFill>
                        <a:effectLst/>
                        <a:latin typeface="Times New Roman"/>
                      </a:endParaRPr>
                    </a:p>
                  </a:txBody>
                  <a:tcPr marL="9525" marR="9525" marT="9525" marB="0" anchor="ctr"/>
                </a:tc>
                <a:tc>
                  <a:txBody>
                    <a:bodyPr/>
                    <a:lstStyle/>
                    <a:p>
                      <a:pPr algn="ctr" fontAlgn="ctr"/>
                      <a:r>
                        <a:rPr lang="en-US" sz="1400" b="1" u="none" strike="noStrike" dirty="0" smtClean="0">
                          <a:solidFill>
                            <a:srgbClr val="FF0000"/>
                          </a:solidFill>
                          <a:effectLst/>
                        </a:rPr>
                        <a:t>25</a:t>
                      </a:r>
                      <a:endParaRPr lang="en-US" sz="14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C4E law </a:t>
            </a:r>
            <a:endParaRPr lang="en-US" dirty="0"/>
          </a:p>
        </p:txBody>
      </p:sp>
      <p:sp>
        <p:nvSpPr>
          <p:cNvPr id="3" name="Content Placeholder 2"/>
          <p:cNvSpPr>
            <a:spLocks noGrp="1"/>
          </p:cNvSpPr>
          <p:nvPr>
            <p:ph idx="1"/>
          </p:nvPr>
        </p:nvSpPr>
        <p:spPr/>
        <p:txBody>
          <a:bodyPr/>
          <a:lstStyle/>
          <a:p>
            <a:pPr lvl="0"/>
            <a:r>
              <a:rPr lang="en-US" sz="2000" i="1" dirty="0" smtClean="0"/>
              <a:t>In </a:t>
            </a:r>
            <a:r>
              <a:rPr lang="en-US" sz="2000" i="1" dirty="0"/>
              <a:t>the city school district of the City of New York, include a plan that meets the requirements of clause (c)(2)(</a:t>
            </a:r>
            <a:r>
              <a:rPr lang="en-US" sz="2000" i="1" dirty="0" err="1"/>
              <a:t>i</a:t>
            </a:r>
            <a:r>
              <a:rPr lang="en-US" sz="2000" i="1" dirty="0"/>
              <a:t>)(a) of this section, to reduce average class sizes within five years for the following grade ranges: </a:t>
            </a:r>
            <a:endParaRPr lang="en-US" sz="2000" dirty="0"/>
          </a:p>
          <a:p>
            <a:pPr lvl="1"/>
            <a:r>
              <a:rPr lang="en-US" i="1" dirty="0"/>
              <a:t>prekindergarten through grade three;</a:t>
            </a:r>
            <a:endParaRPr lang="en-US" dirty="0"/>
          </a:p>
          <a:p>
            <a:pPr lvl="1"/>
            <a:r>
              <a:rPr lang="en-US" i="1" dirty="0"/>
              <a:t>grades four through eight; and</a:t>
            </a:r>
            <a:endParaRPr lang="en-US" dirty="0"/>
          </a:p>
          <a:p>
            <a:pPr lvl="1"/>
            <a:r>
              <a:rPr lang="en-US" i="1" dirty="0"/>
              <a:t>grades nine through twelve</a:t>
            </a:r>
            <a:r>
              <a:rPr lang="en-US" i="1" dirty="0" smtClean="0"/>
              <a:t>.</a:t>
            </a:r>
          </a:p>
          <a:p>
            <a:pPr lvl="1"/>
            <a:endParaRPr lang="en-US" dirty="0"/>
          </a:p>
          <a:p>
            <a:r>
              <a:rPr lang="en-US" sz="2000" i="1" dirty="0"/>
              <a:t>Such plan shall be aligned with the capital plan of the city school district of the City of New York and include continuous class size reduction for low performing and overcrowded schools beginning in the 2007-2008 school year and thereafter</a:t>
            </a:r>
            <a:r>
              <a:rPr lang="en-US" sz="2000" i="1" dirty="0" smtClean="0"/>
              <a:t>.</a:t>
            </a:r>
          </a:p>
          <a:p>
            <a:endParaRPr lang="en-US" i="1" dirty="0" smtClean="0"/>
          </a:p>
          <a:p>
            <a:r>
              <a:rPr lang="en-US" sz="1400" i="1" dirty="0" smtClean="0"/>
              <a:t>http</a:t>
            </a:r>
            <a:r>
              <a:rPr lang="en-US" sz="1400" i="1" dirty="0"/>
              <a:t>://www.p12.nysed.gov/part100/pages/10013.html</a:t>
            </a:r>
          </a:p>
        </p:txBody>
      </p:sp>
    </p:spTree>
    <p:extLst>
      <p:ext uri="{BB962C8B-B14F-4D97-AF65-F5344CB8AC3E}">
        <p14:creationId xmlns:p14="http://schemas.microsoft.com/office/powerpoint/2010/main" val="2531198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top priority of parents citywide and tied for #1 in D20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78749832"/>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would be reduced to no more than 20,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20 have increased in grades K-3 </a:t>
            </a:r>
            <a:br>
              <a:rPr lang="en-US" sz="1800" b="1" i="1" dirty="0" smtClean="0"/>
            </a:br>
            <a:r>
              <a:rPr lang="en-US" sz="1800" b="1" i="1" dirty="0" smtClean="0"/>
              <a:t>by 23.7% since 2006  above city averages, &amp; are far above C4E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6109438"/>
              </p:ext>
            </p:extLst>
          </p:nvPr>
        </p:nvGraphicFramePr>
        <p:xfrm>
          <a:off x="9267" y="1352550"/>
          <a:ext cx="9134733"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0401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20’s class sizes in grades 4-8 have increased by 4.1% since 2006 and are remain far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31361715"/>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3025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427606194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20 with HUGE class sizes, K-3</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2515150394"/>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657043290"/>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810900508"/>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2052457907"/>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33445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6711</TotalTime>
  <Words>1598</Words>
  <Application>Microsoft Office PowerPoint</Application>
  <PresentationFormat>On-screen Show (4:3)</PresentationFormat>
  <Paragraphs>218</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Clarity</vt:lpstr>
      <vt:lpstr>Why DOE’s C4E plan violates the language and intent of the law</vt:lpstr>
      <vt:lpstr>CFE and C4E </vt:lpstr>
      <vt:lpstr>C4E law </vt:lpstr>
      <vt:lpstr>Reducing class size top priority of parents citywide and tied for #1 in D20</vt:lpstr>
      <vt:lpstr>DOE’s class size reduction plan </vt:lpstr>
      <vt:lpstr>Class sizes in CSD 20 have increased in grades K-3  by 23.7% since 2006  above city averages, &amp; are far above C4E goals</vt:lpstr>
      <vt:lpstr>CSD 20’s class sizes in grades 4-8 have increased by 4.1% since 2006 and are remain far above Contracts for Excellence goals</vt:lpstr>
      <vt:lpstr> Class sizes city-wide have increased in core HS classes as well, by 2.3% since 2007, though the DOE data is unreliable* </vt:lpstr>
      <vt:lpstr>Examples of schools in CSD 20 with HUGE class sizes, K-3</vt:lpstr>
      <vt:lpstr>PowerPoint Presentation</vt:lpstr>
      <vt:lpstr>Why?  Because DOE has cut back school budgets by 14% since 2007</vt:lpstr>
      <vt:lpstr>Other ways city has encouraged class sizes to increase</vt:lpstr>
      <vt:lpstr>More ways DOE has worked to increase class size in its C4E plan</vt:lpstr>
      <vt:lpstr>School Utilization Rates at critical levels</vt:lpstr>
      <vt:lpstr>Average Utilization Rates in CSD 20 compared to City-Wide  CSD 20 ES buildings have one of the highest utilization rates in the city at 118.9%</vt:lpstr>
      <vt:lpstr>Over-utilized ES buildings in CSD 20 and HS buildings in Brooklyn</vt:lpstr>
      <vt:lpstr> 23 D 20 ES Buildings above 100% utilization -4,610 more seats needed just to bring  district-wide AVERAGE to 100% </vt:lpstr>
      <vt:lpstr>3 CSD 20 MS Buildings above 100% utilization</vt:lpstr>
      <vt:lpstr>21 Brooklyn HS buildings above 100% Utilization - </vt:lpstr>
      <vt:lpstr>3 Schools with TCUs in CSD 20 and 1 Brooklyn High School with TCUs </vt:lpstr>
      <vt:lpstr>Only 4,000 New D 20 Seats in Capital Plan   Enrollment Projections show 10,000-14,000 new students  over next 10 years–  not counting 4600 seats needed to bring  current district average to 100%</vt:lpstr>
      <vt:lpstr>City-wide Enrollment Projections HS vs. New Seats in Capital Plan </vt:lpstr>
      <vt:lpstr>Bill de Blasio promised to reduce class size while running for Mayor </vt:lpstr>
      <vt:lpstr>Will you help us?</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320</cp:revision>
  <cp:lastPrinted>2014-09-11T22:13:53Z</cp:lastPrinted>
  <dcterms:created xsi:type="dcterms:W3CDTF">2014-02-11T14:35:23Z</dcterms:created>
  <dcterms:modified xsi:type="dcterms:W3CDTF">2014-10-08T17:03:48Z</dcterms:modified>
</cp:coreProperties>
</file>