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826" r:id="rId2"/>
    <p:sldMasterId id="2147483838" r:id="rId3"/>
  </p:sldMasterIdLst>
  <p:notesMasterIdLst>
    <p:notesMasterId r:id="rId24"/>
  </p:notesMasterIdLst>
  <p:handoutMasterIdLst>
    <p:handoutMasterId r:id="rId25"/>
  </p:handoutMasterIdLst>
  <p:sldIdLst>
    <p:sldId id="256" r:id="rId4"/>
    <p:sldId id="383" r:id="rId5"/>
    <p:sldId id="411" r:id="rId6"/>
    <p:sldId id="386" r:id="rId7"/>
    <p:sldId id="407" r:id="rId8"/>
    <p:sldId id="408" r:id="rId9"/>
    <p:sldId id="261" r:id="rId10"/>
    <p:sldId id="410" r:id="rId11"/>
    <p:sldId id="318" r:id="rId12"/>
    <p:sldId id="384" r:id="rId13"/>
    <p:sldId id="387" r:id="rId14"/>
    <p:sldId id="388" r:id="rId15"/>
    <p:sldId id="401" r:id="rId16"/>
    <p:sldId id="402" r:id="rId17"/>
    <p:sldId id="403" r:id="rId18"/>
    <p:sldId id="404" r:id="rId19"/>
    <p:sldId id="405" r:id="rId20"/>
    <p:sldId id="406" r:id="rId21"/>
    <p:sldId id="390" r:id="rId22"/>
    <p:sldId id="369" r:id="rId23"/>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9290" autoAdjust="0"/>
  </p:normalViewPr>
  <p:slideViewPr>
    <p:cSldViewPr snapToGrid="0" snapToObjects="1">
      <p:cViewPr>
        <p:scale>
          <a:sx n="75" d="100"/>
          <a:sy n="75" d="100"/>
        </p:scale>
        <p:origin x="-123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D1-32%202012%20SV-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cuments:Class%20Size%20Matters:Enrollment%20Projections%20by%20District%202011-21%20vs%20New%20Seats%202015-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eter%20Dalmasy\Downloads\Class%20Size%20Matters\Class%20Size%20Data\Class%20Size\Short%20term%20CS%20Data\District%20Data\2013-2014%20District%20by%20District%20CS%20Data%20K-3%20and%204-8\D14%20class%20sizes%20Updated%202013-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eter%20Dalmasy\Downloads\Class%20Size%20Matters\Class%20Size%20Data\Class%20Size\Short%20term%20CS%20Data\District%20Data\2013-2014%20District%20by%20District%20CS%20Data%20K-3%20and%204-8\D14%20class%20sizes%20Updated%202013-14.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ownloads:d18-19-23-1-2-24-30-13-14-15.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Top parent responses for school improvement in District 14 compared to Citywide results</a:t>
            </a:r>
            <a:endParaRPr lang="en-US">
              <a:effectLst/>
            </a:endParaRPr>
          </a:p>
        </c:rich>
      </c:tx>
      <c:layout/>
      <c:overlay val="0"/>
    </c:title>
    <c:autoTitleDeleted val="0"/>
    <c:plotArea>
      <c:layout>
        <c:manualLayout>
          <c:layoutTarget val="inner"/>
          <c:xMode val="edge"/>
          <c:yMode val="edge"/>
          <c:x val="9.4547029660508125E-2"/>
          <c:y val="0.16395586662778264"/>
          <c:w val="0.84318552286227377"/>
          <c:h val="0.45515660542432196"/>
        </c:manualLayout>
      </c:layout>
      <c:barChart>
        <c:barDir val="col"/>
        <c:grouping val="clustered"/>
        <c:varyColors val="0"/>
        <c:ser>
          <c:idx val="0"/>
          <c:order val="0"/>
          <c:tx>
            <c:strRef>
              <c:f>'D14'!$M$3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'D14'!$N$2:$W$2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'D14'!$N$3:$W$3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'D14'!$M$4</c:f>
              <c:strCache>
                <c:ptCount val="1"/>
                <c:pt idx="0">
                  <c:v>D14</c:v>
                </c:pt>
              </c:strCache>
            </c:strRef>
          </c:tx>
          <c:spPr>
            <a:solidFill>
              <a:schemeClr val="tx2"/>
            </a:solidFill>
            <a:ln w="9525" cap="flat" cmpd="sng" algn="ctr">
              <a:noFill/>
              <a:prstDash val="solid"/>
            </a:ln>
            <a:effectLst>
              <a:outerShdw blurRad="38100" dist="25400" dir="2700000" algn="br" rotWithShape="0">
                <a:srgbClr val="000000">
                  <a:alpha val="60000"/>
                </a:srgbClr>
              </a:outerShdw>
            </a:effectLst>
          </c:spPr>
          <c:invertIfNegative val="0"/>
          <c:dLbls>
            <c:dLbl>
              <c:idx val="0"/>
              <c:layout>
                <c:manualLayout>
                  <c:x val="8.7145969498910684E-3"/>
                  <c:y val="0"/>
                </c:manualLayout>
              </c:layout>
              <c:dLblPos val="outEnd"/>
              <c:showLegendKey val="0"/>
              <c:showVal val="1"/>
              <c:showCatName val="0"/>
              <c:showSerName val="0"/>
              <c:showPercent val="0"/>
              <c:showBubbleSize val="0"/>
            </c:dLbl>
            <c:dLbl>
              <c:idx val="6"/>
              <c:layout>
                <c:manualLayout>
                  <c:x val="6.5359477124183009E-3"/>
                  <c:y val="0"/>
                </c:manualLayout>
              </c:layout>
              <c:dLblPos val="outEnd"/>
              <c:showLegendKey val="0"/>
              <c:showVal val="1"/>
              <c:showCatName val="0"/>
              <c:showSerName val="0"/>
              <c:showPercent val="0"/>
              <c:showBubbleSize val="0"/>
            </c:dLbl>
            <c:dLbl>
              <c:idx val="7"/>
              <c:layout>
                <c:manualLayout>
                  <c:x val="6.5359477124183009E-3"/>
                  <c:y val="0"/>
                </c:manualLayout>
              </c:layout>
              <c:dLblPos val="outEnd"/>
              <c:showLegendKey val="0"/>
              <c:showVal val="1"/>
              <c:showCatName val="0"/>
              <c:showSerName val="0"/>
              <c:showPercent val="0"/>
              <c:showBubbleSize val="0"/>
            </c:dLbl>
            <c:dLbl>
              <c:idx val="8"/>
              <c:layout>
                <c:manualLayout>
                  <c:x val="1.3071895424836602E-2"/>
                  <c:y val="0"/>
                </c:manualLayout>
              </c:layout>
              <c:dLblPos val="outEnd"/>
              <c:showLegendKey val="0"/>
              <c:showVal val="1"/>
              <c:showCatName val="0"/>
              <c:showSerName val="0"/>
              <c:showPercent val="0"/>
              <c:showBubbleSize val="0"/>
            </c:dLbl>
            <c:dLbl>
              <c:idx val="9"/>
              <c:layout>
                <c:manualLayout>
                  <c:x val="1.0893246187363835E-2"/>
                  <c:y val="6.9542413692398241E-17"/>
                </c:manualLayout>
              </c:layout>
              <c:dLblPos val="outEnd"/>
              <c:showLegendKey val="0"/>
              <c:showVal val="1"/>
              <c:showCatName val="0"/>
              <c:showSerName val="0"/>
              <c:showPercent val="0"/>
              <c:showBubbleSize val="0"/>
            </c:dLbl>
            <c:txPr>
              <a:bodyPr/>
              <a:lstStyle/>
              <a:p>
                <a:pPr>
                  <a:defRPr sz="1200"/>
                </a:pPr>
                <a:endParaRPr lang="en-US"/>
              </a:p>
            </c:txPr>
            <c:dLblPos val="outEnd"/>
            <c:showLegendKey val="0"/>
            <c:showVal val="1"/>
            <c:showCatName val="0"/>
            <c:showSerName val="0"/>
            <c:showPercent val="0"/>
            <c:showBubbleSize val="0"/>
            <c:showLeaderLines val="0"/>
          </c:dLbls>
          <c:cat>
            <c:strRef>
              <c:f>'D14'!$N$2:$W$2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'D14'!$N$4:$W$4</c:f>
              <c:numCache>
                <c:formatCode>0"%"</c:formatCode>
                <c:ptCount val="10"/>
                <c:pt idx="0">
                  <c:v>20.26829268292683</c:v>
                </c:pt>
                <c:pt idx="1">
                  <c:v>18.8333333333333</c:v>
                </c:pt>
                <c:pt idx="2">
                  <c:v>16.61904761904762</c:v>
                </c:pt>
                <c:pt idx="3">
                  <c:v>14.609756097560975</c:v>
                </c:pt>
                <c:pt idx="4">
                  <c:v>7.1351351351351351</c:v>
                </c:pt>
                <c:pt idx="5">
                  <c:v>9.2750000000000004</c:v>
                </c:pt>
                <c:pt idx="6">
                  <c:v>5.4615384615384617</c:v>
                </c:pt>
                <c:pt idx="7">
                  <c:v>3.7692307692307692</c:v>
                </c:pt>
                <c:pt idx="8">
                  <c:v>5.4358974358974361</c:v>
                </c:pt>
                <c:pt idx="9">
                  <c:v>2.5161290322580645</c:v>
                </c:pt>
              </c:numCache>
            </c:numRef>
          </c:val>
        </c:ser>
        <c:dLbls>
          <c:dLblPos val="outEnd"/>
          <c:showLegendKey val="0"/>
          <c:showVal val="1"/>
          <c:showCatName val="0"/>
          <c:showSerName val="0"/>
          <c:showPercent val="0"/>
          <c:showBubbleSize val="0"/>
        </c:dLbls>
        <c:gapWidth val="150"/>
        <c:axId val="112540288"/>
        <c:axId val="112542080"/>
      </c:barChart>
      <c:catAx>
        <c:axId val="112540288"/>
        <c:scaling>
          <c:orientation val="minMax"/>
        </c:scaling>
        <c:delete val="0"/>
        <c:axPos val="b"/>
        <c:majorTickMark val="out"/>
        <c:minorTickMark val="none"/>
        <c:tickLblPos val="nextTo"/>
        <c:txPr>
          <a:bodyPr/>
          <a:lstStyle/>
          <a:p>
            <a:pPr>
              <a:defRPr sz="1200"/>
            </a:pPr>
            <a:endParaRPr lang="en-US"/>
          </a:p>
        </c:txPr>
        <c:crossAx val="112542080"/>
        <c:crosses val="autoZero"/>
        <c:auto val="1"/>
        <c:lblAlgn val="ctr"/>
        <c:lblOffset val="100"/>
        <c:noMultiLvlLbl val="0"/>
      </c:catAx>
      <c:valAx>
        <c:axId val="112542080"/>
        <c:scaling>
          <c:orientation val="minMax"/>
        </c:scaling>
        <c:delete val="0"/>
        <c:axPos val="l"/>
        <c:numFmt formatCode="0&quot;%&quot;" sourceLinked="1"/>
        <c:majorTickMark val="out"/>
        <c:minorTickMark val="none"/>
        <c:tickLblPos val="nextTo"/>
        <c:txPr>
          <a:bodyPr/>
          <a:lstStyle/>
          <a:p>
            <a:pPr>
              <a:defRPr sz="1200"/>
            </a:pPr>
            <a:endParaRPr lang="en-US"/>
          </a:p>
        </c:txPr>
        <c:crossAx val="112540288"/>
        <c:crosses val="autoZero"/>
        <c:crossBetween val="between"/>
      </c:valAx>
    </c:plotArea>
    <c:legend>
      <c:legendPos val="r"/>
      <c:layout>
        <c:manualLayout>
          <c:xMode val="edge"/>
          <c:yMode val="edge"/>
          <c:x val="0.87320964566929138"/>
          <c:y val="0.26083153494702049"/>
          <c:w val="0.11818345075286642"/>
          <c:h val="0.19537396714299604"/>
        </c:manualLayout>
      </c:layout>
      <c:overlay val="0"/>
      <c:txPr>
        <a:bodyPr/>
        <a:lstStyle/>
        <a:p>
          <a:pPr>
            <a:defRPr sz="1400" b="1"/>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4"/>
            <c:invertIfNegative val="0"/>
            <c:bubble3D val="0"/>
          </c:dPt>
          <c:dLbls>
            <c:txPr>
              <a:bodyPr/>
              <a:lstStyle/>
              <a:p>
                <a:pPr>
                  <a:defRPr sz="1200"/>
                </a:pPr>
                <a:endParaRPr lang="en-US"/>
              </a:p>
            </c:txPr>
            <c:showLegendKey val="0"/>
            <c:showVal val="1"/>
            <c:showCatName val="0"/>
            <c:showSerName val="0"/>
            <c:showPercent val="0"/>
            <c:showBubbleSize val="0"/>
            <c:showLeaderLines val="0"/>
          </c:dLbls>
          <c:cat>
            <c:strRef>
              <c:f>'CSD 14'!$D$8:$D$12</c:f>
              <c:strCache>
                <c:ptCount val="5"/>
                <c:pt idx="0">
                  <c:v>P.S. 319</c:v>
                </c:pt>
                <c:pt idx="1">
                  <c:v>P.S. 34</c:v>
                </c:pt>
                <c:pt idx="2">
                  <c:v>P.S. 132</c:v>
                </c:pt>
                <c:pt idx="3">
                  <c:v>P.S. 17</c:v>
                </c:pt>
                <c:pt idx="4">
                  <c:v>I.S. 318</c:v>
                </c:pt>
              </c:strCache>
            </c:strRef>
          </c:cat>
          <c:val>
            <c:numRef>
              <c:f>'CSD 14'!$E$8:$E$12</c:f>
              <c:numCache>
                <c:formatCode>0%</c:formatCode>
                <c:ptCount val="5"/>
                <c:pt idx="0">
                  <c:v>2.08</c:v>
                </c:pt>
                <c:pt idx="1">
                  <c:v>1.31</c:v>
                </c:pt>
                <c:pt idx="2">
                  <c:v>1.24</c:v>
                </c:pt>
                <c:pt idx="3">
                  <c:v>1.17</c:v>
                </c:pt>
                <c:pt idx="4">
                  <c:v>1.03</c:v>
                </c:pt>
              </c:numCache>
            </c:numRef>
          </c:val>
        </c:ser>
        <c:dLbls>
          <c:showLegendKey val="0"/>
          <c:showVal val="0"/>
          <c:showCatName val="0"/>
          <c:showSerName val="0"/>
          <c:showPercent val="0"/>
          <c:showBubbleSize val="0"/>
        </c:dLbls>
        <c:gapWidth val="150"/>
        <c:axId val="37493376"/>
        <c:axId val="37507456"/>
      </c:barChart>
      <c:catAx>
        <c:axId val="37493376"/>
        <c:scaling>
          <c:orientation val="minMax"/>
        </c:scaling>
        <c:delete val="0"/>
        <c:axPos val="b"/>
        <c:majorTickMark val="out"/>
        <c:minorTickMark val="none"/>
        <c:tickLblPos val="nextTo"/>
        <c:txPr>
          <a:bodyPr/>
          <a:lstStyle/>
          <a:p>
            <a:pPr>
              <a:defRPr sz="1200"/>
            </a:pPr>
            <a:endParaRPr lang="en-US"/>
          </a:p>
        </c:txPr>
        <c:crossAx val="37507456"/>
        <c:crosses val="autoZero"/>
        <c:auto val="1"/>
        <c:lblAlgn val="ctr"/>
        <c:lblOffset val="100"/>
        <c:noMultiLvlLbl val="0"/>
      </c:catAx>
      <c:valAx>
        <c:axId val="37507456"/>
        <c:scaling>
          <c:orientation val="minMax"/>
        </c:scaling>
        <c:delete val="0"/>
        <c:axPos val="l"/>
        <c:majorGridlines/>
        <c:numFmt formatCode="0%" sourceLinked="1"/>
        <c:majorTickMark val="out"/>
        <c:minorTickMark val="none"/>
        <c:tickLblPos val="nextTo"/>
        <c:txPr>
          <a:bodyPr/>
          <a:lstStyle/>
          <a:p>
            <a:pPr>
              <a:defRPr sz="1200"/>
            </a:pPr>
            <a:endParaRPr lang="en-US"/>
          </a:p>
        </c:txPr>
        <c:crossAx val="3749337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7406803149606301"/>
          <c:y val="2.0833333333333301E-2"/>
          <c:w val="0.71973637795275602"/>
          <c:h val="0.56180835793963302"/>
        </c:manualLayout>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Sheet1!$D$24:$D$44</c:f>
              <c:strCache>
                <c:ptCount val="21"/>
                <c:pt idx="0">
                  <c:v>BKLYN COLL ACAD (AT BKLYN COLL)</c:v>
                </c:pt>
                <c:pt idx="1">
                  <c:v>ALL CITY LEADERSHIP SCHOOL</c:v>
                </c:pt>
                <c:pt idx="2">
                  <c:v>MIDDLE COLLEGE HS</c:v>
                </c:pt>
                <c:pt idx="3">
                  <c:v>FORT HAMILTON HS</c:v>
                </c:pt>
                <c:pt idx="4">
                  <c:v>MIDWOOD HS</c:v>
                </c:pt>
                <c:pt idx="5">
                  <c:v>EAST NY FAMILY ACADEMY</c:v>
                </c:pt>
                <c:pt idx="6">
                  <c:v>NEW UTRECHT HS</c:v>
                </c:pt>
                <c:pt idx="7">
                  <c:v>JAMES MADISON HS</c:v>
                </c:pt>
                <c:pt idx="8">
                  <c:v>BROOKLYN TECH HS</c:v>
                </c:pt>
                <c:pt idx="9">
                  <c:v>BEDFORD ACADEMY</c:v>
                </c:pt>
                <c:pt idx="10">
                  <c:v>ABRAHAM LINCOLN HS</c:v>
                </c:pt>
                <c:pt idx="11">
                  <c:v>EDWARD R. MURROW HS</c:v>
                </c:pt>
                <c:pt idx="12">
                  <c:v>FRANKLIN D. ROOSEVELT HS</c:v>
                </c:pt>
                <c:pt idx="13">
                  <c:v>LEON GOLDSTEIN HS</c:v>
                </c:pt>
                <c:pt idx="14">
                  <c:v>ADAMS STREET EDUCATIONAL CAMPUS</c:v>
                </c:pt>
                <c:pt idx="15">
                  <c:v>BROOKLYN STUDIO  (TANDEM K128)</c:v>
                </c:pt>
                <c:pt idx="16">
                  <c:v>TELECOM. ARTS &amp; TECH.</c:v>
                </c:pt>
                <c:pt idx="17">
                  <c:v>SUNSET PARK HS</c:v>
                </c:pt>
                <c:pt idx="18">
                  <c:v>ACORN COMMUNITY HS</c:v>
                </c:pt>
                <c:pt idx="19">
                  <c:v>CLARA BARTON HS</c:v>
                </c:pt>
                <c:pt idx="20">
                  <c:v>E NY VOC HS OF TRANSIT TECH.</c:v>
                </c:pt>
              </c:strCache>
            </c:strRef>
          </c:cat>
          <c:val>
            <c:numRef>
              <c:f>Sheet1!$E$24:$E$44</c:f>
              <c:numCache>
                <c:formatCode>0%</c:formatCode>
                <c:ptCount val="21"/>
                <c:pt idx="0">
                  <c:v>2.02</c:v>
                </c:pt>
                <c:pt idx="1">
                  <c:v>1.72</c:v>
                </c:pt>
                <c:pt idx="2">
                  <c:v>1.64</c:v>
                </c:pt>
                <c:pt idx="3">
                  <c:v>1.63</c:v>
                </c:pt>
                <c:pt idx="4">
                  <c:v>1.59</c:v>
                </c:pt>
                <c:pt idx="5">
                  <c:v>1.57</c:v>
                </c:pt>
                <c:pt idx="6">
                  <c:v>1.49</c:v>
                </c:pt>
                <c:pt idx="7">
                  <c:v>1.38</c:v>
                </c:pt>
                <c:pt idx="8">
                  <c:v>1.24</c:v>
                </c:pt>
                <c:pt idx="9">
                  <c:v>1.24</c:v>
                </c:pt>
                <c:pt idx="10">
                  <c:v>1.23</c:v>
                </c:pt>
                <c:pt idx="11">
                  <c:v>1.22</c:v>
                </c:pt>
                <c:pt idx="12">
                  <c:v>1.18</c:v>
                </c:pt>
                <c:pt idx="13">
                  <c:v>1.1499999999999999</c:v>
                </c:pt>
                <c:pt idx="14">
                  <c:v>1.0900000000000001</c:v>
                </c:pt>
                <c:pt idx="15">
                  <c:v>1.0900000000000001</c:v>
                </c:pt>
                <c:pt idx="16">
                  <c:v>1.06</c:v>
                </c:pt>
                <c:pt idx="17">
                  <c:v>1.03</c:v>
                </c:pt>
                <c:pt idx="18">
                  <c:v>1.03</c:v>
                </c:pt>
                <c:pt idx="19">
                  <c:v>1</c:v>
                </c:pt>
                <c:pt idx="20">
                  <c:v>1</c:v>
                </c:pt>
              </c:numCache>
            </c:numRef>
          </c:val>
        </c:ser>
        <c:dLbls>
          <c:showLegendKey val="0"/>
          <c:showVal val="0"/>
          <c:showCatName val="0"/>
          <c:showSerName val="0"/>
          <c:showPercent val="0"/>
          <c:showBubbleSize val="0"/>
        </c:dLbls>
        <c:gapWidth val="150"/>
        <c:axId val="37524992"/>
        <c:axId val="37526528"/>
      </c:barChart>
      <c:catAx>
        <c:axId val="37524992"/>
        <c:scaling>
          <c:orientation val="minMax"/>
        </c:scaling>
        <c:delete val="0"/>
        <c:axPos val="b"/>
        <c:majorTickMark val="out"/>
        <c:minorTickMark val="none"/>
        <c:tickLblPos val="nextTo"/>
        <c:crossAx val="37526528"/>
        <c:crosses val="autoZero"/>
        <c:auto val="1"/>
        <c:lblAlgn val="ctr"/>
        <c:lblOffset val="100"/>
        <c:noMultiLvlLbl val="0"/>
      </c:catAx>
      <c:valAx>
        <c:axId val="37526528"/>
        <c:scaling>
          <c:orientation val="minMax"/>
        </c:scaling>
        <c:delete val="0"/>
        <c:axPos val="l"/>
        <c:majorGridlines/>
        <c:numFmt formatCode="0%" sourceLinked="1"/>
        <c:majorTickMark val="out"/>
        <c:minorTickMark val="none"/>
        <c:tickLblPos val="nextTo"/>
        <c:crossAx val="37524992"/>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chemeClr val="tx2"/>
              </a:solidFill>
            </c:spPr>
          </c:dPt>
          <c:dLbls>
            <c:dLbl>
              <c:idx val="1"/>
              <c:layout>
                <c:manualLayout>
                  <c:x val="2.4999999999999502E-3"/>
                  <c:y val="0.13054830287206301"/>
                </c:manualLayout>
              </c:layout>
              <c:showLegendKey val="0"/>
              <c:showVal val="1"/>
              <c:showCatName val="0"/>
              <c:showSerName val="0"/>
              <c:showPercent val="0"/>
              <c:showBubbleSize val="0"/>
            </c:dLbl>
            <c:dLbl>
              <c:idx val="2"/>
              <c:layout>
                <c:manualLayout>
                  <c:x val="-5.0000000000000903E-3"/>
                  <c:y val="0.114882506527415"/>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Brooklyn!$A$22:$A$25</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Brooklyn!$B$22:$B$25</c:f>
              <c:numCache>
                <c:formatCode>General</c:formatCode>
                <c:ptCount val="4"/>
                <c:pt idx="0">
                  <c:v>991</c:v>
                </c:pt>
                <c:pt idx="1">
                  <c:v>-762</c:v>
                </c:pt>
                <c:pt idx="2" formatCode="#,##0">
                  <c:v>-599</c:v>
                </c:pt>
                <c:pt idx="3" formatCode="#,##0">
                  <c:v>5120</c:v>
                </c:pt>
              </c:numCache>
            </c:numRef>
          </c:val>
        </c:ser>
        <c:dLbls>
          <c:showLegendKey val="0"/>
          <c:showVal val="0"/>
          <c:showCatName val="0"/>
          <c:showSerName val="0"/>
          <c:showPercent val="0"/>
          <c:showBubbleSize val="0"/>
        </c:dLbls>
        <c:gapWidth val="150"/>
        <c:axId val="37548032"/>
        <c:axId val="37549568"/>
      </c:barChart>
      <c:catAx>
        <c:axId val="37548032"/>
        <c:scaling>
          <c:orientation val="minMax"/>
        </c:scaling>
        <c:delete val="0"/>
        <c:axPos val="b"/>
        <c:majorTickMark val="out"/>
        <c:minorTickMark val="none"/>
        <c:tickLblPos val="nextTo"/>
        <c:txPr>
          <a:bodyPr/>
          <a:lstStyle/>
          <a:p>
            <a:pPr>
              <a:defRPr sz="1200"/>
            </a:pPr>
            <a:endParaRPr lang="en-US"/>
          </a:p>
        </c:txPr>
        <c:crossAx val="37549568"/>
        <c:crosses val="autoZero"/>
        <c:auto val="1"/>
        <c:lblAlgn val="ctr"/>
        <c:lblOffset val="100"/>
        <c:noMultiLvlLbl val="0"/>
      </c:catAx>
      <c:valAx>
        <c:axId val="37549568"/>
        <c:scaling>
          <c:orientation val="minMax"/>
        </c:scaling>
        <c:delete val="0"/>
        <c:axPos val="l"/>
        <c:majorGridlines/>
        <c:numFmt formatCode="General" sourceLinked="1"/>
        <c:majorTickMark val="out"/>
        <c:minorTickMark val="none"/>
        <c:tickLblPos val="nextTo"/>
        <c:crossAx val="37548032"/>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2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37834112"/>
        <c:axId val="37844096"/>
      </c:barChart>
      <c:catAx>
        <c:axId val="37834112"/>
        <c:scaling>
          <c:orientation val="minMax"/>
        </c:scaling>
        <c:delete val="0"/>
        <c:axPos val="b"/>
        <c:majorTickMark val="out"/>
        <c:minorTickMark val="none"/>
        <c:tickLblPos val="nextTo"/>
        <c:txPr>
          <a:bodyPr/>
          <a:lstStyle/>
          <a:p>
            <a:pPr>
              <a:defRPr sz="1200"/>
            </a:pPr>
            <a:endParaRPr lang="en-US"/>
          </a:p>
        </c:txPr>
        <c:crossAx val="37844096"/>
        <c:crosses val="autoZero"/>
        <c:auto val="1"/>
        <c:lblAlgn val="ctr"/>
        <c:lblOffset val="100"/>
        <c:noMultiLvlLbl val="0"/>
      </c:catAx>
      <c:valAx>
        <c:axId val="37844096"/>
        <c:scaling>
          <c:orientation val="minMax"/>
        </c:scaling>
        <c:delete val="0"/>
        <c:axPos val="l"/>
        <c:majorGridlines/>
        <c:numFmt formatCode="#,##0" sourceLinked="1"/>
        <c:majorTickMark val="out"/>
        <c:minorTickMark val="none"/>
        <c:tickLblPos val="nextTo"/>
        <c:crossAx val="37834112"/>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37871616"/>
        <c:axId val="37873152"/>
      </c:barChart>
      <c:catAx>
        <c:axId val="37871616"/>
        <c:scaling>
          <c:orientation val="minMax"/>
        </c:scaling>
        <c:delete val="0"/>
        <c:axPos val="b"/>
        <c:majorTickMark val="out"/>
        <c:minorTickMark val="none"/>
        <c:tickLblPos val="nextTo"/>
        <c:txPr>
          <a:bodyPr/>
          <a:lstStyle/>
          <a:p>
            <a:pPr>
              <a:defRPr sz="1200"/>
            </a:pPr>
            <a:endParaRPr lang="en-US"/>
          </a:p>
        </c:txPr>
        <c:crossAx val="37873152"/>
        <c:crosses val="autoZero"/>
        <c:auto val="1"/>
        <c:lblAlgn val="ctr"/>
        <c:lblOffset val="100"/>
        <c:noMultiLvlLbl val="0"/>
      </c:catAx>
      <c:valAx>
        <c:axId val="37873152"/>
        <c:scaling>
          <c:orientation val="minMax"/>
          <c:max val="20000"/>
        </c:scaling>
        <c:delete val="0"/>
        <c:axPos val="l"/>
        <c:majorGridlines/>
        <c:numFmt formatCode="#,##0" sourceLinked="1"/>
        <c:majorTickMark val="out"/>
        <c:minorTickMark val="none"/>
        <c:tickLblPos val="nextTo"/>
        <c:crossAx val="378716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92523547212607E-2"/>
          <c:y val="7.5501666586155258E-2"/>
          <c:w val="0.83026356654321465"/>
          <c:h val="0.79276344062026105"/>
        </c:manualLayout>
      </c:layout>
      <c:lineChart>
        <c:grouping val="standard"/>
        <c:varyColors val="0"/>
        <c:ser>
          <c:idx val="0"/>
          <c:order val="0"/>
          <c:tx>
            <c:strRef>
              <c:f>charts!$A$10</c:f>
              <c:strCache>
                <c:ptCount val="1"/>
                <c:pt idx="0">
                  <c:v>C4E goals</c:v>
                </c:pt>
              </c:strCache>
            </c:strRef>
          </c:tx>
          <c:spPr>
            <a:ln>
              <a:solidFill>
                <a:srgbClr val="008000"/>
              </a:solidFill>
            </a:ln>
          </c:spPr>
          <c:marker>
            <c:symbol val="none"/>
          </c:marker>
          <c:dLbls>
            <c:dLbl>
              <c:idx val="0"/>
              <c:layout>
                <c:manualLayout>
                  <c:x val="0"/>
                  <c:y val="2.9447852760736196E-2"/>
                </c:manualLayout>
              </c:layout>
              <c:showLegendKey val="0"/>
              <c:showVal val="1"/>
              <c:showCatName val="0"/>
              <c:showSerName val="0"/>
              <c:showPercent val="0"/>
              <c:showBubbleSize val="0"/>
            </c:dLbl>
            <c:dLbl>
              <c:idx val="1"/>
              <c:layout>
                <c:manualLayout>
                  <c:x val="0"/>
                  <c:y val="2.2085889570552148E-2"/>
                </c:manualLayout>
              </c:layout>
              <c:showLegendKey val="0"/>
              <c:showVal val="1"/>
              <c:showCatName val="0"/>
              <c:showSerName val="0"/>
              <c:showPercent val="0"/>
              <c:showBubbleSize val="0"/>
            </c:dLbl>
            <c:dLbl>
              <c:idx val="2"/>
              <c:layout>
                <c:manualLayout>
                  <c:x val="1.3902978882907688E-3"/>
                  <c:y val="2.4539877300613498E-2"/>
                </c:manualLayout>
              </c:layout>
              <c:showLegendKey val="0"/>
              <c:showVal val="1"/>
              <c:showCatName val="0"/>
              <c:showSerName val="0"/>
              <c:showPercent val="0"/>
              <c:showBubbleSize val="0"/>
            </c:dLbl>
            <c:dLbl>
              <c:idx val="3"/>
              <c:layout>
                <c:manualLayout>
                  <c:x val="-2.1653615929442052E-3"/>
                  <c:y val="2.4745471233273756E-2"/>
                </c:manualLayout>
              </c:layout>
              <c:showLegendKey val="0"/>
              <c:showVal val="1"/>
              <c:showCatName val="0"/>
              <c:showSerName val="0"/>
              <c:showPercent val="0"/>
              <c:showBubbleSize val="0"/>
            </c:dLbl>
            <c:dLbl>
              <c:idx val="4"/>
              <c:layout>
                <c:manualLayout>
                  <c:x val="0"/>
                  <c:y val="1.9631901840490799E-2"/>
                </c:manualLayout>
              </c:layout>
              <c:showLegendKey val="0"/>
              <c:showVal val="1"/>
              <c:showCatName val="0"/>
              <c:showSerName val="0"/>
              <c:showPercent val="0"/>
              <c:showBubbleSize val="0"/>
            </c:dLbl>
            <c:dLbl>
              <c:idx val="5"/>
              <c:layout>
                <c:manualLayout>
                  <c:x val="1.3902978882907688E-3"/>
                  <c:y val="1.9631901840490799E-2"/>
                </c:manualLayout>
              </c:layout>
              <c:showLegendKey val="0"/>
              <c:showVal val="1"/>
              <c:showCatName val="0"/>
              <c:showSerName val="0"/>
              <c:showPercent val="0"/>
              <c:showBubbleSize val="0"/>
            </c:dLbl>
            <c:dLbl>
              <c:idx val="6"/>
              <c:layout>
                <c:manualLayout>
                  <c:x val="-5.5611915531630753E-3"/>
                  <c:y val="2.2085889570552148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charts!$B$9:$I$9</c:f>
              <c:strCache>
                <c:ptCount val="8"/>
                <c:pt idx="0">
                  <c:v>Baseline</c:v>
                </c:pt>
                <c:pt idx="1">
                  <c:v>2007-8</c:v>
                </c:pt>
                <c:pt idx="2">
                  <c:v>2008-9</c:v>
                </c:pt>
                <c:pt idx="3">
                  <c:v>2009-10</c:v>
                </c:pt>
                <c:pt idx="4">
                  <c:v>2010-11</c:v>
                </c:pt>
                <c:pt idx="5">
                  <c:v>2011-12</c:v>
                </c:pt>
                <c:pt idx="6">
                  <c:v>2012-13</c:v>
                </c:pt>
                <c:pt idx="7">
                  <c:v>2013-14</c:v>
                </c:pt>
              </c:strCache>
            </c:strRef>
          </c:cat>
          <c:val>
            <c:numRef>
              <c:f>charts!$B$10:$I$10</c:f>
              <c:numCache>
                <c:formatCode>0.0</c:formatCode>
                <c:ptCount val="8"/>
                <c:pt idx="0">
                  <c:v>21</c:v>
                </c:pt>
                <c:pt idx="1">
                  <c:v>20.7</c:v>
                </c:pt>
                <c:pt idx="2">
                  <c:v>20.5</c:v>
                </c:pt>
                <c:pt idx="3">
                  <c:v>20.3</c:v>
                </c:pt>
                <c:pt idx="4">
                  <c:v>20.100000000000001</c:v>
                </c:pt>
                <c:pt idx="5" formatCode="General">
                  <c:v>19.899999999999999</c:v>
                </c:pt>
                <c:pt idx="6" formatCode="General">
                  <c:v>19.899999999999999</c:v>
                </c:pt>
                <c:pt idx="7" formatCode="General">
                  <c:v>19.899999999999999</c:v>
                </c:pt>
              </c:numCache>
            </c:numRef>
          </c:val>
          <c:smooth val="0"/>
        </c:ser>
        <c:ser>
          <c:idx val="1"/>
          <c:order val="1"/>
          <c:tx>
            <c:strRef>
              <c:f>charts!$A$11</c:f>
              <c:strCache>
                <c:ptCount val="1"/>
                <c:pt idx="0">
                  <c:v>Citywide actual</c:v>
                </c:pt>
              </c:strCache>
            </c:strRef>
          </c:tx>
          <c:spPr>
            <a:ln>
              <a:solidFill>
                <a:srgbClr val="FF0000"/>
              </a:solidFill>
            </a:ln>
          </c:spPr>
          <c:marker>
            <c:symbol val="none"/>
          </c:marker>
          <c:dLbls>
            <c:dLbl>
              <c:idx val="1"/>
              <c:layout>
                <c:manualLayout>
                  <c:x val="0"/>
                  <c:y val="-2.60416666666668E-2"/>
                </c:manualLayout>
              </c:layout>
              <c:showLegendKey val="0"/>
              <c:showVal val="1"/>
              <c:showCatName val="0"/>
              <c:showSerName val="0"/>
              <c:showPercent val="0"/>
              <c:showBubbleSize val="0"/>
            </c:dLbl>
            <c:dLbl>
              <c:idx val="5"/>
              <c:layout>
                <c:manualLayout>
                  <c:x val="0"/>
                  <c:y val="9.8159509202453993E-3"/>
                </c:manualLayout>
              </c:layout>
              <c:showLegendKey val="0"/>
              <c:showVal val="1"/>
              <c:showCatName val="0"/>
              <c:showSerName val="0"/>
              <c:showPercent val="0"/>
              <c:showBubbleSize val="0"/>
            </c:dLbl>
            <c:dLbl>
              <c:idx val="6"/>
              <c:layout>
                <c:manualLayout>
                  <c:x val="0"/>
                  <c:y val="9.8159509202453993E-3"/>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charts!$B$9:$I$9</c:f>
              <c:strCache>
                <c:ptCount val="8"/>
                <c:pt idx="0">
                  <c:v>Baseline</c:v>
                </c:pt>
                <c:pt idx="1">
                  <c:v>2007-8</c:v>
                </c:pt>
                <c:pt idx="2">
                  <c:v>2008-9</c:v>
                </c:pt>
                <c:pt idx="3">
                  <c:v>2009-10</c:v>
                </c:pt>
                <c:pt idx="4">
                  <c:v>2010-11</c:v>
                </c:pt>
                <c:pt idx="5">
                  <c:v>2011-12</c:v>
                </c:pt>
                <c:pt idx="6">
                  <c:v>2012-13</c:v>
                </c:pt>
                <c:pt idx="7">
                  <c:v>2013-14</c:v>
                </c:pt>
              </c:strCache>
            </c:strRef>
          </c:cat>
          <c:val>
            <c:numRef>
              <c:f>charts!$B$11:$I$11</c:f>
              <c:numCache>
                <c:formatCode>0.0</c:formatCode>
                <c:ptCount val="8"/>
                <c:pt idx="0">
                  <c:v>21</c:v>
                </c:pt>
                <c:pt idx="1">
                  <c:v>20.9</c:v>
                </c:pt>
                <c:pt idx="2">
                  <c:v>21.4</c:v>
                </c:pt>
                <c:pt idx="3">
                  <c:v>22.1</c:v>
                </c:pt>
                <c:pt idx="4">
                  <c:v>22.9</c:v>
                </c:pt>
                <c:pt idx="5" formatCode="General">
                  <c:v>23.9</c:v>
                </c:pt>
                <c:pt idx="6" formatCode="General">
                  <c:v>24.5</c:v>
                </c:pt>
                <c:pt idx="7" formatCode="General">
                  <c:v>24.86</c:v>
                </c:pt>
              </c:numCache>
            </c:numRef>
          </c:val>
          <c:smooth val="0"/>
        </c:ser>
        <c:ser>
          <c:idx val="2"/>
          <c:order val="2"/>
          <c:tx>
            <c:strRef>
              <c:f>charts!$A$12</c:f>
              <c:strCache>
                <c:ptCount val="1"/>
                <c:pt idx="0">
                  <c:v>D14</c:v>
                </c:pt>
              </c:strCache>
            </c:strRef>
          </c:tx>
          <c:spPr>
            <a:ln>
              <a:solidFill>
                <a:srgbClr val="292934"/>
              </a:solidFill>
            </a:ln>
          </c:spPr>
          <c:marker>
            <c:symbol val="none"/>
          </c:marker>
          <c:dLbls>
            <c:dLbl>
              <c:idx val="0"/>
              <c:layout>
                <c:manualLayout>
                  <c:x val="0"/>
                  <c:y val="2.4539877300613498E-2"/>
                </c:manualLayout>
              </c:layout>
              <c:showLegendKey val="0"/>
              <c:showVal val="1"/>
              <c:showCatName val="0"/>
              <c:showSerName val="0"/>
              <c:showPercent val="0"/>
              <c:showBubbleSize val="0"/>
            </c:dLbl>
            <c:dLbl>
              <c:idx val="1"/>
              <c:layout>
                <c:manualLayout>
                  <c:x val="0"/>
                  <c:y val="1.4723926380368098E-2"/>
                </c:manualLayout>
              </c:layout>
              <c:showLegendKey val="0"/>
              <c:showVal val="1"/>
              <c:showCatName val="0"/>
              <c:showSerName val="0"/>
              <c:showPercent val="0"/>
              <c:showBubbleSize val="0"/>
            </c:dLbl>
            <c:dLbl>
              <c:idx val="3"/>
              <c:layout>
                <c:manualLayout>
                  <c:x val="0"/>
                  <c:y val="-2.7777777777777901E-2"/>
                </c:manualLayout>
              </c:layout>
              <c:showLegendKey val="0"/>
              <c:showVal val="1"/>
              <c:showCatName val="0"/>
              <c:showSerName val="0"/>
              <c:showPercent val="0"/>
              <c:showBubbleSize val="0"/>
            </c:dLbl>
            <c:dLbl>
              <c:idx val="5"/>
              <c:layout>
                <c:manualLayout>
                  <c:x val="0"/>
                  <c:y val="1.9631901840490799E-2"/>
                </c:manualLayout>
              </c:layout>
              <c:showLegendKey val="0"/>
              <c:showVal val="1"/>
              <c:showCatName val="0"/>
              <c:showSerName val="0"/>
              <c:showPercent val="0"/>
              <c:showBubbleSize val="0"/>
            </c:dLbl>
            <c:dLbl>
              <c:idx val="6"/>
              <c:layout>
                <c:manualLayout>
                  <c:x val="-2.7805957765815376E-3"/>
                  <c:y val="1.4723926380368098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charts!$B$9:$I$9</c:f>
              <c:strCache>
                <c:ptCount val="8"/>
                <c:pt idx="0">
                  <c:v>Baseline</c:v>
                </c:pt>
                <c:pt idx="1">
                  <c:v>2007-8</c:v>
                </c:pt>
                <c:pt idx="2">
                  <c:v>2008-9</c:v>
                </c:pt>
                <c:pt idx="3">
                  <c:v>2009-10</c:v>
                </c:pt>
                <c:pt idx="4">
                  <c:v>2010-11</c:v>
                </c:pt>
                <c:pt idx="5">
                  <c:v>2011-12</c:v>
                </c:pt>
                <c:pt idx="6">
                  <c:v>2012-13</c:v>
                </c:pt>
                <c:pt idx="7">
                  <c:v>2013-14</c:v>
                </c:pt>
              </c:strCache>
            </c:strRef>
          </c:cat>
          <c:val>
            <c:numRef>
              <c:f>charts!$B$12:$I$12</c:f>
              <c:numCache>
                <c:formatCode>0.0</c:formatCode>
                <c:ptCount val="8"/>
                <c:pt idx="0">
                  <c:v>19.100000000000001</c:v>
                </c:pt>
                <c:pt idx="1">
                  <c:v>18.97769516728625</c:v>
                </c:pt>
                <c:pt idx="2">
                  <c:v>19.270676691729211</c:v>
                </c:pt>
                <c:pt idx="3">
                  <c:v>20.41538461538461</c:v>
                </c:pt>
                <c:pt idx="4">
                  <c:v>21.149377593360981</c:v>
                </c:pt>
                <c:pt idx="5" formatCode="General">
                  <c:v>22.2</c:v>
                </c:pt>
                <c:pt idx="6" formatCode="General">
                  <c:v>22.3</c:v>
                </c:pt>
                <c:pt idx="7" formatCode="General">
                  <c:v>22.7</c:v>
                </c:pt>
              </c:numCache>
            </c:numRef>
          </c:val>
          <c:smooth val="0"/>
        </c:ser>
        <c:dLbls>
          <c:showLegendKey val="0"/>
          <c:showVal val="0"/>
          <c:showCatName val="0"/>
          <c:showSerName val="0"/>
          <c:showPercent val="0"/>
          <c:showBubbleSize val="0"/>
        </c:dLbls>
        <c:marker val="1"/>
        <c:smooth val="0"/>
        <c:axId val="119817344"/>
        <c:axId val="119818880"/>
      </c:lineChart>
      <c:catAx>
        <c:axId val="119817344"/>
        <c:scaling>
          <c:orientation val="minMax"/>
        </c:scaling>
        <c:delete val="0"/>
        <c:axPos val="b"/>
        <c:majorTickMark val="none"/>
        <c:minorTickMark val="none"/>
        <c:tickLblPos val="nextTo"/>
        <c:txPr>
          <a:bodyPr rot="-2700000"/>
          <a:lstStyle/>
          <a:p>
            <a:pPr>
              <a:defRPr sz="1100"/>
            </a:pPr>
            <a:endParaRPr lang="en-US"/>
          </a:p>
        </c:txPr>
        <c:crossAx val="119818880"/>
        <c:crosses val="autoZero"/>
        <c:auto val="1"/>
        <c:lblAlgn val="ctr"/>
        <c:lblOffset val="100"/>
        <c:noMultiLvlLbl val="0"/>
      </c:catAx>
      <c:valAx>
        <c:axId val="119818880"/>
        <c:scaling>
          <c:orientation val="minMax"/>
          <c:min val="15"/>
        </c:scaling>
        <c:delete val="0"/>
        <c:axPos val="l"/>
        <c:title>
          <c:tx>
            <c:rich>
              <a:bodyPr/>
              <a:lstStyle/>
              <a:p>
                <a:pPr>
                  <a:defRPr sz="1200"/>
                </a:pPr>
                <a:r>
                  <a:rPr lang="en-US" sz="1200"/>
                  <a:t>students per class</a:t>
                </a:r>
              </a:p>
            </c:rich>
          </c:tx>
          <c:layout/>
          <c:overlay val="0"/>
        </c:title>
        <c:numFmt formatCode="0" sourceLinked="0"/>
        <c:majorTickMark val="none"/>
        <c:minorTickMark val="none"/>
        <c:tickLblPos val="nextTo"/>
        <c:txPr>
          <a:bodyPr/>
          <a:lstStyle/>
          <a:p>
            <a:pPr>
              <a:defRPr sz="1200"/>
            </a:pPr>
            <a:endParaRPr lang="en-US"/>
          </a:p>
        </c:txPr>
        <c:crossAx val="119817344"/>
        <c:crosses val="autoZero"/>
        <c:crossBetween val="between"/>
      </c:valAx>
    </c:plotArea>
    <c:legend>
      <c:legendPos val="r"/>
      <c:layout>
        <c:manualLayout>
          <c:xMode val="edge"/>
          <c:yMode val="edge"/>
          <c:x val="0.81513329398899781"/>
          <c:y val="0.60294749045939811"/>
          <c:w val="0.18364343345970599"/>
          <c:h val="0.30621187382252063"/>
        </c:manualLayout>
      </c:layout>
      <c:overlay val="0"/>
      <c:spPr>
        <a:ln>
          <a:noFill/>
        </a:ln>
      </c:spPr>
      <c:txPr>
        <a:bodyPr/>
        <a:lstStyle/>
        <a:p>
          <a:pPr>
            <a:defRPr sz="16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57902677615211E-2"/>
          <c:y val="2.9308409646389946E-2"/>
          <c:w val="0.79255222894856359"/>
          <c:h val="0.84398296461801514"/>
        </c:manualLayout>
      </c:layout>
      <c:lineChart>
        <c:grouping val="standard"/>
        <c:varyColors val="0"/>
        <c:ser>
          <c:idx val="0"/>
          <c:order val="0"/>
          <c:tx>
            <c:strRef>
              <c:f>charts!$A$17</c:f>
              <c:strCache>
                <c:ptCount val="1"/>
                <c:pt idx="0">
                  <c:v>C4E target</c:v>
                </c:pt>
              </c:strCache>
            </c:strRef>
          </c:tx>
          <c:spPr>
            <a:ln>
              <a:solidFill>
                <a:srgbClr val="008000"/>
              </a:solidFill>
            </a:ln>
          </c:spPr>
          <c:marker>
            <c:symbol val="none"/>
          </c:marker>
          <c:dLbls>
            <c:dLbl>
              <c:idx val="1"/>
              <c:layout>
                <c:manualLayout>
                  <c:x val="2.5488500173335074E-17"/>
                  <c:y val="2.3979607892500913E-2"/>
                </c:manualLayout>
              </c:layout>
              <c:showLegendKey val="0"/>
              <c:showVal val="1"/>
              <c:showCatName val="0"/>
              <c:showSerName val="0"/>
              <c:showPercent val="0"/>
              <c:showBubbleSize val="0"/>
            </c:dLbl>
            <c:dLbl>
              <c:idx val="3"/>
              <c:layout>
                <c:manualLayout>
                  <c:x val="-6.9514894414537936E-3"/>
                  <c:y val="3.7301612277223568E-2"/>
                </c:manualLayout>
              </c:layout>
              <c:showLegendKey val="0"/>
              <c:showVal val="1"/>
              <c:showCatName val="0"/>
              <c:showSerName val="0"/>
              <c:showPercent val="0"/>
              <c:showBubbleSize val="0"/>
            </c:dLbl>
            <c:dLbl>
              <c:idx val="4"/>
              <c:layout>
                <c:manualLayout>
                  <c:x val="0"/>
                  <c:y val="3.7301612277223568E-2"/>
                </c:manualLayout>
              </c:layout>
              <c:showLegendKey val="0"/>
              <c:showVal val="1"/>
              <c:showCatName val="0"/>
              <c:showSerName val="0"/>
              <c:showPercent val="0"/>
              <c:showBubbleSize val="0"/>
            </c:dLbl>
            <c:dLbl>
              <c:idx val="5"/>
              <c:layout>
                <c:manualLayout>
                  <c:x val="0"/>
                  <c:y val="1.5986405261667242E-2"/>
                </c:manualLayout>
              </c:layout>
              <c:showLegendKey val="0"/>
              <c:showVal val="1"/>
              <c:showCatName val="0"/>
              <c:showSerName val="0"/>
              <c:showPercent val="0"/>
              <c:showBubbleSize val="0"/>
            </c:dLbl>
            <c:dLbl>
              <c:idx val="6"/>
              <c:layout>
                <c:manualLayout>
                  <c:x val="0"/>
                  <c:y val="1.5986405261667242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charts!$B$16:$I$16</c:f>
              <c:strCache>
                <c:ptCount val="8"/>
                <c:pt idx="0">
                  <c:v>Baseline</c:v>
                </c:pt>
                <c:pt idx="1">
                  <c:v>2007-8</c:v>
                </c:pt>
                <c:pt idx="2">
                  <c:v>2008-9</c:v>
                </c:pt>
                <c:pt idx="3">
                  <c:v>2009-10</c:v>
                </c:pt>
                <c:pt idx="4">
                  <c:v>2010-11</c:v>
                </c:pt>
                <c:pt idx="5">
                  <c:v>2011-12</c:v>
                </c:pt>
                <c:pt idx="6">
                  <c:v>2012-13</c:v>
                </c:pt>
                <c:pt idx="7">
                  <c:v>2013-14</c:v>
                </c:pt>
              </c:strCache>
            </c:strRef>
          </c:cat>
          <c:val>
            <c:numRef>
              <c:f>charts!$B$17:$I$17</c:f>
              <c:numCache>
                <c:formatCode>0.0</c:formatCode>
                <c:ptCount val="8"/>
                <c:pt idx="0">
                  <c:v>25.6</c:v>
                </c:pt>
                <c:pt idx="1">
                  <c:v>24.8</c:v>
                </c:pt>
                <c:pt idx="2">
                  <c:v>24.6</c:v>
                </c:pt>
                <c:pt idx="3">
                  <c:v>23.8</c:v>
                </c:pt>
                <c:pt idx="4">
                  <c:v>23.3</c:v>
                </c:pt>
                <c:pt idx="5" formatCode="General">
                  <c:v>22.9</c:v>
                </c:pt>
                <c:pt idx="6" formatCode="General">
                  <c:v>22.9</c:v>
                </c:pt>
                <c:pt idx="7" formatCode="General">
                  <c:v>22.9</c:v>
                </c:pt>
              </c:numCache>
            </c:numRef>
          </c:val>
          <c:smooth val="0"/>
        </c:ser>
        <c:ser>
          <c:idx val="1"/>
          <c:order val="1"/>
          <c:tx>
            <c:strRef>
              <c:f>charts!$A$18</c:f>
              <c:strCache>
                <c:ptCount val="1"/>
                <c:pt idx="0">
                  <c:v>Citywide actual</c:v>
                </c:pt>
              </c:strCache>
            </c:strRef>
          </c:tx>
          <c:spPr>
            <a:ln>
              <a:solidFill>
                <a:srgbClr val="FF0000"/>
              </a:solidFill>
            </a:ln>
          </c:spPr>
          <c:marker>
            <c:symbol val="none"/>
          </c:marker>
          <c:dLbls>
            <c:dLbl>
              <c:idx val="0"/>
              <c:layout>
                <c:manualLayout>
                  <c:x val="-6.9514894414538448E-3"/>
                  <c:y val="3.996601315416811E-2"/>
                </c:manualLayout>
              </c:layout>
              <c:showLegendKey val="0"/>
              <c:showVal val="1"/>
              <c:showCatName val="0"/>
              <c:showSerName val="0"/>
              <c:showPercent val="0"/>
              <c:showBubbleSize val="0"/>
            </c:dLbl>
            <c:dLbl>
              <c:idx val="4"/>
              <c:layout>
                <c:manualLayout>
                  <c:x val="0"/>
                  <c:y val="7.9932026308336211E-3"/>
                </c:manualLayout>
              </c:layout>
              <c:showLegendKey val="0"/>
              <c:showVal val="1"/>
              <c:showCatName val="0"/>
              <c:showSerName val="0"/>
              <c:showPercent val="0"/>
              <c:showBubbleSize val="0"/>
            </c:dLbl>
            <c:dLbl>
              <c:idx val="5"/>
              <c:layout>
                <c:manualLayout>
                  <c:x val="0"/>
                  <c:y val="1.3322004384722703E-2"/>
                </c:manualLayout>
              </c:layout>
              <c:showLegendKey val="0"/>
              <c:showVal val="1"/>
              <c:showCatName val="0"/>
              <c:showSerName val="0"/>
              <c:showPercent val="0"/>
              <c:showBubbleSize val="0"/>
            </c:dLbl>
            <c:dLbl>
              <c:idx val="6"/>
              <c:layout>
                <c:manualLayout>
                  <c:x val="0"/>
                  <c:y val="2.1315207015556326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charts!$B$16:$I$16</c:f>
              <c:strCache>
                <c:ptCount val="8"/>
                <c:pt idx="0">
                  <c:v>Baseline</c:v>
                </c:pt>
                <c:pt idx="1">
                  <c:v>2007-8</c:v>
                </c:pt>
                <c:pt idx="2">
                  <c:v>2008-9</c:v>
                </c:pt>
                <c:pt idx="3">
                  <c:v>2009-10</c:v>
                </c:pt>
                <c:pt idx="4">
                  <c:v>2010-11</c:v>
                </c:pt>
                <c:pt idx="5">
                  <c:v>2011-12</c:v>
                </c:pt>
                <c:pt idx="6">
                  <c:v>2012-13</c:v>
                </c:pt>
                <c:pt idx="7">
                  <c:v>2013-14</c:v>
                </c:pt>
              </c:strCache>
            </c:strRef>
          </c:cat>
          <c:val>
            <c:numRef>
              <c:f>charts!$B$18:$I$18</c:f>
              <c:numCache>
                <c:formatCode>0.0</c:formatCode>
                <c:ptCount val="8"/>
                <c:pt idx="0">
                  <c:v>25.6</c:v>
                </c:pt>
                <c:pt idx="1">
                  <c:v>25.1</c:v>
                </c:pt>
                <c:pt idx="2">
                  <c:v>25.3</c:v>
                </c:pt>
                <c:pt idx="3">
                  <c:v>25.8</c:v>
                </c:pt>
                <c:pt idx="4">
                  <c:v>26.3</c:v>
                </c:pt>
                <c:pt idx="5" formatCode="General">
                  <c:v>26.6</c:v>
                </c:pt>
                <c:pt idx="6" formatCode="General">
                  <c:v>26.7</c:v>
                </c:pt>
                <c:pt idx="7" formatCode="General">
                  <c:v>26.8</c:v>
                </c:pt>
              </c:numCache>
            </c:numRef>
          </c:val>
          <c:smooth val="0"/>
        </c:ser>
        <c:ser>
          <c:idx val="2"/>
          <c:order val="2"/>
          <c:tx>
            <c:strRef>
              <c:f>charts!$A$19</c:f>
              <c:strCache>
                <c:ptCount val="1"/>
                <c:pt idx="0">
                  <c:v>D14</c:v>
                </c:pt>
              </c:strCache>
            </c:strRef>
          </c:tx>
          <c:spPr>
            <a:ln>
              <a:solidFill>
                <a:schemeClr val="tx1"/>
              </a:solidFill>
            </a:ln>
          </c:spPr>
          <c:marker>
            <c:symbol val="none"/>
          </c:marker>
          <c:dLbls>
            <c:dLbl>
              <c:idx val="1"/>
              <c:layout>
                <c:manualLayout>
                  <c:x val="2.5488500173335074E-17"/>
                  <c:y val="4.5294814908057188E-2"/>
                </c:manualLayout>
              </c:layout>
              <c:showLegendKey val="0"/>
              <c:showVal val="1"/>
              <c:showCatName val="0"/>
              <c:showSerName val="0"/>
              <c:showPercent val="0"/>
              <c:showBubbleSize val="0"/>
            </c:dLbl>
            <c:dLbl>
              <c:idx val="4"/>
              <c:layout>
                <c:manualLayout>
                  <c:x val="0"/>
                  <c:y val="1.5986405261667242E-2"/>
                </c:manualLayout>
              </c:layout>
              <c:showLegendKey val="0"/>
              <c:showVal val="1"/>
              <c:showCatName val="0"/>
              <c:showSerName val="0"/>
              <c:showPercent val="0"/>
              <c:showBubbleSize val="0"/>
            </c:dLbl>
            <c:dLbl>
              <c:idx val="5"/>
              <c:layout>
                <c:manualLayout>
                  <c:x val="0"/>
                  <c:y val="1.5986405261667242E-2"/>
                </c:manualLayout>
              </c:layout>
              <c:showLegendKey val="0"/>
              <c:showVal val="1"/>
              <c:showCatName val="0"/>
              <c:showSerName val="0"/>
              <c:showPercent val="0"/>
              <c:showBubbleSize val="0"/>
            </c:dLbl>
            <c:dLbl>
              <c:idx val="7"/>
              <c:layout>
                <c:manualLayout>
                  <c:x val="1.3902978882906669E-3"/>
                  <c:y val="7.9932026308336211E-3"/>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charts!$B$16:$I$16</c:f>
              <c:strCache>
                <c:ptCount val="8"/>
                <c:pt idx="0">
                  <c:v>Baseline</c:v>
                </c:pt>
                <c:pt idx="1">
                  <c:v>2007-8</c:v>
                </c:pt>
                <c:pt idx="2">
                  <c:v>2008-9</c:v>
                </c:pt>
                <c:pt idx="3">
                  <c:v>2009-10</c:v>
                </c:pt>
                <c:pt idx="4">
                  <c:v>2010-11</c:v>
                </c:pt>
                <c:pt idx="5">
                  <c:v>2011-12</c:v>
                </c:pt>
                <c:pt idx="6">
                  <c:v>2012-13</c:v>
                </c:pt>
                <c:pt idx="7">
                  <c:v>2013-14</c:v>
                </c:pt>
              </c:strCache>
            </c:strRef>
          </c:cat>
          <c:val>
            <c:numRef>
              <c:f>charts!$B$19:$I$19</c:f>
              <c:numCache>
                <c:formatCode>0.0</c:formatCode>
                <c:ptCount val="8"/>
                <c:pt idx="0">
                  <c:v>24.6</c:v>
                </c:pt>
                <c:pt idx="1">
                  <c:v>24.109489051094901</c:v>
                </c:pt>
                <c:pt idx="2">
                  <c:v>23.47058823529412</c:v>
                </c:pt>
                <c:pt idx="3">
                  <c:v>24.534883720930239</c:v>
                </c:pt>
                <c:pt idx="4">
                  <c:v>25.616326530612241</c:v>
                </c:pt>
                <c:pt idx="5" formatCode="General">
                  <c:v>25.7</c:v>
                </c:pt>
                <c:pt idx="6" formatCode="General">
                  <c:v>25.8</c:v>
                </c:pt>
                <c:pt idx="7" formatCode="General">
                  <c:v>26.6</c:v>
                </c:pt>
              </c:numCache>
            </c:numRef>
          </c:val>
          <c:smooth val="0"/>
        </c:ser>
        <c:dLbls>
          <c:showLegendKey val="0"/>
          <c:showVal val="0"/>
          <c:showCatName val="0"/>
          <c:showSerName val="0"/>
          <c:showPercent val="0"/>
          <c:showBubbleSize val="0"/>
        </c:dLbls>
        <c:marker val="1"/>
        <c:smooth val="0"/>
        <c:axId val="137862144"/>
        <c:axId val="140261632"/>
      </c:lineChart>
      <c:catAx>
        <c:axId val="137862144"/>
        <c:scaling>
          <c:orientation val="minMax"/>
        </c:scaling>
        <c:delete val="0"/>
        <c:axPos val="b"/>
        <c:majorTickMark val="none"/>
        <c:minorTickMark val="none"/>
        <c:tickLblPos val="nextTo"/>
        <c:txPr>
          <a:bodyPr rot="-2700000"/>
          <a:lstStyle/>
          <a:p>
            <a:pPr>
              <a:defRPr sz="1100"/>
            </a:pPr>
            <a:endParaRPr lang="en-US"/>
          </a:p>
        </c:txPr>
        <c:crossAx val="140261632"/>
        <c:crosses val="autoZero"/>
        <c:auto val="1"/>
        <c:lblAlgn val="ctr"/>
        <c:lblOffset val="100"/>
        <c:noMultiLvlLbl val="0"/>
      </c:catAx>
      <c:valAx>
        <c:axId val="140261632"/>
        <c:scaling>
          <c:orientation val="minMax"/>
        </c:scaling>
        <c:delete val="0"/>
        <c:axPos val="l"/>
        <c:title>
          <c:tx>
            <c:rich>
              <a:bodyPr/>
              <a:lstStyle/>
              <a:p>
                <a:pPr>
                  <a:defRPr sz="1200"/>
                </a:pPr>
                <a:r>
                  <a:rPr lang="en-US" sz="1200"/>
                  <a:t>students per class</a:t>
                </a:r>
              </a:p>
            </c:rich>
          </c:tx>
          <c:layout>
            <c:manualLayout>
              <c:xMode val="edge"/>
              <c:yMode val="edge"/>
              <c:x val="9.7123802085950419E-3"/>
              <c:y val="0.30628169220924989"/>
            </c:manualLayout>
          </c:layout>
          <c:overlay val="0"/>
        </c:title>
        <c:numFmt formatCode="0" sourceLinked="0"/>
        <c:majorTickMark val="none"/>
        <c:minorTickMark val="none"/>
        <c:tickLblPos val="nextTo"/>
        <c:txPr>
          <a:bodyPr/>
          <a:lstStyle/>
          <a:p>
            <a:pPr>
              <a:defRPr sz="1100"/>
            </a:pPr>
            <a:endParaRPr lang="en-US"/>
          </a:p>
        </c:txPr>
        <c:crossAx val="137862144"/>
        <c:crosses val="autoZero"/>
        <c:crossBetween val="between"/>
      </c:valAx>
    </c:plotArea>
    <c:legend>
      <c:legendPos val="r"/>
      <c:layout>
        <c:manualLayout>
          <c:xMode val="edge"/>
          <c:yMode val="edge"/>
          <c:x val="0.84571984753139473"/>
          <c:y val="0.24063484071288457"/>
          <c:w val="0.15305690927145874"/>
          <c:h val="0.32159947970754527"/>
        </c:manualLayout>
      </c:layout>
      <c:overlay val="0"/>
      <c:spPr>
        <a:ln>
          <a:noFill/>
        </a:ln>
      </c:spPr>
      <c:txPr>
        <a:bodyPr/>
        <a:lstStyle/>
        <a:p>
          <a:pPr>
            <a:defRPr sz="16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840851669242282E-2"/>
          <c:y val="3.2448370044277974E-2"/>
          <c:w val="0.85731878725439692"/>
          <c:h val="0.89760553327165737"/>
        </c:manualLayout>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dLbl>
              <c:idx val="4"/>
              <c:layout>
                <c:manualLayout>
                  <c:x val="0"/>
                  <c:y val="2.6548666399863904E-2"/>
                </c:manualLayout>
              </c:layout>
              <c:showLegendKey val="0"/>
              <c:showVal val="1"/>
              <c:showCatName val="0"/>
              <c:showSerName val="0"/>
              <c:showPercent val="0"/>
              <c:showBubbleSize val="0"/>
            </c:dLbl>
            <c:dLbl>
              <c:idx val="5"/>
              <c:layout>
                <c:manualLayout>
                  <c:x val="0"/>
                  <c:y val="2.654866639986390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dLbl>
              <c:idx val="2"/>
              <c:layout>
                <c:manualLayout>
                  <c:x val="6.0112047436451923E-3"/>
                  <c:y val="-8.8495554666212783E-3"/>
                </c:manualLayout>
              </c:layout>
              <c:showLegendKey val="0"/>
              <c:showVal val="1"/>
              <c:showCatName val="0"/>
              <c:showSerName val="0"/>
              <c:showPercent val="0"/>
              <c:showBubbleSize val="0"/>
            </c:dLbl>
            <c:dLbl>
              <c:idx val="3"/>
              <c:layout>
                <c:manualLayout>
                  <c:x val="5.5102073606224585E-17"/>
                  <c:y val="-1.7699110933242529E-2"/>
                </c:manualLayout>
              </c:layout>
              <c:showLegendKey val="0"/>
              <c:showVal val="1"/>
              <c:showCatName val="0"/>
              <c:showSerName val="0"/>
              <c:showPercent val="0"/>
              <c:showBubbleSize val="0"/>
            </c:dLbl>
            <c:dLbl>
              <c:idx val="4"/>
              <c:layout>
                <c:manualLayout>
                  <c:x val="0"/>
                  <c:y val="2.9498518222070856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145123200"/>
        <c:axId val="145124736"/>
      </c:lineChart>
      <c:catAx>
        <c:axId val="145123200"/>
        <c:scaling>
          <c:orientation val="minMax"/>
        </c:scaling>
        <c:delete val="0"/>
        <c:axPos val="b"/>
        <c:majorTickMark val="out"/>
        <c:minorTickMark val="none"/>
        <c:tickLblPos val="nextTo"/>
        <c:txPr>
          <a:bodyPr/>
          <a:lstStyle/>
          <a:p>
            <a:pPr>
              <a:defRPr sz="1200"/>
            </a:pPr>
            <a:endParaRPr lang="en-US"/>
          </a:p>
        </c:txPr>
        <c:crossAx val="145124736"/>
        <c:crosses val="autoZero"/>
        <c:auto val="1"/>
        <c:lblAlgn val="ctr"/>
        <c:lblOffset val="100"/>
        <c:noMultiLvlLbl val="0"/>
      </c:catAx>
      <c:valAx>
        <c:axId val="145124736"/>
        <c:scaling>
          <c:orientation val="minMax"/>
          <c:min val="24"/>
        </c:scaling>
        <c:delete val="0"/>
        <c:axPos val="l"/>
        <c:numFmt formatCode="General" sourceLinked="1"/>
        <c:majorTickMark val="out"/>
        <c:minorTickMark val="none"/>
        <c:tickLblPos val="nextTo"/>
        <c:txPr>
          <a:bodyPr/>
          <a:lstStyle/>
          <a:p>
            <a:pPr>
              <a:defRPr sz="1200"/>
            </a:pPr>
            <a:endParaRPr lang="en-US"/>
          </a:p>
        </c:txPr>
        <c:crossAx val="145123200"/>
        <c:crosses val="autoZero"/>
        <c:crossBetween val="between"/>
      </c:valAx>
    </c:plotArea>
    <c:legend>
      <c:legendPos val="r"/>
      <c:layout>
        <c:manualLayout>
          <c:xMode val="edge"/>
          <c:yMode val="edge"/>
          <c:x val="0.82548985699217503"/>
          <c:y val="0.44608867068760116"/>
          <c:w val="0.17451014300782497"/>
          <c:h val="0.2140170919524558"/>
        </c:manualLayout>
      </c:layout>
      <c:overlay val="0"/>
      <c:txPr>
        <a:bodyPr/>
        <a:lstStyle/>
        <a:p>
          <a:pPr>
            <a:defRPr sz="1600"/>
          </a:pPr>
          <a:endParaRPr lang="en-US"/>
        </a:p>
      </c:txPr>
    </c:legend>
    <c:plotVisOnly val="1"/>
    <c:dispBlanksAs val="gap"/>
    <c:showDLblsOverMax val="0"/>
  </c:chart>
  <c:txPr>
    <a:bodyPr/>
    <a:lstStyle/>
    <a:p>
      <a:pPr>
        <a:defRPr>
          <a:latin typeface="Helvetica Neue"/>
          <a:cs typeface="Helvetica Neue"/>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D14 Kindergarten</a:t>
            </a:r>
          </a:p>
        </c:rich>
      </c:tx>
      <c:overlay val="0"/>
    </c:title>
    <c:autoTitleDeleted val="0"/>
    <c:plotArea>
      <c:layout/>
      <c:barChart>
        <c:barDir val="col"/>
        <c:grouping val="clustered"/>
        <c:varyColors val="0"/>
        <c:ser>
          <c:idx val="0"/>
          <c:order val="0"/>
          <c:invertIfNegative val="0"/>
          <c:dLbls>
            <c:numFmt formatCode="0" sourceLinked="0"/>
            <c:txPr>
              <a:bodyPr/>
              <a:lstStyle/>
              <a:p>
                <a:pPr>
                  <a:defRPr sz="1200"/>
                </a:pPr>
                <a:endParaRPr lang="en-US"/>
              </a:p>
            </c:txPr>
            <c:showLegendKey val="0"/>
            <c:showVal val="1"/>
            <c:showCatName val="0"/>
            <c:showSerName val="0"/>
            <c:showPercent val="0"/>
            <c:showBubbleSize val="0"/>
            <c:showLeaderLines val="0"/>
          </c:dLbls>
          <c:cat>
            <c:strRef>
              <c:f>'D14'!$G$2:$G$3</c:f>
              <c:strCache>
                <c:ptCount val="2"/>
                <c:pt idx="0">
                  <c:v>P.S. 257 JOHN F. HYLAN</c:v>
                </c:pt>
                <c:pt idx="1">
                  <c:v>P.S. 196 TEN EYCK</c:v>
                </c:pt>
              </c:strCache>
            </c:strRef>
          </c:cat>
          <c:val>
            <c:numRef>
              <c:f>'D14'!$I$2:$I$3</c:f>
              <c:numCache>
                <c:formatCode>0.0</c:formatCode>
                <c:ptCount val="2"/>
                <c:pt idx="0">
                  <c:v>29</c:v>
                </c:pt>
                <c:pt idx="1">
                  <c:v>25</c:v>
                </c:pt>
              </c:numCache>
            </c:numRef>
          </c:val>
        </c:ser>
        <c:dLbls>
          <c:showLegendKey val="0"/>
          <c:showVal val="0"/>
          <c:showCatName val="0"/>
          <c:showSerName val="0"/>
          <c:showPercent val="0"/>
          <c:showBubbleSize val="0"/>
        </c:dLbls>
        <c:gapWidth val="150"/>
        <c:axId val="161539968"/>
        <c:axId val="163001088"/>
      </c:barChart>
      <c:catAx>
        <c:axId val="161539968"/>
        <c:scaling>
          <c:orientation val="minMax"/>
        </c:scaling>
        <c:delete val="0"/>
        <c:axPos val="b"/>
        <c:majorTickMark val="out"/>
        <c:minorTickMark val="none"/>
        <c:tickLblPos val="nextTo"/>
        <c:crossAx val="163001088"/>
        <c:crosses val="autoZero"/>
        <c:auto val="1"/>
        <c:lblAlgn val="ctr"/>
        <c:lblOffset val="100"/>
        <c:noMultiLvlLbl val="0"/>
      </c:catAx>
      <c:valAx>
        <c:axId val="163001088"/>
        <c:scaling>
          <c:orientation val="minMax"/>
        </c:scaling>
        <c:delete val="0"/>
        <c:axPos val="l"/>
        <c:numFmt formatCode="0" sourceLinked="0"/>
        <c:majorTickMark val="out"/>
        <c:minorTickMark val="none"/>
        <c:tickLblPos val="nextTo"/>
        <c:crossAx val="1615399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D14 1st Grade</a:t>
            </a:r>
          </a:p>
        </c:rich>
      </c:tx>
      <c:overlay val="0"/>
    </c:title>
    <c:autoTitleDeleted val="0"/>
    <c:plotArea>
      <c:layout/>
      <c:barChart>
        <c:barDir val="col"/>
        <c:grouping val="clustered"/>
        <c:varyColors val="0"/>
        <c:ser>
          <c:idx val="0"/>
          <c:order val="0"/>
          <c:invertIfNegative val="0"/>
          <c:dLbls>
            <c:numFmt formatCode="0" sourceLinked="0"/>
            <c:txPr>
              <a:bodyPr/>
              <a:lstStyle/>
              <a:p>
                <a:pPr>
                  <a:defRPr sz="1200"/>
                </a:pPr>
                <a:endParaRPr lang="en-US"/>
              </a:p>
            </c:txPr>
            <c:showLegendKey val="0"/>
            <c:showVal val="1"/>
            <c:showCatName val="0"/>
            <c:showSerName val="0"/>
            <c:showPercent val="0"/>
            <c:showBubbleSize val="0"/>
            <c:showLeaderLines val="0"/>
          </c:dLbls>
          <c:cat>
            <c:strRef>
              <c:f>'D14'!$G$14:$G$18</c:f>
              <c:strCache>
                <c:ptCount val="5"/>
                <c:pt idx="0">
                  <c:v>P.S. 132 THE CONSELYEA SCHOOL</c:v>
                </c:pt>
                <c:pt idx="1">
                  <c:v>P.S. 319</c:v>
                </c:pt>
                <c:pt idx="2">
                  <c:v>P.S. 018 EDWARD BUSH</c:v>
                </c:pt>
                <c:pt idx="3">
                  <c:v>P.S. 157 BENJAMIN FRANKLIN</c:v>
                </c:pt>
                <c:pt idx="4">
                  <c:v>P.S. 196 TEN EYCK</c:v>
                </c:pt>
              </c:strCache>
            </c:strRef>
          </c:cat>
          <c:val>
            <c:numRef>
              <c:f>'D14'!$I$14:$I$18</c:f>
              <c:numCache>
                <c:formatCode>0.0</c:formatCode>
                <c:ptCount val="5"/>
                <c:pt idx="0">
                  <c:v>30</c:v>
                </c:pt>
                <c:pt idx="1">
                  <c:v>30</c:v>
                </c:pt>
                <c:pt idx="2">
                  <c:v>27</c:v>
                </c:pt>
                <c:pt idx="3">
                  <c:v>27</c:v>
                </c:pt>
                <c:pt idx="4">
                  <c:v>27</c:v>
                </c:pt>
              </c:numCache>
            </c:numRef>
          </c:val>
        </c:ser>
        <c:dLbls>
          <c:showLegendKey val="0"/>
          <c:showVal val="0"/>
          <c:showCatName val="0"/>
          <c:showSerName val="0"/>
          <c:showPercent val="0"/>
          <c:showBubbleSize val="0"/>
        </c:dLbls>
        <c:gapWidth val="150"/>
        <c:axId val="180553984"/>
        <c:axId val="187899904"/>
      </c:barChart>
      <c:catAx>
        <c:axId val="180553984"/>
        <c:scaling>
          <c:orientation val="minMax"/>
        </c:scaling>
        <c:delete val="0"/>
        <c:axPos val="b"/>
        <c:majorTickMark val="out"/>
        <c:minorTickMark val="none"/>
        <c:tickLblPos val="nextTo"/>
        <c:crossAx val="187899904"/>
        <c:crosses val="autoZero"/>
        <c:auto val="1"/>
        <c:lblAlgn val="ctr"/>
        <c:lblOffset val="100"/>
        <c:noMultiLvlLbl val="0"/>
      </c:catAx>
      <c:valAx>
        <c:axId val="187899904"/>
        <c:scaling>
          <c:orientation val="minMax"/>
        </c:scaling>
        <c:delete val="0"/>
        <c:axPos val="l"/>
        <c:numFmt formatCode="0" sourceLinked="0"/>
        <c:majorTickMark val="out"/>
        <c:minorTickMark val="none"/>
        <c:tickLblPos val="nextTo"/>
        <c:crossAx val="180553984"/>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D14</a:t>
            </a:r>
            <a:r>
              <a:rPr lang="en-US" baseline="0"/>
              <a:t> 2nd Grade</a:t>
            </a:r>
            <a:endParaRPr lang="en-US"/>
          </a:p>
        </c:rich>
      </c:tx>
      <c:overlay val="0"/>
    </c:title>
    <c:autoTitleDeleted val="0"/>
    <c:plotArea>
      <c:layout/>
      <c:barChart>
        <c:barDir val="col"/>
        <c:grouping val="clustered"/>
        <c:varyColors val="0"/>
        <c:ser>
          <c:idx val="0"/>
          <c:order val="0"/>
          <c:invertIfNegative val="0"/>
          <c:dLbls>
            <c:numFmt formatCode="0" sourceLinked="0"/>
            <c:txPr>
              <a:bodyPr/>
              <a:lstStyle/>
              <a:p>
                <a:pPr>
                  <a:defRPr sz="1200"/>
                </a:pPr>
                <a:endParaRPr lang="en-US"/>
              </a:p>
            </c:txPr>
            <c:showLegendKey val="0"/>
            <c:showVal val="1"/>
            <c:showCatName val="0"/>
            <c:showSerName val="0"/>
            <c:showPercent val="0"/>
            <c:showBubbleSize val="0"/>
            <c:showLeaderLines val="0"/>
          </c:dLbls>
          <c:cat>
            <c:strRef>
              <c:f>'D14'!$G$9:$G$12</c:f>
              <c:strCache>
                <c:ptCount val="4"/>
                <c:pt idx="0">
                  <c:v>P.S. 120 CARLOS TAPIA</c:v>
                </c:pt>
                <c:pt idx="1">
                  <c:v>P.S. 257 JOHN F. HYLAN</c:v>
                </c:pt>
                <c:pt idx="2">
                  <c:v>P.S. 031 SAMUEL F. DUPONT</c:v>
                </c:pt>
                <c:pt idx="3">
                  <c:v>P.S. 132 THE CONSELYEA SCHOOL</c:v>
                </c:pt>
              </c:strCache>
            </c:strRef>
          </c:cat>
          <c:val>
            <c:numRef>
              <c:f>'D14'!$I$9:$I$12</c:f>
              <c:numCache>
                <c:formatCode>0.0</c:formatCode>
                <c:ptCount val="4"/>
                <c:pt idx="0">
                  <c:v>33</c:v>
                </c:pt>
                <c:pt idx="1">
                  <c:v>29.7</c:v>
                </c:pt>
                <c:pt idx="2">
                  <c:v>29.3</c:v>
                </c:pt>
                <c:pt idx="3">
                  <c:v>29</c:v>
                </c:pt>
              </c:numCache>
            </c:numRef>
          </c:val>
        </c:ser>
        <c:dLbls>
          <c:showLegendKey val="0"/>
          <c:showVal val="0"/>
          <c:showCatName val="0"/>
          <c:showSerName val="0"/>
          <c:showPercent val="0"/>
          <c:showBubbleSize val="0"/>
        </c:dLbls>
        <c:gapWidth val="150"/>
        <c:axId val="9653248"/>
        <c:axId val="9655040"/>
      </c:barChart>
      <c:catAx>
        <c:axId val="9653248"/>
        <c:scaling>
          <c:orientation val="minMax"/>
        </c:scaling>
        <c:delete val="0"/>
        <c:axPos val="b"/>
        <c:majorTickMark val="out"/>
        <c:minorTickMark val="none"/>
        <c:tickLblPos val="nextTo"/>
        <c:crossAx val="9655040"/>
        <c:crosses val="autoZero"/>
        <c:auto val="1"/>
        <c:lblAlgn val="ctr"/>
        <c:lblOffset val="100"/>
        <c:noMultiLvlLbl val="0"/>
      </c:catAx>
      <c:valAx>
        <c:axId val="9655040"/>
        <c:scaling>
          <c:orientation val="minMax"/>
        </c:scaling>
        <c:delete val="0"/>
        <c:axPos val="l"/>
        <c:numFmt formatCode="0" sourceLinked="0"/>
        <c:majorTickMark val="out"/>
        <c:minorTickMark val="none"/>
        <c:tickLblPos val="nextTo"/>
        <c:crossAx val="965324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D14</a:t>
            </a:r>
            <a:r>
              <a:rPr lang="en-US" baseline="0"/>
              <a:t> 3rd Grade</a:t>
            </a:r>
            <a:endParaRPr lang="en-US"/>
          </a:p>
        </c:rich>
      </c:tx>
      <c:overlay val="0"/>
    </c:title>
    <c:autoTitleDeleted val="0"/>
    <c:plotArea>
      <c:layout/>
      <c:barChart>
        <c:barDir val="col"/>
        <c:grouping val="clustered"/>
        <c:varyColors val="0"/>
        <c:ser>
          <c:idx val="0"/>
          <c:order val="0"/>
          <c:invertIfNegative val="0"/>
          <c:dLbls>
            <c:numFmt formatCode="0" sourceLinked="0"/>
            <c:txPr>
              <a:bodyPr/>
              <a:lstStyle/>
              <a:p>
                <a:pPr>
                  <a:defRPr sz="1200"/>
                </a:pPr>
                <a:endParaRPr lang="en-US"/>
              </a:p>
            </c:txPr>
            <c:showLegendKey val="0"/>
            <c:showVal val="1"/>
            <c:showCatName val="0"/>
            <c:showSerName val="0"/>
            <c:showPercent val="0"/>
            <c:showBubbleSize val="0"/>
            <c:showLeaderLines val="0"/>
          </c:dLbls>
          <c:cat>
            <c:strRef>
              <c:f>'D14'!$G$5:$G$7</c:f>
              <c:strCache>
                <c:ptCount val="3"/>
                <c:pt idx="0">
                  <c:v>P.S. 147 Isaac Remsen</c:v>
                </c:pt>
                <c:pt idx="1">
                  <c:v>P.S. 018 EDWARD BUSH</c:v>
                </c:pt>
                <c:pt idx="2">
                  <c:v>P.S. 132 THE CONSELYEA SCHOOL</c:v>
                </c:pt>
              </c:strCache>
            </c:strRef>
          </c:cat>
          <c:val>
            <c:numRef>
              <c:f>'D14'!$I$5:$I$7</c:f>
              <c:numCache>
                <c:formatCode>0.0</c:formatCode>
                <c:ptCount val="3"/>
                <c:pt idx="0">
                  <c:v>32</c:v>
                </c:pt>
                <c:pt idx="1">
                  <c:v>30</c:v>
                </c:pt>
                <c:pt idx="2">
                  <c:v>30</c:v>
                </c:pt>
              </c:numCache>
            </c:numRef>
          </c:val>
        </c:ser>
        <c:dLbls>
          <c:showLegendKey val="0"/>
          <c:showVal val="0"/>
          <c:showCatName val="0"/>
          <c:showSerName val="0"/>
          <c:showPercent val="0"/>
          <c:showBubbleSize val="0"/>
        </c:dLbls>
        <c:gapWidth val="150"/>
        <c:axId val="35263232"/>
        <c:axId val="35264768"/>
      </c:barChart>
      <c:catAx>
        <c:axId val="35263232"/>
        <c:scaling>
          <c:orientation val="minMax"/>
        </c:scaling>
        <c:delete val="0"/>
        <c:axPos val="b"/>
        <c:majorTickMark val="out"/>
        <c:minorTickMark val="none"/>
        <c:tickLblPos val="nextTo"/>
        <c:crossAx val="35264768"/>
        <c:crosses val="autoZero"/>
        <c:auto val="1"/>
        <c:lblAlgn val="ctr"/>
        <c:lblOffset val="100"/>
        <c:noMultiLvlLbl val="0"/>
      </c:catAx>
      <c:valAx>
        <c:axId val="35264768"/>
        <c:scaling>
          <c:orientation val="minMax"/>
        </c:scaling>
        <c:delete val="0"/>
        <c:axPos val="l"/>
        <c:numFmt formatCode="0" sourceLinked="0"/>
        <c:majorTickMark val="out"/>
        <c:minorTickMark val="none"/>
        <c:tickLblPos val="nextTo"/>
        <c:crossAx val="3526323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CITYWIDE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37441536"/>
        <c:axId val="37443072"/>
      </c:lineChart>
      <c:catAx>
        <c:axId val="37441536"/>
        <c:scaling>
          <c:orientation val="minMax"/>
        </c:scaling>
        <c:delete val="0"/>
        <c:axPos val="b"/>
        <c:majorTickMark val="out"/>
        <c:minorTickMark val="none"/>
        <c:tickLblPos val="nextTo"/>
        <c:txPr>
          <a:bodyPr/>
          <a:lstStyle/>
          <a:p>
            <a:pPr>
              <a:defRPr sz="1800"/>
            </a:pPr>
            <a:endParaRPr lang="en-US"/>
          </a:p>
        </c:txPr>
        <c:crossAx val="37443072"/>
        <c:crosses val="autoZero"/>
        <c:auto val="1"/>
        <c:lblAlgn val="ctr"/>
        <c:lblOffset val="100"/>
        <c:noMultiLvlLbl val="0"/>
      </c:catAx>
      <c:valAx>
        <c:axId val="37443072"/>
        <c:scaling>
          <c:orientation val="minMax"/>
        </c:scaling>
        <c:delete val="1"/>
        <c:axPos val="l"/>
        <c:numFmt formatCode="#,##0" sourceLinked="1"/>
        <c:majorTickMark val="out"/>
        <c:minorTickMark val="none"/>
        <c:tickLblPos val="none"/>
        <c:crossAx val="37441536"/>
        <c:crosses val="autoZero"/>
        <c:crossBetween val="between"/>
      </c:valAx>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B13DEA-4163-4107-9EE4-F0A1654F2AC2}" type="datetimeFigureOut">
              <a:rPr lang="en-US"/>
              <a:pPr>
                <a:defRPr/>
              </a:pPr>
              <a:t>10/9/2014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61147-74B9-4B2B-81DE-F194E676E478}" type="slidenum">
              <a:rPr lang="en-US"/>
              <a:pPr>
                <a:defRPr/>
              </a:pPr>
              <a:t>‹#›</a:t>
            </a:fld>
            <a:endParaRPr lang="en-US"/>
          </a:p>
        </p:txBody>
      </p:sp>
    </p:spTree>
    <p:extLst>
      <p:ext uri="{BB962C8B-B14F-4D97-AF65-F5344CB8AC3E}">
        <p14:creationId xmlns:p14="http://schemas.microsoft.com/office/powerpoint/2010/main" val="19628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F9D73D-022F-4769-971D-0D7B698EB455}" type="datetimeFigureOut">
              <a:rPr lang="en-US"/>
              <a:pPr>
                <a:defRPr/>
              </a:pPr>
              <a:t>10/9/2014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912D04-B5B3-4F59-8413-7164EF58CD9B}" type="slidenum">
              <a:rPr lang="en-US"/>
              <a:pPr>
                <a:defRPr/>
              </a:pPr>
              <a:t>‹#›</a:t>
            </a:fld>
            <a:endParaRPr lang="en-US"/>
          </a:p>
        </p:txBody>
      </p:sp>
    </p:spTree>
    <p:extLst>
      <p:ext uri="{BB962C8B-B14F-4D97-AF65-F5344CB8AC3E}">
        <p14:creationId xmlns:p14="http://schemas.microsoft.com/office/powerpoint/2010/main" val="7076085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7</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D0BF6F63-D06E-44CB-B375-8E752209C2CA}" type="slidenum">
              <a:rPr lang="en-US" altLang="en-US" smtClean="0">
                <a:latin typeface="Calibri" pitchFamily="34" charset="0"/>
              </a:rPr>
              <a:pPr fontAlgn="base">
                <a:spcBef>
                  <a:spcPct val="0"/>
                </a:spcBef>
                <a:spcAft>
                  <a:spcPct val="0"/>
                </a:spcAft>
                <a:defRPr/>
              </a:pPr>
              <a:t>9</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08603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54254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202087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975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pPr/>
              <a:t>‹#›</a:t>
            </a:fld>
            <a:endParaRPr lang="en-US"/>
          </a:p>
        </p:txBody>
      </p:sp>
    </p:spTree>
    <p:extLst>
      <p:ext uri="{BB962C8B-B14F-4D97-AF65-F5344CB8AC3E}">
        <p14:creationId xmlns:p14="http://schemas.microsoft.com/office/powerpoint/2010/main" val="1732626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FA88B-A37A-EB47-A09C-779C117D004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9250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DFA88B-A37A-EB47-A09C-779C117D0048}"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pPr/>
              <a:t>‹#›</a:t>
            </a:fld>
            <a:endParaRPr lang="en-US"/>
          </a:p>
        </p:txBody>
      </p:sp>
    </p:spTree>
    <p:extLst>
      <p:ext uri="{BB962C8B-B14F-4D97-AF65-F5344CB8AC3E}">
        <p14:creationId xmlns:p14="http://schemas.microsoft.com/office/powerpoint/2010/main" val="2654231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DFA88B-A37A-EB47-A09C-779C117D0048}"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2237B-B260-8643-9669-60DFFD286FD8}"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159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FA88B-A37A-EB47-A09C-779C117D0048}"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2237B-B260-8643-9669-60DFFD286FD8}" type="slidenum">
              <a:rPr lang="en-US" smtClean="0"/>
              <a:pPr/>
              <a:t>‹#›</a:t>
            </a:fld>
            <a:endParaRPr lang="en-US"/>
          </a:p>
        </p:txBody>
      </p:sp>
    </p:spTree>
    <p:extLst>
      <p:ext uri="{BB962C8B-B14F-4D97-AF65-F5344CB8AC3E}">
        <p14:creationId xmlns:p14="http://schemas.microsoft.com/office/powerpoint/2010/main" val="929868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FA88B-A37A-EB47-A09C-779C117D0048}"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2237B-B260-8643-9669-60DFFD286FD8}" type="slidenum">
              <a:rPr lang="en-US" smtClean="0"/>
              <a:pPr/>
              <a:t>‹#›</a:t>
            </a:fld>
            <a:endParaRPr lang="en-US"/>
          </a:p>
        </p:txBody>
      </p:sp>
    </p:spTree>
    <p:extLst>
      <p:ext uri="{BB962C8B-B14F-4D97-AF65-F5344CB8AC3E}">
        <p14:creationId xmlns:p14="http://schemas.microsoft.com/office/powerpoint/2010/main" val="4288174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52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70394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pPr/>
              <a:t>‹#›</a:t>
            </a:fld>
            <a:endParaRPr lang="en-US"/>
          </a:p>
        </p:txBody>
      </p:sp>
    </p:spTree>
    <p:extLst>
      <p:ext uri="{BB962C8B-B14F-4D97-AF65-F5344CB8AC3E}">
        <p14:creationId xmlns:p14="http://schemas.microsoft.com/office/powerpoint/2010/main" val="24284668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pPr/>
              <a:t>‹#›</a:t>
            </a:fld>
            <a:endParaRPr lang="en-US"/>
          </a:p>
        </p:txBody>
      </p:sp>
    </p:spTree>
    <p:extLst>
      <p:ext uri="{BB962C8B-B14F-4D97-AF65-F5344CB8AC3E}">
        <p14:creationId xmlns:p14="http://schemas.microsoft.com/office/powerpoint/2010/main" val="1421583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pPr/>
              <a:t>‹#›</a:t>
            </a:fld>
            <a:endParaRPr lang="en-US"/>
          </a:p>
        </p:txBody>
      </p:sp>
    </p:spTree>
    <p:extLst>
      <p:ext uri="{BB962C8B-B14F-4D97-AF65-F5344CB8AC3E}">
        <p14:creationId xmlns:p14="http://schemas.microsoft.com/office/powerpoint/2010/main" val="2315496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3280100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164866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110500964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3633835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10/9/2014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1455687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7319584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98740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2164545921"/>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10/9/2014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981169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3021522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34420802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285929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7637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10/9/2014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5687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8580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26508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10/9/2014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124038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3283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10/9/2014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15" r:id="rId2"/>
    <p:sldLayoutId id="2147483823" r:id="rId3"/>
    <p:sldLayoutId id="2147483816" r:id="rId4"/>
    <p:sldLayoutId id="2147483824" r:id="rId5"/>
    <p:sldLayoutId id="2147483817" r:id="rId6"/>
    <p:sldLayoutId id="2147483818" r:id="rId7"/>
    <p:sldLayoutId id="2147483825" r:id="rId8"/>
    <p:sldLayoutId id="2147483819" r:id="rId9"/>
    <p:sldLayoutId id="2147483820" r:id="rId10"/>
    <p:sldLayoutId id="214748382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fontAlgn="auto">
              <a:spcBef>
                <a:spcPts val="0"/>
              </a:spcBef>
              <a:spcAft>
                <a:spcPts val="0"/>
              </a:spcAft>
            </a:pPr>
            <a:fld id="{FFDFA88B-A37A-EB47-A09C-779C117D0048}" type="datetimeFigureOut">
              <a:rPr lang="en-US" smtClean="0">
                <a:latin typeface="Arial"/>
                <a:cs typeface="+mn-cs"/>
              </a:rPr>
              <a:pPr fontAlgn="auto">
                <a:spcBef>
                  <a:spcPts val="0"/>
                </a:spcBef>
                <a:spcAft>
                  <a:spcPts val="0"/>
                </a:spcAft>
              </a:pPr>
              <a:t>10/9/2014</a:t>
            </a:fld>
            <a:endParaRPr lang="en-US">
              <a:latin typeface="Arial"/>
              <a:cs typeface="+mn-cs"/>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fontAlgn="auto">
              <a:spcBef>
                <a:spcPts val="0"/>
              </a:spcBef>
              <a:spcAft>
                <a:spcPts val="0"/>
              </a:spcAft>
            </a:pPr>
            <a:endParaRPr lang="en-US">
              <a:latin typeface="Arial"/>
              <a:cs typeface="+mn-cs"/>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auto">
              <a:spcBef>
                <a:spcPts val="0"/>
              </a:spcBef>
              <a:spcAft>
                <a:spcPts val="0"/>
              </a:spcAft>
            </a:pPr>
            <a:fld id="{8922237B-B260-8643-9669-60DFFD286FD8}" type="slidenum">
              <a:rPr lang="en-US" smtClean="0">
                <a:latin typeface="Arial"/>
                <a:cs typeface="+mn-cs"/>
              </a:rPr>
              <a:pPr fontAlgn="auto">
                <a:spcBef>
                  <a:spcPts val="0"/>
                </a:spcBef>
                <a:spcAft>
                  <a:spcPts val="0"/>
                </a:spcAft>
              </a:pPr>
              <a:t>‹#›</a:t>
            </a:fld>
            <a:endParaRPr lang="en-US">
              <a:latin typeface="Arial"/>
              <a:cs typeface="+mn-cs"/>
            </a:endParaRPr>
          </a:p>
        </p:txBody>
      </p:sp>
    </p:spTree>
    <p:extLst>
      <p:ext uri="{BB962C8B-B14F-4D97-AF65-F5344CB8AC3E}">
        <p14:creationId xmlns:p14="http://schemas.microsoft.com/office/powerpoint/2010/main" val="164693863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10/9/2014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2422677013"/>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550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sz="4000" dirty="0" smtClean="0"/>
              <a:t>Karen </a:t>
            </a:r>
            <a:r>
              <a:rPr lang="en-US" sz="4000" dirty="0" err="1" smtClean="0"/>
              <a:t>Sprowal</a:t>
            </a:r>
            <a:r>
              <a:rPr lang="en-US" sz="4000" dirty="0" smtClean="0"/>
              <a:t>, Class Size Matters</a:t>
            </a:r>
          </a:p>
          <a:p>
            <a:pPr eaLnBrk="1" fontAlgn="auto" hangingPunct="1">
              <a:spcAft>
                <a:spcPts val="0"/>
              </a:spcAft>
              <a:buFont typeface="Arial" pitchFamily="34" charset="0"/>
              <a:buNone/>
              <a:defRPr/>
            </a:pPr>
            <a:r>
              <a:rPr lang="en-US" sz="4000" dirty="0" smtClean="0"/>
              <a:t>District 14 CEC Presentation</a:t>
            </a:r>
          </a:p>
          <a:p>
            <a:pPr eaLnBrk="1" fontAlgn="auto" hangingPunct="1">
              <a:spcAft>
                <a:spcPts val="0"/>
              </a:spcAft>
              <a:buFont typeface="Arial" pitchFamily="34" charset="0"/>
              <a:buNone/>
              <a:defRPr/>
            </a:pPr>
            <a:r>
              <a:rPr lang="en-US" sz="4000" dirty="0" smtClean="0"/>
              <a:t>October 9, 2014</a:t>
            </a:r>
            <a:endParaRPr lang="en-US" sz="4000"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Why DOE’s C4E plan violates the language and intent of the law</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funds must </a:t>
            </a:r>
            <a:r>
              <a:rPr lang="en-US" altLang="en-US" sz="2000" b="1" dirty="0" smtClean="0"/>
              <a:t>“supplement not supplant”</a:t>
            </a:r>
            <a:r>
              <a:rPr lang="en-US" altLang="en-US" sz="2000" dirty="0" smtClean="0"/>
              <a:t> city funds. </a:t>
            </a:r>
          </a:p>
          <a:p>
            <a:endParaRPr lang="en-US" altLang="en-US" sz="2000" dirty="0" smtClean="0"/>
          </a:p>
          <a:p>
            <a:r>
              <a:rPr lang="en-US" altLang="en-US" sz="2000" dirty="0" smtClean="0"/>
              <a:t>This means that the DOE could 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allowing supplanting – but also claims that the State Education Dept. has allowed it to happen.</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endParaRPr lang="en-US" altLang="en-US" sz="2000" dirty="0" smtClean="0"/>
          </a:p>
          <a:p>
            <a:r>
              <a:rPr lang="en-US" altLang="en-US" sz="2000" dirty="0" smtClean="0"/>
              <a:t>In 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a:p>
            <a:endParaRPr lang="en-US" altLang="en-US" dirty="0" smtClean="0"/>
          </a:p>
          <a:p>
            <a:endParaRPr lang="en-US" altLang="en-US" dirty="0" smtClean="0"/>
          </a:p>
          <a:p>
            <a:endParaRPr lang="en-US" altLang="en-US" dirty="0"/>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smtClean="0"/>
          </a:p>
          <a:p>
            <a:r>
              <a:rPr lang="en-US" altLang="en-US" dirty="0" smtClean="0"/>
              <a:t>DOE refuses to allocate any funds specifically towards class size reduction in its targeted allocations.</a:t>
            </a:r>
          </a:p>
          <a:p>
            <a:endParaRPr lang="en-US" altLang="en-US" dirty="0" smtClean="0"/>
          </a:p>
          <a:p>
            <a:r>
              <a:rPr lang="en-US" altLang="en-US" dirty="0" smtClean="0"/>
              <a:t>DOE allows principals to use C4E funds to </a:t>
            </a:r>
            <a:r>
              <a:rPr lang="en-US" altLang="en-US" i="1" dirty="0" smtClean="0"/>
              <a:t>Minimize growth of class size </a:t>
            </a:r>
          </a:p>
          <a:p>
            <a:endParaRPr lang="en-US" altLang="en-US" dirty="0"/>
          </a:p>
          <a:p>
            <a:r>
              <a:rPr lang="en-US" altLang="en-US" dirty="0" smtClean="0"/>
              <a:t>DOE has never aligned its capital plan or the school utilization formula to smaller classes, contrary to the C4E law.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Over-utilization in ES and MS buildings in District 14 and Brooklyn HS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r>
              <a:rPr lang="en-US" dirty="0" smtClean="0"/>
              <a:t>5 </a:t>
            </a:r>
            <a:r>
              <a:rPr lang="en-US" dirty="0"/>
              <a:t>ES and MS school buildings in CSD </a:t>
            </a:r>
            <a:r>
              <a:rPr lang="en-US" dirty="0" smtClean="0"/>
              <a:t>14 </a:t>
            </a:r>
            <a:r>
              <a:rPr lang="en-US" dirty="0"/>
              <a:t>are over-utilized. More than </a:t>
            </a:r>
            <a:r>
              <a:rPr lang="en-US" dirty="0" smtClean="0"/>
              <a:t>500 </a:t>
            </a:r>
            <a:r>
              <a:rPr lang="en-US" dirty="0"/>
              <a:t>seats are needed for these buildings to reach 100% utilization.</a:t>
            </a:r>
          </a:p>
          <a:p>
            <a:pPr marL="0" indent="0">
              <a:buNone/>
            </a:pPr>
            <a:endParaRPr lang="en-US" dirty="0" smtClean="0"/>
          </a:p>
          <a:p>
            <a:r>
              <a:rPr lang="en-US" dirty="0" smtClean="0"/>
              <a:t>In </a:t>
            </a:r>
            <a:r>
              <a:rPr lang="en-US" dirty="0"/>
              <a:t>Brooklyn, 21 high school buildings are at or over 100% building utilization.  The seat need for these buildings is over 9,000</a:t>
            </a:r>
            <a:r>
              <a:rPr lang="en-US" dirty="0" smtClean="0"/>
              <a:t>.</a:t>
            </a:r>
          </a:p>
          <a:p>
            <a:endParaRPr lang="en-US" dirty="0"/>
          </a:p>
          <a:p>
            <a:r>
              <a:rPr lang="en-US" dirty="0" smtClean="0"/>
              <a:t>Most experts believe that these figures underestimate the level of overcrowding in our schools; and so Chancellor has </a:t>
            </a:r>
            <a:r>
              <a:rPr lang="en-US" dirty="0" err="1" smtClean="0"/>
              <a:t>appt</a:t>
            </a:r>
            <a:r>
              <a:rPr lang="en-US" dirty="0" smtClean="0"/>
              <a:t> task force to revamp the Blue Book formula. </a:t>
            </a:r>
            <a:endParaRPr lang="en-US" dirty="0"/>
          </a:p>
          <a:p>
            <a:endParaRPr lang="en-US" dirty="0"/>
          </a:p>
          <a:p>
            <a:endParaRPr lang="en-US" dirty="0"/>
          </a:p>
        </p:txBody>
      </p:sp>
    </p:spTree>
    <p:extLst>
      <p:ext uri="{BB962C8B-B14F-4D97-AF65-F5344CB8AC3E}">
        <p14:creationId xmlns:p14="http://schemas.microsoft.com/office/powerpoint/2010/main" val="2432151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Five D14 ES and MS school buildings above 100% Utilization – more than 500 seats needed</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8899702"/>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01368"/>
            <a:ext cx="8525291" cy="369332"/>
          </a:xfrm>
          <a:prstGeom prst="rect">
            <a:avLst/>
          </a:prstGeom>
          <a:noFill/>
        </p:spPr>
        <p:txBody>
          <a:bodyPr wrap="none" rtlCol="0">
            <a:spAutoFit/>
          </a:bodyPr>
          <a:lstStyle/>
          <a:p>
            <a:r>
              <a:rPr lang="en-US" dirty="0" smtClean="0"/>
              <a:t>*531 Seats needed to reduce building utilization to 100%; IS 318 in CM District 33</a:t>
            </a:r>
            <a:endParaRPr lang="en-US" dirty="0"/>
          </a:p>
        </p:txBody>
      </p:sp>
    </p:spTree>
    <p:extLst>
      <p:ext uri="{BB962C8B-B14F-4D97-AF65-F5344CB8AC3E}">
        <p14:creationId xmlns:p14="http://schemas.microsoft.com/office/powerpoint/2010/main" val="346025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21 Brooklyn HS buildings above 100% Utilization</a:t>
            </a:r>
            <a:endParaRPr lang="en-US" sz="2800" dirty="0"/>
          </a:p>
        </p:txBody>
      </p:sp>
      <p:sp>
        <p:nvSpPr>
          <p:cNvPr id="5" name="TextBox 4"/>
          <p:cNvSpPr txBox="1"/>
          <p:nvPr/>
        </p:nvSpPr>
        <p:spPr>
          <a:xfrm>
            <a:off x="0" y="6477000"/>
            <a:ext cx="7383752" cy="369332"/>
          </a:xfrm>
          <a:prstGeom prst="rect">
            <a:avLst/>
          </a:prstGeom>
          <a:noFill/>
        </p:spPr>
        <p:txBody>
          <a:bodyPr wrap="none" rtlCol="0">
            <a:spAutoFit/>
          </a:bodyPr>
          <a:lstStyle/>
          <a:p>
            <a:r>
              <a:rPr lang="en-US" dirty="0" smtClean="0"/>
              <a:t>*9,207 seats needed in Brooklyn to reduce building utilization to 100%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45731184"/>
              </p:ext>
            </p:extLst>
          </p:nvPr>
        </p:nvGraphicFramePr>
        <p:xfrm>
          <a:off x="-736600" y="1397000"/>
          <a:ext cx="9525000" cy="54493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4793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Only 991 New Seats for D14 in five year Capital Plan though Housing starts predict need for over 5,000</a:t>
            </a:r>
            <a:endParaRPr lang="en-US" sz="2400" dirty="0">
              <a:solidFill>
                <a:srgbClr val="FF6600"/>
              </a:solidFill>
            </a:endParaRPr>
          </a:p>
        </p:txBody>
      </p:sp>
      <p:graphicFrame>
        <p:nvGraphicFramePr>
          <p:cNvPr id="5" name="Chart 4"/>
          <p:cNvGraphicFramePr>
            <a:graphicFrameLocks/>
          </p:cNvGraphicFramePr>
          <p:nvPr>
            <p:extLst>
              <p:ext uri="{D42A27DB-BD31-4B8C-83A1-F6EECF244321}">
                <p14:modId xmlns:p14="http://schemas.microsoft.com/office/powerpoint/2010/main" val="2713247576"/>
              </p:ext>
            </p:extLst>
          </p:nvPr>
        </p:nvGraphicFramePr>
        <p:xfrm>
          <a:off x="0" y="1600200"/>
          <a:ext cx="91440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6488668"/>
            <a:ext cx="7191129" cy="369332"/>
          </a:xfrm>
          <a:prstGeom prst="rect">
            <a:avLst/>
          </a:prstGeom>
          <a:noFill/>
        </p:spPr>
        <p:txBody>
          <a:bodyPr wrap="none" rtlCol="0">
            <a:spAutoFit/>
          </a:bodyPr>
          <a:lstStyle/>
          <a:p>
            <a:r>
              <a:rPr lang="en-US" dirty="0" smtClean="0"/>
              <a:t>Enrollment projections suggest 4,350 to 4,520 new students by 2021 </a:t>
            </a:r>
            <a:endParaRPr lang="en-US" dirty="0"/>
          </a:p>
        </p:txBody>
      </p:sp>
    </p:spTree>
    <p:extLst>
      <p:ext uri="{BB962C8B-B14F-4D97-AF65-F5344CB8AC3E}">
        <p14:creationId xmlns:p14="http://schemas.microsoft.com/office/powerpoint/2010/main" val="2024705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03643268"/>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2030407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City-wide </a:t>
            </a:r>
            <a:r>
              <a:rPr lang="en-US" sz="2800" dirty="0" smtClean="0"/>
              <a:t>Enrollment </a:t>
            </a:r>
            <a:r>
              <a:rPr lang="en-US" sz="2800" dirty="0"/>
              <a:t>Projections </a:t>
            </a:r>
            <a:r>
              <a:rPr lang="en-US" sz="2800" dirty="0" smtClean="0"/>
              <a:t>show need for 19,000-20,000 new HS seats while Capital </a:t>
            </a:r>
            <a:r>
              <a:rPr lang="en-US" sz="2800" dirty="0"/>
              <a:t>Plan </a:t>
            </a:r>
            <a:r>
              <a:rPr lang="en-US" sz="2800" dirty="0" smtClean="0"/>
              <a:t>has only 3,000 HS seats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5485892"/>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807200" y="1931262"/>
            <a:ext cx="2197100" cy="1200329"/>
          </a:xfrm>
          <a:prstGeom prst="rect">
            <a:avLst/>
          </a:prstGeom>
          <a:noFill/>
        </p:spPr>
        <p:txBody>
          <a:bodyPr wrap="square" rtlCol="0">
            <a:spAutoFit/>
          </a:bodyPr>
          <a:lstStyle/>
          <a:p>
            <a:r>
              <a:rPr lang="en-US" sz="1200" dirty="0"/>
              <a:t>*Statistical Forecasting does not include D75 </a:t>
            </a:r>
            <a:r>
              <a:rPr lang="en-US" sz="1200" dirty="0" smtClean="0"/>
              <a:t>students; HS Seats in Capital Plan are categorized as IS/HS and does not include seats for class size reduction</a:t>
            </a:r>
            <a:endParaRPr lang="en-US" sz="1200" dirty="0"/>
          </a:p>
        </p:txBody>
      </p:sp>
      <p:sp>
        <p:nvSpPr>
          <p:cNvPr id="7" name="TextBox 6"/>
          <p:cNvSpPr txBox="1"/>
          <p:nvPr/>
        </p:nvSpPr>
        <p:spPr>
          <a:xfrm>
            <a:off x="7137400" y="3854865"/>
            <a:ext cx="1866900" cy="1569660"/>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a:t>
            </a:r>
            <a:r>
              <a:rPr lang="en-US" sz="800" dirty="0" smtClean="0"/>
              <a:t>school </a:t>
            </a:r>
            <a:r>
              <a:rPr lang="en-US" sz="800" dirty="0"/>
              <a:t>ratio, </a:t>
            </a:r>
            <a:r>
              <a:rPr lang="en-US" sz="800" dirty="0">
                <a:hlinkClick r:id="rId4"/>
              </a:rPr>
              <a:t>https://data.cityofnewyork.us/Education/Projected-Public-School-Ratio/n7ta-pz8k  </a:t>
            </a:r>
            <a:endParaRPr lang="en-US" sz="800" dirty="0"/>
          </a:p>
          <a:p>
            <a:endParaRPr lang="en-US" sz="800" dirty="0"/>
          </a:p>
        </p:txBody>
      </p:sp>
      <p:sp>
        <p:nvSpPr>
          <p:cNvPr id="3" name="TextBox 2"/>
          <p:cNvSpPr txBox="1"/>
          <p:nvPr/>
        </p:nvSpPr>
        <p:spPr>
          <a:xfrm>
            <a:off x="7137400" y="44323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03400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now in the early grades are the largest in 15 years!</a:t>
            </a:r>
          </a:p>
          <a:p>
            <a:endParaRPr lang="en-US" altLang="en-US" sz="1800" dirty="0" smtClean="0"/>
          </a:p>
          <a:p>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113704"/>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Reducing class size top priority of parents in D14 and citywide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9185046"/>
              </p:ext>
            </p:extLst>
          </p:nvPr>
        </p:nvGraphicFramePr>
        <p:xfrm>
          <a:off x="0" y="1600200"/>
          <a:ext cx="9144000"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94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would be reduced to no more than 20 students per class, in grades 4-8 no more than 23 and HS core classes would be no more than 25 on average  </a:t>
            </a:r>
          </a:p>
          <a:p>
            <a:endParaRPr lang="en-US" altLang="en-US" dirty="0" smtClean="0"/>
          </a:p>
          <a:p>
            <a:r>
              <a:rPr lang="en-US" altLang="en-US" dirty="0" smtClean="0"/>
              <a:t>Yet each year class sizes have increased rather than decreased.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1397001"/>
          </a:xfrm>
          <a:solidFill>
            <a:schemeClr val="accent1">
              <a:lumMod val="20000"/>
              <a:lumOff val="80000"/>
            </a:schemeClr>
          </a:solidFill>
          <a:ln>
            <a:solidFill>
              <a:schemeClr val="accent1"/>
            </a:solidFill>
          </a:ln>
        </p:spPr>
        <p:txBody>
          <a:bodyPr>
            <a:noAutofit/>
          </a:bodyPr>
          <a:lstStyle/>
          <a:p>
            <a:pPr algn="ctr"/>
            <a:r>
              <a:rPr lang="en-US" sz="2000" b="1" i="1" dirty="0"/>
              <a:t>C</a:t>
            </a:r>
            <a:r>
              <a:rPr lang="en-US" sz="2000" b="1" i="1" dirty="0" smtClean="0"/>
              <a:t>lass sizes in CSD 14 have increased in grades K-3 </a:t>
            </a:r>
            <a:br>
              <a:rPr lang="en-US" sz="2000" b="1" i="1" dirty="0" smtClean="0"/>
            </a:br>
            <a:r>
              <a:rPr lang="en-US" sz="2000" b="1" i="1" dirty="0" smtClean="0"/>
              <a:t>by 19.5% since 2007; from BELOW to ABOVE </a:t>
            </a:r>
            <a:br>
              <a:rPr lang="en-US" sz="2000" b="1" i="1" dirty="0" smtClean="0"/>
            </a:br>
            <a:r>
              <a:rPr lang="en-US" sz="2000" b="1" i="1" dirty="0" smtClean="0"/>
              <a:t>Contracts </a:t>
            </a:r>
            <a:r>
              <a:rPr lang="en-US" sz="2000" b="1" i="1" dirty="0"/>
              <a:t>for Excellence goals</a:t>
            </a:r>
          </a:p>
        </p:txBody>
      </p:sp>
      <p:sp>
        <p:nvSpPr>
          <p:cNvPr id="4" name="TextBox 3"/>
          <p:cNvSpPr txBox="1"/>
          <p:nvPr/>
        </p:nvSpPr>
        <p:spPr>
          <a:xfrm>
            <a:off x="9267" y="6527800"/>
            <a:ext cx="7198680" cy="276999"/>
          </a:xfrm>
          <a:prstGeom prst="rect">
            <a:avLst/>
          </a:prstGeom>
          <a:noFill/>
        </p:spPr>
        <p:txBody>
          <a:bodyPr wrap="none" rtlCol="0">
            <a:spAutoFit/>
          </a:bodyPr>
          <a:lstStyle/>
          <a:p>
            <a:pPr fontAlgn="auto">
              <a:spcBef>
                <a:spcPts val="0"/>
              </a:spcBef>
              <a:spcAft>
                <a:spcPts val="0"/>
              </a:spcAft>
            </a:pPr>
            <a:r>
              <a:rPr lang="en-US" sz="1200" dirty="0">
                <a:solidFill>
                  <a:srgbClr val="292934"/>
                </a:solidFill>
                <a:latin typeface="Arial"/>
                <a:cs typeface="+mn-cs"/>
              </a:rPr>
              <a:t>Data sources: DOE Class Size Reports 2006-2013, 2008 DOE Contracts for Excellence Approved Plan</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41900930"/>
              </p:ext>
            </p:extLst>
          </p:nvPr>
        </p:nvGraphicFramePr>
        <p:xfrm>
          <a:off x="9267" y="1352550"/>
          <a:ext cx="9134733" cy="5175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8708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400" b="1" i="1" dirty="0" smtClean="0"/>
              <a:t>CSD 14’s class sizes in grades 4-8 have increased by 13% since 2008; from BELOW to ABOVE</a:t>
            </a:r>
            <a:br>
              <a:rPr lang="en-US" sz="2400" b="1" i="1" dirty="0" smtClean="0"/>
            </a:br>
            <a:r>
              <a:rPr lang="en-US" sz="2400" b="1" i="1" dirty="0" smtClean="0"/>
              <a:t>Contracts </a:t>
            </a:r>
            <a:r>
              <a:rPr lang="en-US" sz="2400" b="1" i="1" dirty="0"/>
              <a:t>for Excellence goals</a:t>
            </a:r>
          </a:p>
        </p:txBody>
      </p:sp>
      <p:sp>
        <p:nvSpPr>
          <p:cNvPr id="4" name="TextBox 3"/>
          <p:cNvSpPr txBox="1"/>
          <p:nvPr/>
        </p:nvSpPr>
        <p:spPr>
          <a:xfrm>
            <a:off x="-406400" y="4025900"/>
            <a:ext cx="184666" cy="369332"/>
          </a:xfrm>
          <a:prstGeom prst="rect">
            <a:avLst/>
          </a:prstGeom>
          <a:noFill/>
        </p:spPr>
        <p:txBody>
          <a:bodyPr wrap="none" rtlCol="0">
            <a:spAutoFit/>
          </a:bodyPr>
          <a:lstStyle/>
          <a:p>
            <a:pPr fontAlgn="auto">
              <a:spcBef>
                <a:spcPts val="0"/>
              </a:spcBef>
              <a:spcAft>
                <a:spcPts val="0"/>
              </a:spcAft>
            </a:pPr>
            <a:endParaRPr lang="en-US" dirty="0">
              <a:solidFill>
                <a:srgbClr val="292934"/>
              </a:solidFill>
              <a:latin typeface="Arial"/>
              <a:cs typeface="+mn-cs"/>
            </a:endParaRPr>
          </a:p>
        </p:txBody>
      </p:sp>
      <p:sp>
        <p:nvSpPr>
          <p:cNvPr id="5" name="TextBox 4"/>
          <p:cNvSpPr txBox="1"/>
          <p:nvPr/>
        </p:nvSpPr>
        <p:spPr>
          <a:xfrm>
            <a:off x="9267" y="6527800"/>
            <a:ext cx="7198680" cy="276999"/>
          </a:xfrm>
          <a:prstGeom prst="rect">
            <a:avLst/>
          </a:prstGeom>
          <a:noFill/>
        </p:spPr>
        <p:txBody>
          <a:bodyPr wrap="none" rtlCol="0">
            <a:spAutoFit/>
          </a:bodyPr>
          <a:lstStyle/>
          <a:p>
            <a:pPr fontAlgn="auto">
              <a:spcBef>
                <a:spcPts val="0"/>
              </a:spcBef>
              <a:spcAft>
                <a:spcPts val="0"/>
              </a:spcAft>
            </a:pPr>
            <a:r>
              <a:rPr lang="en-US" sz="1200" dirty="0">
                <a:solidFill>
                  <a:srgbClr val="292934"/>
                </a:solidFill>
                <a:latin typeface="Arial"/>
                <a:cs typeface="+mn-cs"/>
              </a:rPr>
              <a:t>Data sources: DOE Class Size Reports 2006-2013, 2008 DOE Contracts for Excellence Approved Plan</a:t>
            </a:r>
          </a:p>
        </p:txBody>
      </p:sp>
      <p:graphicFrame>
        <p:nvGraphicFramePr>
          <p:cNvPr id="6" name="Content Placeholder 7"/>
          <p:cNvGraphicFramePr>
            <a:graphicFrameLocks noGrp="1"/>
          </p:cNvGraphicFramePr>
          <p:nvPr>
            <p:ph idx="1"/>
            <p:extLst>
              <p:ext uri="{D42A27DB-BD31-4B8C-83A1-F6EECF244321}">
                <p14:modId xmlns:p14="http://schemas.microsoft.com/office/powerpoint/2010/main" val="123884045"/>
              </p:ext>
            </p:extLst>
          </p:nvPr>
        </p:nvGraphicFramePr>
        <p:xfrm>
          <a:off x="9267" y="1710450"/>
          <a:ext cx="9134733"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7053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graphicFrame>
        <p:nvGraphicFramePr>
          <p:cNvPr id="6" name="Chart 5"/>
          <p:cNvGraphicFramePr>
            <a:graphicFrameLocks/>
          </p:cNvGraphicFramePr>
          <p:nvPr>
            <p:extLst>
              <p:ext uri="{D42A27DB-BD31-4B8C-83A1-F6EECF244321}">
                <p14:modId xmlns:p14="http://schemas.microsoft.com/office/powerpoint/2010/main" val="28015682"/>
              </p:ext>
            </p:extLst>
          </p:nvPr>
        </p:nvGraphicFramePr>
        <p:xfrm>
          <a:off x="435939" y="1612899"/>
          <a:ext cx="8450885"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14 last year with large class sizes, K-3</a:t>
            </a: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3536019861"/>
              </p:ext>
            </p:extLst>
          </p:nvPr>
        </p:nvGraphicFramePr>
        <p:xfrm>
          <a:off x="0" y="15494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660192627"/>
              </p:ext>
            </p:extLst>
          </p:nvPr>
        </p:nvGraphicFramePr>
        <p:xfrm>
          <a:off x="4572000" y="1549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495231245"/>
              </p:ext>
            </p:extLst>
          </p:nvPr>
        </p:nvGraphicFramePr>
        <p:xfrm>
          <a:off x="0" y="4127500"/>
          <a:ext cx="48768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411793717"/>
              </p:ext>
            </p:extLst>
          </p:nvPr>
        </p:nvGraphicFramePr>
        <p:xfrm>
          <a:off x="4711700" y="4127500"/>
          <a:ext cx="4432300" cy="2692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4123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83077525"/>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6718</TotalTime>
  <Words>1278</Words>
  <Application>Microsoft Office PowerPoint</Application>
  <PresentationFormat>On-screen Show (4:3)</PresentationFormat>
  <Paragraphs>174</Paragraphs>
  <Slides>20</Slides>
  <Notes>4</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Clarity</vt:lpstr>
      <vt:lpstr>1_Clarity</vt:lpstr>
      <vt:lpstr>2_Clarity</vt:lpstr>
      <vt:lpstr>Why DOE’s C4E plan violates the language and intent of the law</vt:lpstr>
      <vt:lpstr>CFE and C4E </vt:lpstr>
      <vt:lpstr>Reducing class size top priority of parents in D14 and citywide </vt:lpstr>
      <vt:lpstr>DOE’s class size reduction plan </vt:lpstr>
      <vt:lpstr>Class sizes in CSD 14 have increased in grades K-3  by 19.5% since 2007; from BELOW to ABOVE  Contracts for Excellence goals</vt:lpstr>
      <vt:lpstr>CSD 14’s class sizes in grades 4-8 have increased by 13% since 2008; from BELOW to ABOVE Contracts for Excellence goals</vt:lpstr>
      <vt:lpstr> Class sizes city-wide have increased in core HS classes as well, by 2.3% since 2007, though the DOE data is unreliable* </vt:lpstr>
      <vt:lpstr>Examples of schools in CSD 14 last year with large class sizes, K-3</vt:lpstr>
      <vt:lpstr>PowerPoint Presentation</vt:lpstr>
      <vt:lpstr>Why?  Because DOE has cut back school budgets by 14% since 2007</vt:lpstr>
      <vt:lpstr>Other ways city has encouraged class size increases</vt:lpstr>
      <vt:lpstr>More ways DOE has worked to increase class size in its C4E plan</vt:lpstr>
      <vt:lpstr>Over-utilization in ES and MS buildings in District 14 and Brooklyn HS</vt:lpstr>
      <vt:lpstr>Five D14 ES and MS school buildings above 100% Utilization – more than 500 seats needed</vt:lpstr>
      <vt:lpstr>21 Brooklyn HS buildings above 100% Utilization</vt:lpstr>
      <vt:lpstr>Only 991 New Seats for D14 in five year Capital Plan though Housing starts predict need for over 5,000</vt:lpstr>
      <vt:lpstr>City-wide Enrollment Projections K-8 vs. New Seats in Capital Plan </vt:lpstr>
      <vt:lpstr>City-wide Enrollment Projections show need for 19,000-20,000 new HS seats while Capital Plan has only 3,000 HS seats</vt:lpstr>
      <vt:lpstr>Bill de Blasio promised to reduce class size while running for Mayor </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319</cp:revision>
  <cp:lastPrinted>2014-09-11T22:13:53Z</cp:lastPrinted>
  <dcterms:created xsi:type="dcterms:W3CDTF">2014-02-11T14:35:23Z</dcterms:created>
  <dcterms:modified xsi:type="dcterms:W3CDTF">2014-10-09T15:28:58Z</dcterms:modified>
</cp:coreProperties>
</file>