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Override2.xml" ContentType="application/vnd.openxmlformats-officedocument.themeOverrid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theme/themeOverride4.xml" ContentType="application/vnd.openxmlformats-officedocument.themeOverr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 id="2147483826" r:id="rId2"/>
    <p:sldMasterId id="2147483838" r:id="rId3"/>
  </p:sldMasterIdLst>
  <p:notesMasterIdLst>
    <p:notesMasterId r:id="rId24"/>
  </p:notesMasterIdLst>
  <p:handoutMasterIdLst>
    <p:handoutMasterId r:id="rId25"/>
  </p:handoutMasterIdLst>
  <p:sldIdLst>
    <p:sldId id="256" r:id="rId4"/>
    <p:sldId id="383" r:id="rId5"/>
    <p:sldId id="411" r:id="rId6"/>
    <p:sldId id="386" r:id="rId7"/>
    <p:sldId id="407" r:id="rId8"/>
    <p:sldId id="408" r:id="rId9"/>
    <p:sldId id="261" r:id="rId10"/>
    <p:sldId id="410" r:id="rId11"/>
    <p:sldId id="318" r:id="rId12"/>
    <p:sldId id="384" r:id="rId13"/>
    <p:sldId id="387" r:id="rId14"/>
    <p:sldId id="388" r:id="rId15"/>
    <p:sldId id="401" r:id="rId16"/>
    <p:sldId id="402" r:id="rId17"/>
    <p:sldId id="403" r:id="rId18"/>
    <p:sldId id="404" r:id="rId19"/>
    <p:sldId id="405" r:id="rId20"/>
    <p:sldId id="406" r:id="rId21"/>
    <p:sldId id="390" r:id="rId22"/>
    <p:sldId id="369" r:id="rId23"/>
  </p:sldIdLst>
  <p:sldSz cx="9144000" cy="6858000" type="screen4x3"/>
  <p:notesSz cx="6858000" cy="9313863"/>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9290" autoAdjust="0"/>
  </p:normalViewPr>
  <p:slideViewPr>
    <p:cSldViewPr snapToGrid="0" snapToObjects="1">
      <p:cViewPr>
        <p:scale>
          <a:sx n="75" d="100"/>
          <a:sy n="75" d="100"/>
        </p:scale>
        <p:origin x="-123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ildcat\Documents\Class%20Size%20Matters\Learning%20Environment%20Survey%20Results%202014%20(Autosaved).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D1-32%202012%20SV-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D78_ALL_HS%202012%20SV-3.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cuments:Class%20Size%20Matters:Enrollment%20Projections%20by%20District%202011-21%20vs%20New%20Seats%202015-2019.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eter%20Dalmasy\Downloads\Class%20Size%20Matters\Class%20Size%20Data\Class%20Size\Short%20term%20CS%20Data\District%20Data\2013-2014%20District%20by%20District%20CS%20Data%20K-3%20and%204-8\D14%20class%20sizes%20Updated%202013-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Peter%20Dalmasy\Downloads\Class%20Size%20Matters\Class%20Size%20Data\Class%20Size\Short%20term%20CS%20Data\District%20Data\2013-2014%20District%20by%20District%20CS%20Data%20K-3%20and%204-8\D14%20class%20sizes%20Updated%202013-14.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peterdalmasy:Downloads:d18-19-23-1-2-24-30-13-14-1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ownloads:d18-19-23-1-2-24-30-13-14-1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ownloads:d18-19-23-1-2-24-30-13-14-1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ownloads:d18-19-23-1-2-24-30-13-14-15.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Users\Leonie\Documents\MMR%20data%20for%20cap%20plan.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Top parent responses for school improvement in District 14 compared to Citywide results</a:t>
            </a:r>
            <a:endParaRPr lang="en-US">
              <a:effectLst/>
            </a:endParaRPr>
          </a:p>
        </c:rich>
      </c:tx>
      <c:layout/>
      <c:overlay val="0"/>
    </c:title>
    <c:autoTitleDeleted val="0"/>
    <c:plotArea>
      <c:layout>
        <c:manualLayout>
          <c:layoutTarget val="inner"/>
          <c:xMode val="edge"/>
          <c:yMode val="edge"/>
          <c:x val="9.4547029660508125E-2"/>
          <c:y val="0.16395586662778264"/>
          <c:w val="0.84318552286227377"/>
          <c:h val="0.45515660542432196"/>
        </c:manualLayout>
      </c:layout>
      <c:barChart>
        <c:barDir val="col"/>
        <c:grouping val="clustered"/>
        <c:varyColors val="0"/>
        <c:ser>
          <c:idx val="0"/>
          <c:order val="0"/>
          <c:tx>
            <c:strRef>
              <c:f>'D14'!$M$3</c:f>
              <c:strCache>
                <c:ptCount val="1"/>
                <c:pt idx="0">
                  <c:v>Citywide</c:v>
                </c:pt>
              </c:strCache>
            </c:strRef>
          </c:tx>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invertIfNegative val="0"/>
          <c:dLbls>
            <c:txPr>
              <a:bodyPr/>
              <a:lstStyle/>
              <a:p>
                <a:pPr>
                  <a:defRPr sz="1200"/>
                </a:pPr>
                <a:endParaRPr lang="en-US"/>
              </a:p>
            </c:txPr>
            <c:dLblPos val="outEnd"/>
            <c:showLegendKey val="0"/>
            <c:showVal val="1"/>
            <c:showCatName val="0"/>
            <c:showSerName val="0"/>
            <c:showPercent val="0"/>
            <c:showBubbleSize val="0"/>
            <c:showLeaderLines val="0"/>
          </c:dLbls>
          <c:cat>
            <c:strRef>
              <c:f>'D14'!$N$2:$W$2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'D14'!$N$3:$W$3</c:f>
              <c:numCache>
                <c:formatCode>0"%"</c:formatCode>
                <c:ptCount val="10"/>
                <c:pt idx="0">
                  <c:v>23</c:v>
                </c:pt>
                <c:pt idx="1">
                  <c:v>17</c:v>
                </c:pt>
                <c:pt idx="2">
                  <c:v>15</c:v>
                </c:pt>
                <c:pt idx="3">
                  <c:v>12</c:v>
                </c:pt>
                <c:pt idx="4">
                  <c:v>9</c:v>
                </c:pt>
                <c:pt idx="5">
                  <c:v>8</c:v>
                </c:pt>
                <c:pt idx="6">
                  <c:v>5</c:v>
                </c:pt>
                <c:pt idx="7">
                  <c:v>4</c:v>
                </c:pt>
                <c:pt idx="8">
                  <c:v>4</c:v>
                </c:pt>
                <c:pt idx="9">
                  <c:v>2</c:v>
                </c:pt>
              </c:numCache>
            </c:numRef>
          </c:val>
        </c:ser>
        <c:ser>
          <c:idx val="1"/>
          <c:order val="1"/>
          <c:tx>
            <c:strRef>
              <c:f>'D14'!$M$4</c:f>
              <c:strCache>
                <c:ptCount val="1"/>
                <c:pt idx="0">
                  <c:v>D14</c:v>
                </c:pt>
              </c:strCache>
            </c:strRef>
          </c:tx>
          <c:spPr>
            <a:solidFill>
              <a:schemeClr val="tx2"/>
            </a:solidFill>
            <a:ln w="9525" cap="flat" cmpd="sng" algn="ctr">
              <a:noFill/>
              <a:prstDash val="solid"/>
            </a:ln>
            <a:effectLst>
              <a:outerShdw blurRad="38100" dist="25400" dir="2700000" algn="br" rotWithShape="0">
                <a:srgbClr val="000000">
                  <a:alpha val="60000"/>
                </a:srgbClr>
              </a:outerShdw>
            </a:effectLst>
          </c:spPr>
          <c:invertIfNegative val="0"/>
          <c:dLbls>
            <c:dLbl>
              <c:idx val="0"/>
              <c:layout>
                <c:manualLayout>
                  <c:x val="8.7145969498910684E-3"/>
                  <c:y val="0"/>
                </c:manualLayout>
              </c:layout>
              <c:dLblPos val="outEnd"/>
              <c:showLegendKey val="0"/>
              <c:showVal val="1"/>
              <c:showCatName val="0"/>
              <c:showSerName val="0"/>
              <c:showPercent val="0"/>
              <c:showBubbleSize val="0"/>
            </c:dLbl>
            <c:dLbl>
              <c:idx val="6"/>
              <c:layout>
                <c:manualLayout>
                  <c:x val="6.5359477124183009E-3"/>
                  <c:y val="0"/>
                </c:manualLayout>
              </c:layout>
              <c:dLblPos val="outEnd"/>
              <c:showLegendKey val="0"/>
              <c:showVal val="1"/>
              <c:showCatName val="0"/>
              <c:showSerName val="0"/>
              <c:showPercent val="0"/>
              <c:showBubbleSize val="0"/>
            </c:dLbl>
            <c:dLbl>
              <c:idx val="7"/>
              <c:layout>
                <c:manualLayout>
                  <c:x val="6.5359477124183009E-3"/>
                  <c:y val="0"/>
                </c:manualLayout>
              </c:layout>
              <c:dLblPos val="outEnd"/>
              <c:showLegendKey val="0"/>
              <c:showVal val="1"/>
              <c:showCatName val="0"/>
              <c:showSerName val="0"/>
              <c:showPercent val="0"/>
              <c:showBubbleSize val="0"/>
            </c:dLbl>
            <c:dLbl>
              <c:idx val="8"/>
              <c:layout>
                <c:manualLayout>
                  <c:x val="1.3071895424836602E-2"/>
                  <c:y val="0"/>
                </c:manualLayout>
              </c:layout>
              <c:dLblPos val="outEnd"/>
              <c:showLegendKey val="0"/>
              <c:showVal val="1"/>
              <c:showCatName val="0"/>
              <c:showSerName val="0"/>
              <c:showPercent val="0"/>
              <c:showBubbleSize val="0"/>
            </c:dLbl>
            <c:dLbl>
              <c:idx val="9"/>
              <c:layout>
                <c:manualLayout>
                  <c:x val="1.0893246187363835E-2"/>
                  <c:y val="6.9542413692398241E-17"/>
                </c:manualLayout>
              </c:layout>
              <c:dLblPos val="outEnd"/>
              <c:showLegendKey val="0"/>
              <c:showVal val="1"/>
              <c:showCatName val="0"/>
              <c:showSerName val="0"/>
              <c:showPercent val="0"/>
              <c:showBubbleSize val="0"/>
            </c:dLbl>
            <c:txPr>
              <a:bodyPr/>
              <a:lstStyle/>
              <a:p>
                <a:pPr>
                  <a:defRPr sz="1200"/>
                </a:pPr>
                <a:endParaRPr lang="en-US"/>
              </a:p>
            </c:txPr>
            <c:dLblPos val="outEnd"/>
            <c:showLegendKey val="0"/>
            <c:showVal val="1"/>
            <c:showCatName val="0"/>
            <c:showSerName val="0"/>
            <c:showPercent val="0"/>
            <c:showBubbleSize val="0"/>
            <c:showLeaderLines val="0"/>
          </c:dLbls>
          <c:cat>
            <c:strRef>
              <c:f>'D14'!$N$2:$W$2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'D14'!$N$4:$W$4</c:f>
              <c:numCache>
                <c:formatCode>0"%"</c:formatCode>
                <c:ptCount val="10"/>
                <c:pt idx="0">
                  <c:v>20.26829268292683</c:v>
                </c:pt>
                <c:pt idx="1">
                  <c:v>18.8333333333333</c:v>
                </c:pt>
                <c:pt idx="2">
                  <c:v>16.61904761904762</c:v>
                </c:pt>
                <c:pt idx="3">
                  <c:v>14.609756097560975</c:v>
                </c:pt>
                <c:pt idx="4">
                  <c:v>7.1351351351351351</c:v>
                </c:pt>
                <c:pt idx="5">
                  <c:v>9.2750000000000004</c:v>
                </c:pt>
                <c:pt idx="6">
                  <c:v>5.4615384615384617</c:v>
                </c:pt>
                <c:pt idx="7">
                  <c:v>3.7692307692307692</c:v>
                </c:pt>
                <c:pt idx="8">
                  <c:v>5.4358974358974361</c:v>
                </c:pt>
                <c:pt idx="9">
                  <c:v>2.5161290322580645</c:v>
                </c:pt>
              </c:numCache>
            </c:numRef>
          </c:val>
        </c:ser>
        <c:dLbls>
          <c:dLblPos val="outEnd"/>
          <c:showLegendKey val="0"/>
          <c:showVal val="1"/>
          <c:showCatName val="0"/>
          <c:showSerName val="0"/>
          <c:showPercent val="0"/>
          <c:showBubbleSize val="0"/>
        </c:dLbls>
        <c:gapWidth val="150"/>
        <c:axId val="112540288"/>
        <c:axId val="112542080"/>
      </c:barChart>
      <c:catAx>
        <c:axId val="112540288"/>
        <c:scaling>
          <c:orientation val="minMax"/>
        </c:scaling>
        <c:delete val="0"/>
        <c:axPos val="b"/>
        <c:majorTickMark val="out"/>
        <c:minorTickMark val="none"/>
        <c:tickLblPos val="nextTo"/>
        <c:txPr>
          <a:bodyPr/>
          <a:lstStyle/>
          <a:p>
            <a:pPr>
              <a:defRPr sz="1200"/>
            </a:pPr>
            <a:endParaRPr lang="en-US"/>
          </a:p>
        </c:txPr>
        <c:crossAx val="112542080"/>
        <c:crosses val="autoZero"/>
        <c:auto val="1"/>
        <c:lblAlgn val="ctr"/>
        <c:lblOffset val="100"/>
        <c:noMultiLvlLbl val="0"/>
      </c:catAx>
      <c:valAx>
        <c:axId val="112542080"/>
        <c:scaling>
          <c:orientation val="minMax"/>
        </c:scaling>
        <c:delete val="0"/>
        <c:axPos val="l"/>
        <c:numFmt formatCode="0&quot;%&quot;" sourceLinked="1"/>
        <c:majorTickMark val="out"/>
        <c:minorTickMark val="none"/>
        <c:tickLblPos val="nextTo"/>
        <c:txPr>
          <a:bodyPr/>
          <a:lstStyle/>
          <a:p>
            <a:pPr>
              <a:defRPr sz="1200"/>
            </a:pPr>
            <a:endParaRPr lang="en-US"/>
          </a:p>
        </c:txPr>
        <c:crossAx val="112540288"/>
        <c:crosses val="autoZero"/>
        <c:crossBetween val="between"/>
      </c:valAx>
    </c:plotArea>
    <c:legend>
      <c:legendPos val="r"/>
      <c:layout>
        <c:manualLayout>
          <c:xMode val="edge"/>
          <c:yMode val="edge"/>
          <c:x val="0.87320964566929138"/>
          <c:y val="0.26083153494702049"/>
          <c:w val="0.11818345075286642"/>
          <c:h val="0.19537396714299604"/>
        </c:manualLayout>
      </c:layout>
      <c:overlay val="0"/>
      <c:txPr>
        <a:bodyPr/>
        <a:lstStyle/>
        <a:p>
          <a:pPr>
            <a:defRPr sz="1400" b="1"/>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4"/>
            <c:invertIfNegative val="0"/>
            <c:bubble3D val="0"/>
          </c:dPt>
          <c:dLbls>
            <c:txPr>
              <a:bodyPr/>
              <a:lstStyle/>
              <a:p>
                <a:pPr>
                  <a:defRPr sz="1200"/>
                </a:pPr>
                <a:endParaRPr lang="en-US"/>
              </a:p>
            </c:txPr>
            <c:showLegendKey val="0"/>
            <c:showVal val="1"/>
            <c:showCatName val="0"/>
            <c:showSerName val="0"/>
            <c:showPercent val="0"/>
            <c:showBubbleSize val="0"/>
            <c:showLeaderLines val="0"/>
          </c:dLbls>
          <c:cat>
            <c:strRef>
              <c:f>'CSD 14'!$D$8:$D$12</c:f>
              <c:strCache>
                <c:ptCount val="5"/>
                <c:pt idx="0">
                  <c:v>P.S. 319</c:v>
                </c:pt>
                <c:pt idx="1">
                  <c:v>P.S. 34</c:v>
                </c:pt>
                <c:pt idx="2">
                  <c:v>P.S. 132</c:v>
                </c:pt>
                <c:pt idx="3">
                  <c:v>P.S. 17</c:v>
                </c:pt>
                <c:pt idx="4">
                  <c:v>I.S. 318</c:v>
                </c:pt>
              </c:strCache>
            </c:strRef>
          </c:cat>
          <c:val>
            <c:numRef>
              <c:f>'CSD 14'!$E$8:$E$12</c:f>
              <c:numCache>
                <c:formatCode>0%</c:formatCode>
                <c:ptCount val="5"/>
                <c:pt idx="0">
                  <c:v>2.08</c:v>
                </c:pt>
                <c:pt idx="1">
                  <c:v>1.31</c:v>
                </c:pt>
                <c:pt idx="2">
                  <c:v>1.24</c:v>
                </c:pt>
                <c:pt idx="3">
                  <c:v>1.17</c:v>
                </c:pt>
                <c:pt idx="4">
                  <c:v>1.03</c:v>
                </c:pt>
              </c:numCache>
            </c:numRef>
          </c:val>
        </c:ser>
        <c:dLbls>
          <c:showLegendKey val="0"/>
          <c:showVal val="0"/>
          <c:showCatName val="0"/>
          <c:showSerName val="0"/>
          <c:showPercent val="0"/>
          <c:showBubbleSize val="0"/>
        </c:dLbls>
        <c:gapWidth val="150"/>
        <c:axId val="37493376"/>
        <c:axId val="37507456"/>
      </c:barChart>
      <c:catAx>
        <c:axId val="37493376"/>
        <c:scaling>
          <c:orientation val="minMax"/>
        </c:scaling>
        <c:delete val="0"/>
        <c:axPos val="b"/>
        <c:majorTickMark val="out"/>
        <c:minorTickMark val="none"/>
        <c:tickLblPos val="nextTo"/>
        <c:txPr>
          <a:bodyPr/>
          <a:lstStyle/>
          <a:p>
            <a:pPr>
              <a:defRPr sz="1200"/>
            </a:pPr>
            <a:endParaRPr lang="en-US"/>
          </a:p>
        </c:txPr>
        <c:crossAx val="37507456"/>
        <c:crosses val="autoZero"/>
        <c:auto val="1"/>
        <c:lblAlgn val="ctr"/>
        <c:lblOffset val="100"/>
        <c:noMultiLvlLbl val="0"/>
      </c:catAx>
      <c:valAx>
        <c:axId val="37507456"/>
        <c:scaling>
          <c:orientation val="minMax"/>
        </c:scaling>
        <c:delete val="0"/>
        <c:axPos val="l"/>
        <c:majorGridlines/>
        <c:numFmt formatCode="0%" sourceLinked="1"/>
        <c:majorTickMark val="out"/>
        <c:minorTickMark val="none"/>
        <c:tickLblPos val="nextTo"/>
        <c:txPr>
          <a:bodyPr/>
          <a:lstStyle/>
          <a:p>
            <a:pPr>
              <a:defRPr sz="1200"/>
            </a:pPr>
            <a:endParaRPr lang="en-US"/>
          </a:p>
        </c:txPr>
        <c:crossAx val="37493376"/>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27406803149606301"/>
          <c:y val="2.0833333333333301E-2"/>
          <c:w val="0.71973637795275602"/>
          <c:h val="0.56180835793963302"/>
        </c:manualLayout>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Sheet1!$D$24:$D$44</c:f>
              <c:strCache>
                <c:ptCount val="21"/>
                <c:pt idx="0">
                  <c:v>BKLYN COLL ACAD (AT BKLYN COLL)</c:v>
                </c:pt>
                <c:pt idx="1">
                  <c:v>ALL CITY LEADERSHIP SCHOOL</c:v>
                </c:pt>
                <c:pt idx="2">
                  <c:v>MIDDLE COLLEGE HS</c:v>
                </c:pt>
                <c:pt idx="3">
                  <c:v>FORT HAMILTON HS</c:v>
                </c:pt>
                <c:pt idx="4">
                  <c:v>MIDWOOD HS</c:v>
                </c:pt>
                <c:pt idx="5">
                  <c:v>EAST NY FAMILY ACADEMY</c:v>
                </c:pt>
                <c:pt idx="6">
                  <c:v>NEW UTRECHT HS</c:v>
                </c:pt>
                <c:pt idx="7">
                  <c:v>JAMES MADISON HS</c:v>
                </c:pt>
                <c:pt idx="8">
                  <c:v>BROOKLYN TECH HS</c:v>
                </c:pt>
                <c:pt idx="9">
                  <c:v>BEDFORD ACADEMY</c:v>
                </c:pt>
                <c:pt idx="10">
                  <c:v>ABRAHAM LINCOLN HS</c:v>
                </c:pt>
                <c:pt idx="11">
                  <c:v>EDWARD R. MURROW HS</c:v>
                </c:pt>
                <c:pt idx="12">
                  <c:v>FRANKLIN D. ROOSEVELT HS</c:v>
                </c:pt>
                <c:pt idx="13">
                  <c:v>LEON GOLDSTEIN HS</c:v>
                </c:pt>
                <c:pt idx="14">
                  <c:v>ADAMS STREET EDUCATIONAL CAMPUS</c:v>
                </c:pt>
                <c:pt idx="15">
                  <c:v>BROOKLYN STUDIO  (TANDEM K128)</c:v>
                </c:pt>
                <c:pt idx="16">
                  <c:v>TELECOM. ARTS &amp; TECH.</c:v>
                </c:pt>
                <c:pt idx="17">
                  <c:v>SUNSET PARK HS</c:v>
                </c:pt>
                <c:pt idx="18">
                  <c:v>ACORN COMMUNITY HS</c:v>
                </c:pt>
                <c:pt idx="19">
                  <c:v>CLARA BARTON HS</c:v>
                </c:pt>
                <c:pt idx="20">
                  <c:v>E NY VOC HS OF TRANSIT TECH.</c:v>
                </c:pt>
              </c:strCache>
            </c:strRef>
          </c:cat>
          <c:val>
            <c:numRef>
              <c:f>Sheet1!$E$24:$E$44</c:f>
              <c:numCache>
                <c:formatCode>0%</c:formatCode>
                <c:ptCount val="21"/>
                <c:pt idx="0">
                  <c:v>2.02</c:v>
                </c:pt>
                <c:pt idx="1">
                  <c:v>1.72</c:v>
                </c:pt>
                <c:pt idx="2">
                  <c:v>1.64</c:v>
                </c:pt>
                <c:pt idx="3">
                  <c:v>1.63</c:v>
                </c:pt>
                <c:pt idx="4">
                  <c:v>1.59</c:v>
                </c:pt>
                <c:pt idx="5">
                  <c:v>1.57</c:v>
                </c:pt>
                <c:pt idx="6">
                  <c:v>1.49</c:v>
                </c:pt>
                <c:pt idx="7">
                  <c:v>1.38</c:v>
                </c:pt>
                <c:pt idx="8">
                  <c:v>1.24</c:v>
                </c:pt>
                <c:pt idx="9">
                  <c:v>1.24</c:v>
                </c:pt>
                <c:pt idx="10">
                  <c:v>1.23</c:v>
                </c:pt>
                <c:pt idx="11">
                  <c:v>1.22</c:v>
                </c:pt>
                <c:pt idx="12">
                  <c:v>1.18</c:v>
                </c:pt>
                <c:pt idx="13">
                  <c:v>1.1499999999999999</c:v>
                </c:pt>
                <c:pt idx="14">
                  <c:v>1.0900000000000001</c:v>
                </c:pt>
                <c:pt idx="15">
                  <c:v>1.0900000000000001</c:v>
                </c:pt>
                <c:pt idx="16">
                  <c:v>1.06</c:v>
                </c:pt>
                <c:pt idx="17">
                  <c:v>1.03</c:v>
                </c:pt>
                <c:pt idx="18">
                  <c:v>1.03</c:v>
                </c:pt>
                <c:pt idx="19">
                  <c:v>1</c:v>
                </c:pt>
                <c:pt idx="20">
                  <c:v>1</c:v>
                </c:pt>
              </c:numCache>
            </c:numRef>
          </c:val>
        </c:ser>
        <c:dLbls>
          <c:showLegendKey val="0"/>
          <c:showVal val="0"/>
          <c:showCatName val="0"/>
          <c:showSerName val="0"/>
          <c:showPercent val="0"/>
          <c:showBubbleSize val="0"/>
        </c:dLbls>
        <c:gapWidth val="150"/>
        <c:axId val="37524992"/>
        <c:axId val="37526528"/>
      </c:barChart>
      <c:catAx>
        <c:axId val="37524992"/>
        <c:scaling>
          <c:orientation val="minMax"/>
        </c:scaling>
        <c:delete val="0"/>
        <c:axPos val="b"/>
        <c:majorTickMark val="out"/>
        <c:minorTickMark val="none"/>
        <c:tickLblPos val="nextTo"/>
        <c:crossAx val="37526528"/>
        <c:crosses val="autoZero"/>
        <c:auto val="1"/>
        <c:lblAlgn val="ctr"/>
        <c:lblOffset val="100"/>
        <c:noMultiLvlLbl val="0"/>
      </c:catAx>
      <c:valAx>
        <c:axId val="37526528"/>
        <c:scaling>
          <c:orientation val="minMax"/>
        </c:scaling>
        <c:delete val="0"/>
        <c:axPos val="l"/>
        <c:majorGridlines/>
        <c:numFmt formatCode="0%" sourceLinked="1"/>
        <c:majorTickMark val="out"/>
        <c:minorTickMark val="none"/>
        <c:tickLblPos val="nextTo"/>
        <c:crossAx val="37524992"/>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Pt>
            <c:idx val="0"/>
            <c:invertIfNegative val="0"/>
            <c:bubble3D val="0"/>
            <c:spPr>
              <a:solidFill>
                <a:schemeClr val="tx2"/>
              </a:solidFill>
            </c:spPr>
          </c:dPt>
          <c:dLbls>
            <c:dLbl>
              <c:idx val="1"/>
              <c:layout>
                <c:manualLayout>
                  <c:x val="2.4999999999999502E-3"/>
                  <c:y val="0.13054830287206301"/>
                </c:manualLayout>
              </c:layout>
              <c:showLegendKey val="0"/>
              <c:showVal val="1"/>
              <c:showCatName val="0"/>
              <c:showSerName val="0"/>
              <c:showPercent val="0"/>
              <c:showBubbleSize val="0"/>
            </c:dLbl>
            <c:dLbl>
              <c:idx val="2"/>
              <c:layout>
                <c:manualLayout>
                  <c:x val="-5.0000000000000903E-3"/>
                  <c:y val="0.114882506527415"/>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Brooklyn!$A$22:$A$25</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Brooklyn!$B$22:$B$25</c:f>
              <c:numCache>
                <c:formatCode>General</c:formatCode>
                <c:ptCount val="4"/>
                <c:pt idx="0">
                  <c:v>991</c:v>
                </c:pt>
                <c:pt idx="1">
                  <c:v>-762</c:v>
                </c:pt>
                <c:pt idx="2" formatCode="#,##0">
                  <c:v>-599</c:v>
                </c:pt>
                <c:pt idx="3" formatCode="#,##0">
                  <c:v>5120</c:v>
                </c:pt>
              </c:numCache>
            </c:numRef>
          </c:val>
        </c:ser>
        <c:dLbls>
          <c:showLegendKey val="0"/>
          <c:showVal val="0"/>
          <c:showCatName val="0"/>
          <c:showSerName val="0"/>
          <c:showPercent val="0"/>
          <c:showBubbleSize val="0"/>
        </c:dLbls>
        <c:gapWidth val="150"/>
        <c:axId val="37548032"/>
        <c:axId val="37549568"/>
      </c:barChart>
      <c:catAx>
        <c:axId val="37548032"/>
        <c:scaling>
          <c:orientation val="minMax"/>
        </c:scaling>
        <c:delete val="0"/>
        <c:axPos val="b"/>
        <c:majorTickMark val="out"/>
        <c:minorTickMark val="none"/>
        <c:tickLblPos val="nextTo"/>
        <c:txPr>
          <a:bodyPr/>
          <a:lstStyle/>
          <a:p>
            <a:pPr>
              <a:defRPr sz="1200"/>
            </a:pPr>
            <a:endParaRPr lang="en-US"/>
          </a:p>
        </c:txPr>
        <c:crossAx val="37549568"/>
        <c:crosses val="autoZero"/>
        <c:auto val="1"/>
        <c:lblAlgn val="ctr"/>
        <c:lblOffset val="100"/>
        <c:noMultiLvlLbl val="0"/>
      </c:catAx>
      <c:valAx>
        <c:axId val="37549568"/>
        <c:scaling>
          <c:orientation val="minMax"/>
        </c:scaling>
        <c:delete val="0"/>
        <c:axPos val="l"/>
        <c:majorGridlines/>
        <c:numFmt formatCode="General" sourceLinked="1"/>
        <c:majorTickMark val="out"/>
        <c:minorTickMark val="none"/>
        <c:tickLblPos val="nextTo"/>
        <c:crossAx val="37548032"/>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txPr>
              <a:bodyPr/>
              <a:lstStyle/>
              <a:p>
                <a:pPr>
                  <a:defRPr sz="1200"/>
                </a:pPr>
                <a:endParaRPr lang="en-US"/>
              </a:p>
            </c:txPr>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c:v>
                </c:pt>
                <c:pt idx="1">
                  <c:v>51954</c:v>
                </c:pt>
                <c:pt idx="2">
                  <c:v>38244</c:v>
                </c:pt>
                <c:pt idx="3">
                  <c:v>36654</c:v>
                </c:pt>
              </c:numCache>
            </c:numRef>
          </c:val>
        </c:ser>
        <c:dLbls>
          <c:showLegendKey val="0"/>
          <c:showVal val="0"/>
          <c:showCatName val="0"/>
          <c:showSerName val="0"/>
          <c:showPercent val="0"/>
          <c:showBubbleSize val="0"/>
        </c:dLbls>
        <c:gapWidth val="150"/>
        <c:axId val="37834112"/>
        <c:axId val="37844096"/>
      </c:barChart>
      <c:catAx>
        <c:axId val="37834112"/>
        <c:scaling>
          <c:orientation val="minMax"/>
        </c:scaling>
        <c:delete val="0"/>
        <c:axPos val="b"/>
        <c:majorTickMark val="out"/>
        <c:minorTickMark val="none"/>
        <c:tickLblPos val="nextTo"/>
        <c:txPr>
          <a:bodyPr/>
          <a:lstStyle/>
          <a:p>
            <a:pPr>
              <a:defRPr sz="1200"/>
            </a:pPr>
            <a:endParaRPr lang="en-US"/>
          </a:p>
        </c:txPr>
        <c:crossAx val="37844096"/>
        <c:crosses val="autoZero"/>
        <c:auto val="1"/>
        <c:lblAlgn val="ctr"/>
        <c:lblOffset val="100"/>
        <c:noMultiLvlLbl val="0"/>
      </c:catAx>
      <c:valAx>
        <c:axId val="37844096"/>
        <c:scaling>
          <c:orientation val="minMax"/>
        </c:scaling>
        <c:delete val="0"/>
        <c:axPos val="l"/>
        <c:majorGridlines/>
        <c:numFmt formatCode="#,##0" sourceLinked="1"/>
        <c:majorTickMark val="out"/>
        <c:minorTickMark val="none"/>
        <c:tickLblPos val="nextTo"/>
        <c:crossAx val="37834112"/>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dLbl>
              <c:idx val="2"/>
              <c:layout>
                <c:manualLayout>
                  <c:x val="0"/>
                  <c:y val="-2.472527472527472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c:v>
                </c:pt>
                <c:pt idx="1">
                  <c:v>18387</c:v>
                </c:pt>
                <c:pt idx="2">
                  <c:v>13483</c:v>
                </c:pt>
                <c:pt idx="3">
                  <c:v>3102</c:v>
                </c:pt>
              </c:numCache>
            </c:numRef>
          </c:val>
        </c:ser>
        <c:dLbls>
          <c:showLegendKey val="0"/>
          <c:showVal val="0"/>
          <c:showCatName val="0"/>
          <c:showSerName val="0"/>
          <c:showPercent val="0"/>
          <c:showBubbleSize val="0"/>
        </c:dLbls>
        <c:gapWidth val="150"/>
        <c:axId val="37871616"/>
        <c:axId val="37873152"/>
      </c:barChart>
      <c:catAx>
        <c:axId val="37871616"/>
        <c:scaling>
          <c:orientation val="minMax"/>
        </c:scaling>
        <c:delete val="0"/>
        <c:axPos val="b"/>
        <c:majorTickMark val="out"/>
        <c:minorTickMark val="none"/>
        <c:tickLblPos val="nextTo"/>
        <c:txPr>
          <a:bodyPr/>
          <a:lstStyle/>
          <a:p>
            <a:pPr>
              <a:defRPr sz="1200"/>
            </a:pPr>
            <a:endParaRPr lang="en-US"/>
          </a:p>
        </c:txPr>
        <c:crossAx val="37873152"/>
        <c:crosses val="autoZero"/>
        <c:auto val="1"/>
        <c:lblAlgn val="ctr"/>
        <c:lblOffset val="100"/>
        <c:noMultiLvlLbl val="0"/>
      </c:catAx>
      <c:valAx>
        <c:axId val="37873152"/>
        <c:scaling>
          <c:orientation val="minMax"/>
          <c:max val="20000"/>
        </c:scaling>
        <c:delete val="0"/>
        <c:axPos val="l"/>
        <c:majorGridlines/>
        <c:numFmt formatCode="#,##0" sourceLinked="1"/>
        <c:majorTickMark val="out"/>
        <c:minorTickMark val="none"/>
        <c:tickLblPos val="nextTo"/>
        <c:crossAx val="3787161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792523547212607E-2"/>
          <c:y val="7.5501666586155258E-2"/>
          <c:w val="0.83026356654321465"/>
          <c:h val="0.79276344062026105"/>
        </c:manualLayout>
      </c:layout>
      <c:lineChart>
        <c:grouping val="standard"/>
        <c:varyColors val="0"/>
        <c:ser>
          <c:idx val="0"/>
          <c:order val="0"/>
          <c:tx>
            <c:strRef>
              <c:f>charts!$A$10</c:f>
              <c:strCache>
                <c:ptCount val="1"/>
                <c:pt idx="0">
                  <c:v>C4E goals</c:v>
                </c:pt>
              </c:strCache>
            </c:strRef>
          </c:tx>
          <c:spPr>
            <a:ln>
              <a:solidFill>
                <a:srgbClr val="008000"/>
              </a:solidFill>
            </a:ln>
          </c:spPr>
          <c:marker>
            <c:symbol val="none"/>
          </c:marker>
          <c:dLbls>
            <c:dLbl>
              <c:idx val="0"/>
              <c:layout>
                <c:manualLayout>
                  <c:x val="0"/>
                  <c:y val="2.9447852760736196E-2"/>
                </c:manualLayout>
              </c:layout>
              <c:showLegendKey val="0"/>
              <c:showVal val="1"/>
              <c:showCatName val="0"/>
              <c:showSerName val="0"/>
              <c:showPercent val="0"/>
              <c:showBubbleSize val="0"/>
            </c:dLbl>
            <c:dLbl>
              <c:idx val="1"/>
              <c:layout>
                <c:manualLayout>
                  <c:x val="0"/>
                  <c:y val="2.2085889570552148E-2"/>
                </c:manualLayout>
              </c:layout>
              <c:showLegendKey val="0"/>
              <c:showVal val="1"/>
              <c:showCatName val="0"/>
              <c:showSerName val="0"/>
              <c:showPercent val="0"/>
              <c:showBubbleSize val="0"/>
            </c:dLbl>
            <c:dLbl>
              <c:idx val="2"/>
              <c:layout>
                <c:manualLayout>
                  <c:x val="1.3902978882907688E-3"/>
                  <c:y val="2.4539877300613498E-2"/>
                </c:manualLayout>
              </c:layout>
              <c:showLegendKey val="0"/>
              <c:showVal val="1"/>
              <c:showCatName val="0"/>
              <c:showSerName val="0"/>
              <c:showPercent val="0"/>
              <c:showBubbleSize val="0"/>
            </c:dLbl>
            <c:dLbl>
              <c:idx val="3"/>
              <c:layout>
                <c:manualLayout>
                  <c:x val="-2.1653615929442052E-3"/>
                  <c:y val="2.4745471233273756E-2"/>
                </c:manualLayout>
              </c:layout>
              <c:showLegendKey val="0"/>
              <c:showVal val="1"/>
              <c:showCatName val="0"/>
              <c:showSerName val="0"/>
              <c:showPercent val="0"/>
              <c:showBubbleSize val="0"/>
            </c:dLbl>
            <c:dLbl>
              <c:idx val="4"/>
              <c:layout>
                <c:manualLayout>
                  <c:x val="0"/>
                  <c:y val="1.9631901840490799E-2"/>
                </c:manualLayout>
              </c:layout>
              <c:showLegendKey val="0"/>
              <c:showVal val="1"/>
              <c:showCatName val="0"/>
              <c:showSerName val="0"/>
              <c:showPercent val="0"/>
              <c:showBubbleSize val="0"/>
            </c:dLbl>
            <c:dLbl>
              <c:idx val="5"/>
              <c:layout>
                <c:manualLayout>
                  <c:x val="1.3902978882907688E-3"/>
                  <c:y val="1.9631901840490799E-2"/>
                </c:manualLayout>
              </c:layout>
              <c:showLegendKey val="0"/>
              <c:showVal val="1"/>
              <c:showCatName val="0"/>
              <c:showSerName val="0"/>
              <c:showPercent val="0"/>
              <c:showBubbleSize val="0"/>
            </c:dLbl>
            <c:dLbl>
              <c:idx val="6"/>
              <c:layout>
                <c:manualLayout>
                  <c:x val="-5.5611915531630753E-3"/>
                  <c:y val="2.2085889570552148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charts!$B$9:$I$9</c:f>
              <c:strCache>
                <c:ptCount val="8"/>
                <c:pt idx="0">
                  <c:v>Baseline</c:v>
                </c:pt>
                <c:pt idx="1">
                  <c:v>2007-8</c:v>
                </c:pt>
                <c:pt idx="2">
                  <c:v>2008-9</c:v>
                </c:pt>
                <c:pt idx="3">
                  <c:v>2009-10</c:v>
                </c:pt>
                <c:pt idx="4">
                  <c:v>2010-11</c:v>
                </c:pt>
                <c:pt idx="5">
                  <c:v>2011-12</c:v>
                </c:pt>
                <c:pt idx="6">
                  <c:v>2012-13</c:v>
                </c:pt>
                <c:pt idx="7">
                  <c:v>2013-14</c:v>
                </c:pt>
              </c:strCache>
            </c:strRef>
          </c:cat>
          <c:val>
            <c:numRef>
              <c:f>charts!$B$10:$I$10</c:f>
              <c:numCache>
                <c:formatCode>0.0</c:formatCode>
                <c:ptCount val="8"/>
                <c:pt idx="0">
                  <c:v>21</c:v>
                </c:pt>
                <c:pt idx="1">
                  <c:v>20.7</c:v>
                </c:pt>
                <c:pt idx="2">
                  <c:v>20.5</c:v>
                </c:pt>
                <c:pt idx="3">
                  <c:v>20.3</c:v>
                </c:pt>
                <c:pt idx="4">
                  <c:v>20.100000000000001</c:v>
                </c:pt>
                <c:pt idx="5" formatCode="General">
                  <c:v>19.899999999999999</c:v>
                </c:pt>
                <c:pt idx="6" formatCode="General">
                  <c:v>19.899999999999999</c:v>
                </c:pt>
                <c:pt idx="7" formatCode="General">
                  <c:v>19.899999999999999</c:v>
                </c:pt>
              </c:numCache>
            </c:numRef>
          </c:val>
          <c:smooth val="0"/>
        </c:ser>
        <c:ser>
          <c:idx val="1"/>
          <c:order val="1"/>
          <c:tx>
            <c:strRef>
              <c:f>charts!$A$11</c:f>
              <c:strCache>
                <c:ptCount val="1"/>
                <c:pt idx="0">
                  <c:v>Citywide actual</c:v>
                </c:pt>
              </c:strCache>
            </c:strRef>
          </c:tx>
          <c:spPr>
            <a:ln>
              <a:solidFill>
                <a:srgbClr val="FF0000"/>
              </a:solidFill>
            </a:ln>
          </c:spPr>
          <c:marker>
            <c:symbol val="none"/>
          </c:marker>
          <c:dLbls>
            <c:dLbl>
              <c:idx val="1"/>
              <c:layout>
                <c:manualLayout>
                  <c:x val="0"/>
                  <c:y val="-2.60416666666668E-2"/>
                </c:manualLayout>
              </c:layout>
              <c:showLegendKey val="0"/>
              <c:showVal val="1"/>
              <c:showCatName val="0"/>
              <c:showSerName val="0"/>
              <c:showPercent val="0"/>
              <c:showBubbleSize val="0"/>
            </c:dLbl>
            <c:dLbl>
              <c:idx val="5"/>
              <c:layout>
                <c:manualLayout>
                  <c:x val="0"/>
                  <c:y val="9.8159509202453993E-3"/>
                </c:manualLayout>
              </c:layout>
              <c:showLegendKey val="0"/>
              <c:showVal val="1"/>
              <c:showCatName val="0"/>
              <c:showSerName val="0"/>
              <c:showPercent val="0"/>
              <c:showBubbleSize val="0"/>
            </c:dLbl>
            <c:dLbl>
              <c:idx val="6"/>
              <c:layout>
                <c:manualLayout>
                  <c:x val="0"/>
                  <c:y val="9.8159509202453993E-3"/>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charts!$B$9:$I$9</c:f>
              <c:strCache>
                <c:ptCount val="8"/>
                <c:pt idx="0">
                  <c:v>Baseline</c:v>
                </c:pt>
                <c:pt idx="1">
                  <c:v>2007-8</c:v>
                </c:pt>
                <c:pt idx="2">
                  <c:v>2008-9</c:v>
                </c:pt>
                <c:pt idx="3">
                  <c:v>2009-10</c:v>
                </c:pt>
                <c:pt idx="4">
                  <c:v>2010-11</c:v>
                </c:pt>
                <c:pt idx="5">
                  <c:v>2011-12</c:v>
                </c:pt>
                <c:pt idx="6">
                  <c:v>2012-13</c:v>
                </c:pt>
                <c:pt idx="7">
                  <c:v>2013-14</c:v>
                </c:pt>
              </c:strCache>
            </c:strRef>
          </c:cat>
          <c:val>
            <c:numRef>
              <c:f>charts!$B$11:$I$11</c:f>
              <c:numCache>
                <c:formatCode>0.0</c:formatCode>
                <c:ptCount val="8"/>
                <c:pt idx="0">
                  <c:v>21</c:v>
                </c:pt>
                <c:pt idx="1">
                  <c:v>20.9</c:v>
                </c:pt>
                <c:pt idx="2">
                  <c:v>21.4</c:v>
                </c:pt>
                <c:pt idx="3">
                  <c:v>22.1</c:v>
                </c:pt>
                <c:pt idx="4">
                  <c:v>22.9</c:v>
                </c:pt>
                <c:pt idx="5" formatCode="General">
                  <c:v>23.9</c:v>
                </c:pt>
                <c:pt idx="6" formatCode="General">
                  <c:v>24.5</c:v>
                </c:pt>
                <c:pt idx="7" formatCode="General">
                  <c:v>24.86</c:v>
                </c:pt>
              </c:numCache>
            </c:numRef>
          </c:val>
          <c:smooth val="0"/>
        </c:ser>
        <c:ser>
          <c:idx val="2"/>
          <c:order val="2"/>
          <c:tx>
            <c:strRef>
              <c:f>charts!$A$12</c:f>
              <c:strCache>
                <c:ptCount val="1"/>
                <c:pt idx="0">
                  <c:v>D14</c:v>
                </c:pt>
              </c:strCache>
            </c:strRef>
          </c:tx>
          <c:spPr>
            <a:ln>
              <a:solidFill>
                <a:srgbClr val="292934"/>
              </a:solidFill>
            </a:ln>
          </c:spPr>
          <c:marker>
            <c:symbol val="none"/>
          </c:marker>
          <c:dLbls>
            <c:dLbl>
              <c:idx val="0"/>
              <c:layout>
                <c:manualLayout>
                  <c:x val="0"/>
                  <c:y val="2.4539877300613498E-2"/>
                </c:manualLayout>
              </c:layout>
              <c:showLegendKey val="0"/>
              <c:showVal val="1"/>
              <c:showCatName val="0"/>
              <c:showSerName val="0"/>
              <c:showPercent val="0"/>
              <c:showBubbleSize val="0"/>
            </c:dLbl>
            <c:dLbl>
              <c:idx val="1"/>
              <c:layout>
                <c:manualLayout>
                  <c:x val="0"/>
                  <c:y val="1.4723926380368098E-2"/>
                </c:manualLayout>
              </c:layout>
              <c:showLegendKey val="0"/>
              <c:showVal val="1"/>
              <c:showCatName val="0"/>
              <c:showSerName val="0"/>
              <c:showPercent val="0"/>
              <c:showBubbleSize val="0"/>
            </c:dLbl>
            <c:dLbl>
              <c:idx val="3"/>
              <c:layout>
                <c:manualLayout>
                  <c:x val="0"/>
                  <c:y val="-2.7777777777777901E-2"/>
                </c:manualLayout>
              </c:layout>
              <c:showLegendKey val="0"/>
              <c:showVal val="1"/>
              <c:showCatName val="0"/>
              <c:showSerName val="0"/>
              <c:showPercent val="0"/>
              <c:showBubbleSize val="0"/>
            </c:dLbl>
            <c:dLbl>
              <c:idx val="5"/>
              <c:layout>
                <c:manualLayout>
                  <c:x val="0"/>
                  <c:y val="1.9631901840490799E-2"/>
                </c:manualLayout>
              </c:layout>
              <c:showLegendKey val="0"/>
              <c:showVal val="1"/>
              <c:showCatName val="0"/>
              <c:showSerName val="0"/>
              <c:showPercent val="0"/>
              <c:showBubbleSize val="0"/>
            </c:dLbl>
            <c:dLbl>
              <c:idx val="6"/>
              <c:layout>
                <c:manualLayout>
                  <c:x val="-2.7805957765815376E-3"/>
                  <c:y val="1.4723926380368098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charts!$B$9:$I$9</c:f>
              <c:strCache>
                <c:ptCount val="8"/>
                <c:pt idx="0">
                  <c:v>Baseline</c:v>
                </c:pt>
                <c:pt idx="1">
                  <c:v>2007-8</c:v>
                </c:pt>
                <c:pt idx="2">
                  <c:v>2008-9</c:v>
                </c:pt>
                <c:pt idx="3">
                  <c:v>2009-10</c:v>
                </c:pt>
                <c:pt idx="4">
                  <c:v>2010-11</c:v>
                </c:pt>
                <c:pt idx="5">
                  <c:v>2011-12</c:v>
                </c:pt>
                <c:pt idx="6">
                  <c:v>2012-13</c:v>
                </c:pt>
                <c:pt idx="7">
                  <c:v>2013-14</c:v>
                </c:pt>
              </c:strCache>
            </c:strRef>
          </c:cat>
          <c:val>
            <c:numRef>
              <c:f>charts!$B$12:$I$12</c:f>
              <c:numCache>
                <c:formatCode>0.0</c:formatCode>
                <c:ptCount val="8"/>
                <c:pt idx="0">
                  <c:v>19.100000000000001</c:v>
                </c:pt>
                <c:pt idx="1">
                  <c:v>18.97769516728625</c:v>
                </c:pt>
                <c:pt idx="2">
                  <c:v>19.270676691729211</c:v>
                </c:pt>
                <c:pt idx="3">
                  <c:v>20.41538461538461</c:v>
                </c:pt>
                <c:pt idx="4">
                  <c:v>21.149377593360981</c:v>
                </c:pt>
                <c:pt idx="5" formatCode="General">
                  <c:v>22.2</c:v>
                </c:pt>
                <c:pt idx="6" formatCode="General">
                  <c:v>22.3</c:v>
                </c:pt>
                <c:pt idx="7" formatCode="General">
                  <c:v>22.7</c:v>
                </c:pt>
              </c:numCache>
            </c:numRef>
          </c:val>
          <c:smooth val="0"/>
        </c:ser>
        <c:dLbls>
          <c:showLegendKey val="0"/>
          <c:showVal val="0"/>
          <c:showCatName val="0"/>
          <c:showSerName val="0"/>
          <c:showPercent val="0"/>
          <c:showBubbleSize val="0"/>
        </c:dLbls>
        <c:marker val="1"/>
        <c:smooth val="0"/>
        <c:axId val="119817344"/>
        <c:axId val="119818880"/>
      </c:lineChart>
      <c:catAx>
        <c:axId val="119817344"/>
        <c:scaling>
          <c:orientation val="minMax"/>
        </c:scaling>
        <c:delete val="0"/>
        <c:axPos val="b"/>
        <c:majorTickMark val="none"/>
        <c:minorTickMark val="none"/>
        <c:tickLblPos val="nextTo"/>
        <c:txPr>
          <a:bodyPr rot="-2700000"/>
          <a:lstStyle/>
          <a:p>
            <a:pPr>
              <a:defRPr sz="1100"/>
            </a:pPr>
            <a:endParaRPr lang="en-US"/>
          </a:p>
        </c:txPr>
        <c:crossAx val="119818880"/>
        <c:crosses val="autoZero"/>
        <c:auto val="1"/>
        <c:lblAlgn val="ctr"/>
        <c:lblOffset val="100"/>
        <c:noMultiLvlLbl val="0"/>
      </c:catAx>
      <c:valAx>
        <c:axId val="119818880"/>
        <c:scaling>
          <c:orientation val="minMax"/>
          <c:min val="15"/>
        </c:scaling>
        <c:delete val="0"/>
        <c:axPos val="l"/>
        <c:title>
          <c:tx>
            <c:rich>
              <a:bodyPr/>
              <a:lstStyle/>
              <a:p>
                <a:pPr>
                  <a:defRPr sz="1200"/>
                </a:pPr>
                <a:r>
                  <a:rPr lang="en-US" sz="1200"/>
                  <a:t>students per class</a:t>
                </a:r>
              </a:p>
            </c:rich>
          </c:tx>
          <c:layout/>
          <c:overlay val="0"/>
        </c:title>
        <c:numFmt formatCode="0" sourceLinked="0"/>
        <c:majorTickMark val="none"/>
        <c:minorTickMark val="none"/>
        <c:tickLblPos val="nextTo"/>
        <c:txPr>
          <a:bodyPr/>
          <a:lstStyle/>
          <a:p>
            <a:pPr>
              <a:defRPr sz="1200"/>
            </a:pPr>
            <a:endParaRPr lang="en-US"/>
          </a:p>
        </c:txPr>
        <c:crossAx val="119817344"/>
        <c:crosses val="autoZero"/>
        <c:crossBetween val="between"/>
      </c:valAx>
    </c:plotArea>
    <c:legend>
      <c:legendPos val="r"/>
      <c:layout>
        <c:manualLayout>
          <c:xMode val="edge"/>
          <c:yMode val="edge"/>
          <c:x val="0.81513329398899781"/>
          <c:y val="0.60294749045939811"/>
          <c:w val="0.18364343345970599"/>
          <c:h val="0.30621187382252063"/>
        </c:manualLayout>
      </c:layout>
      <c:overlay val="0"/>
      <c:spPr>
        <a:ln>
          <a:noFill/>
        </a:ln>
      </c:spPr>
      <c:txPr>
        <a:bodyPr/>
        <a:lstStyle/>
        <a:p>
          <a:pPr>
            <a:defRPr sz="1600"/>
          </a:pPr>
          <a:endParaRPr lang="en-US"/>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557902677615211E-2"/>
          <c:y val="2.9308409646389946E-2"/>
          <c:w val="0.79255222894856359"/>
          <c:h val="0.84398296461801514"/>
        </c:manualLayout>
      </c:layout>
      <c:lineChart>
        <c:grouping val="standard"/>
        <c:varyColors val="0"/>
        <c:ser>
          <c:idx val="0"/>
          <c:order val="0"/>
          <c:tx>
            <c:strRef>
              <c:f>charts!$A$17</c:f>
              <c:strCache>
                <c:ptCount val="1"/>
                <c:pt idx="0">
                  <c:v>C4E target</c:v>
                </c:pt>
              </c:strCache>
            </c:strRef>
          </c:tx>
          <c:spPr>
            <a:ln>
              <a:solidFill>
                <a:srgbClr val="008000"/>
              </a:solidFill>
            </a:ln>
          </c:spPr>
          <c:marker>
            <c:symbol val="none"/>
          </c:marker>
          <c:dLbls>
            <c:dLbl>
              <c:idx val="1"/>
              <c:layout>
                <c:manualLayout>
                  <c:x val="2.5488500173335074E-17"/>
                  <c:y val="2.3979607892500913E-2"/>
                </c:manualLayout>
              </c:layout>
              <c:showLegendKey val="0"/>
              <c:showVal val="1"/>
              <c:showCatName val="0"/>
              <c:showSerName val="0"/>
              <c:showPercent val="0"/>
              <c:showBubbleSize val="0"/>
            </c:dLbl>
            <c:dLbl>
              <c:idx val="3"/>
              <c:layout>
                <c:manualLayout>
                  <c:x val="-6.9514894414537936E-3"/>
                  <c:y val="3.7301612277223568E-2"/>
                </c:manualLayout>
              </c:layout>
              <c:showLegendKey val="0"/>
              <c:showVal val="1"/>
              <c:showCatName val="0"/>
              <c:showSerName val="0"/>
              <c:showPercent val="0"/>
              <c:showBubbleSize val="0"/>
            </c:dLbl>
            <c:dLbl>
              <c:idx val="4"/>
              <c:layout>
                <c:manualLayout>
                  <c:x val="0"/>
                  <c:y val="3.7301612277223568E-2"/>
                </c:manualLayout>
              </c:layout>
              <c:showLegendKey val="0"/>
              <c:showVal val="1"/>
              <c:showCatName val="0"/>
              <c:showSerName val="0"/>
              <c:showPercent val="0"/>
              <c:showBubbleSize val="0"/>
            </c:dLbl>
            <c:dLbl>
              <c:idx val="5"/>
              <c:layout>
                <c:manualLayout>
                  <c:x val="0"/>
                  <c:y val="1.5986405261667242E-2"/>
                </c:manualLayout>
              </c:layout>
              <c:showLegendKey val="0"/>
              <c:showVal val="1"/>
              <c:showCatName val="0"/>
              <c:showSerName val="0"/>
              <c:showPercent val="0"/>
              <c:showBubbleSize val="0"/>
            </c:dLbl>
            <c:dLbl>
              <c:idx val="6"/>
              <c:layout>
                <c:manualLayout>
                  <c:x val="0"/>
                  <c:y val="1.5986405261667242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charts!$B$16:$I$16</c:f>
              <c:strCache>
                <c:ptCount val="8"/>
                <c:pt idx="0">
                  <c:v>Baseline</c:v>
                </c:pt>
                <c:pt idx="1">
                  <c:v>2007-8</c:v>
                </c:pt>
                <c:pt idx="2">
                  <c:v>2008-9</c:v>
                </c:pt>
                <c:pt idx="3">
                  <c:v>2009-10</c:v>
                </c:pt>
                <c:pt idx="4">
                  <c:v>2010-11</c:v>
                </c:pt>
                <c:pt idx="5">
                  <c:v>2011-12</c:v>
                </c:pt>
                <c:pt idx="6">
                  <c:v>2012-13</c:v>
                </c:pt>
                <c:pt idx="7">
                  <c:v>2013-14</c:v>
                </c:pt>
              </c:strCache>
            </c:strRef>
          </c:cat>
          <c:val>
            <c:numRef>
              <c:f>charts!$B$17:$I$17</c:f>
              <c:numCache>
                <c:formatCode>0.0</c:formatCode>
                <c:ptCount val="8"/>
                <c:pt idx="0">
                  <c:v>25.6</c:v>
                </c:pt>
                <c:pt idx="1">
                  <c:v>24.8</c:v>
                </c:pt>
                <c:pt idx="2">
                  <c:v>24.6</c:v>
                </c:pt>
                <c:pt idx="3">
                  <c:v>23.8</c:v>
                </c:pt>
                <c:pt idx="4">
                  <c:v>23.3</c:v>
                </c:pt>
                <c:pt idx="5" formatCode="General">
                  <c:v>22.9</c:v>
                </c:pt>
                <c:pt idx="6" formatCode="General">
                  <c:v>22.9</c:v>
                </c:pt>
                <c:pt idx="7" formatCode="General">
                  <c:v>22.9</c:v>
                </c:pt>
              </c:numCache>
            </c:numRef>
          </c:val>
          <c:smooth val="0"/>
        </c:ser>
        <c:ser>
          <c:idx val="1"/>
          <c:order val="1"/>
          <c:tx>
            <c:strRef>
              <c:f>charts!$A$18</c:f>
              <c:strCache>
                <c:ptCount val="1"/>
                <c:pt idx="0">
                  <c:v>Citywide actual</c:v>
                </c:pt>
              </c:strCache>
            </c:strRef>
          </c:tx>
          <c:spPr>
            <a:ln>
              <a:solidFill>
                <a:srgbClr val="FF0000"/>
              </a:solidFill>
            </a:ln>
          </c:spPr>
          <c:marker>
            <c:symbol val="none"/>
          </c:marker>
          <c:dLbls>
            <c:dLbl>
              <c:idx val="0"/>
              <c:layout>
                <c:manualLayout>
                  <c:x val="-6.9514894414538448E-3"/>
                  <c:y val="3.996601315416811E-2"/>
                </c:manualLayout>
              </c:layout>
              <c:showLegendKey val="0"/>
              <c:showVal val="1"/>
              <c:showCatName val="0"/>
              <c:showSerName val="0"/>
              <c:showPercent val="0"/>
              <c:showBubbleSize val="0"/>
            </c:dLbl>
            <c:dLbl>
              <c:idx val="4"/>
              <c:layout>
                <c:manualLayout>
                  <c:x val="0"/>
                  <c:y val="7.9932026308336211E-3"/>
                </c:manualLayout>
              </c:layout>
              <c:showLegendKey val="0"/>
              <c:showVal val="1"/>
              <c:showCatName val="0"/>
              <c:showSerName val="0"/>
              <c:showPercent val="0"/>
              <c:showBubbleSize val="0"/>
            </c:dLbl>
            <c:dLbl>
              <c:idx val="5"/>
              <c:layout>
                <c:manualLayout>
                  <c:x val="0"/>
                  <c:y val="1.3322004384722703E-2"/>
                </c:manualLayout>
              </c:layout>
              <c:showLegendKey val="0"/>
              <c:showVal val="1"/>
              <c:showCatName val="0"/>
              <c:showSerName val="0"/>
              <c:showPercent val="0"/>
              <c:showBubbleSize val="0"/>
            </c:dLbl>
            <c:dLbl>
              <c:idx val="6"/>
              <c:layout>
                <c:manualLayout>
                  <c:x val="0"/>
                  <c:y val="2.1315207015556326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charts!$B$16:$I$16</c:f>
              <c:strCache>
                <c:ptCount val="8"/>
                <c:pt idx="0">
                  <c:v>Baseline</c:v>
                </c:pt>
                <c:pt idx="1">
                  <c:v>2007-8</c:v>
                </c:pt>
                <c:pt idx="2">
                  <c:v>2008-9</c:v>
                </c:pt>
                <c:pt idx="3">
                  <c:v>2009-10</c:v>
                </c:pt>
                <c:pt idx="4">
                  <c:v>2010-11</c:v>
                </c:pt>
                <c:pt idx="5">
                  <c:v>2011-12</c:v>
                </c:pt>
                <c:pt idx="6">
                  <c:v>2012-13</c:v>
                </c:pt>
                <c:pt idx="7">
                  <c:v>2013-14</c:v>
                </c:pt>
              </c:strCache>
            </c:strRef>
          </c:cat>
          <c:val>
            <c:numRef>
              <c:f>charts!$B$18:$I$18</c:f>
              <c:numCache>
                <c:formatCode>0.0</c:formatCode>
                <c:ptCount val="8"/>
                <c:pt idx="0">
                  <c:v>25.6</c:v>
                </c:pt>
                <c:pt idx="1">
                  <c:v>25.1</c:v>
                </c:pt>
                <c:pt idx="2">
                  <c:v>25.3</c:v>
                </c:pt>
                <c:pt idx="3">
                  <c:v>25.8</c:v>
                </c:pt>
                <c:pt idx="4">
                  <c:v>26.3</c:v>
                </c:pt>
                <c:pt idx="5" formatCode="General">
                  <c:v>26.6</c:v>
                </c:pt>
                <c:pt idx="6" formatCode="General">
                  <c:v>26.7</c:v>
                </c:pt>
                <c:pt idx="7" formatCode="General">
                  <c:v>26.8</c:v>
                </c:pt>
              </c:numCache>
            </c:numRef>
          </c:val>
          <c:smooth val="0"/>
        </c:ser>
        <c:ser>
          <c:idx val="2"/>
          <c:order val="2"/>
          <c:tx>
            <c:strRef>
              <c:f>charts!$A$19</c:f>
              <c:strCache>
                <c:ptCount val="1"/>
                <c:pt idx="0">
                  <c:v>D14</c:v>
                </c:pt>
              </c:strCache>
            </c:strRef>
          </c:tx>
          <c:spPr>
            <a:ln>
              <a:solidFill>
                <a:schemeClr val="tx1"/>
              </a:solidFill>
            </a:ln>
          </c:spPr>
          <c:marker>
            <c:symbol val="none"/>
          </c:marker>
          <c:dLbls>
            <c:dLbl>
              <c:idx val="1"/>
              <c:layout>
                <c:manualLayout>
                  <c:x val="2.5488500173335074E-17"/>
                  <c:y val="4.5294814908057188E-2"/>
                </c:manualLayout>
              </c:layout>
              <c:showLegendKey val="0"/>
              <c:showVal val="1"/>
              <c:showCatName val="0"/>
              <c:showSerName val="0"/>
              <c:showPercent val="0"/>
              <c:showBubbleSize val="0"/>
            </c:dLbl>
            <c:dLbl>
              <c:idx val="4"/>
              <c:layout>
                <c:manualLayout>
                  <c:x val="0"/>
                  <c:y val="1.5986405261667242E-2"/>
                </c:manualLayout>
              </c:layout>
              <c:showLegendKey val="0"/>
              <c:showVal val="1"/>
              <c:showCatName val="0"/>
              <c:showSerName val="0"/>
              <c:showPercent val="0"/>
              <c:showBubbleSize val="0"/>
            </c:dLbl>
            <c:dLbl>
              <c:idx val="5"/>
              <c:layout>
                <c:manualLayout>
                  <c:x val="0"/>
                  <c:y val="1.5986405261667242E-2"/>
                </c:manualLayout>
              </c:layout>
              <c:showLegendKey val="0"/>
              <c:showVal val="1"/>
              <c:showCatName val="0"/>
              <c:showSerName val="0"/>
              <c:showPercent val="0"/>
              <c:showBubbleSize val="0"/>
            </c:dLbl>
            <c:dLbl>
              <c:idx val="7"/>
              <c:layout>
                <c:manualLayout>
                  <c:x val="1.3902978882906669E-3"/>
                  <c:y val="7.9932026308336211E-3"/>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charts!$B$16:$I$16</c:f>
              <c:strCache>
                <c:ptCount val="8"/>
                <c:pt idx="0">
                  <c:v>Baseline</c:v>
                </c:pt>
                <c:pt idx="1">
                  <c:v>2007-8</c:v>
                </c:pt>
                <c:pt idx="2">
                  <c:v>2008-9</c:v>
                </c:pt>
                <c:pt idx="3">
                  <c:v>2009-10</c:v>
                </c:pt>
                <c:pt idx="4">
                  <c:v>2010-11</c:v>
                </c:pt>
                <c:pt idx="5">
                  <c:v>2011-12</c:v>
                </c:pt>
                <c:pt idx="6">
                  <c:v>2012-13</c:v>
                </c:pt>
                <c:pt idx="7">
                  <c:v>2013-14</c:v>
                </c:pt>
              </c:strCache>
            </c:strRef>
          </c:cat>
          <c:val>
            <c:numRef>
              <c:f>charts!$B$19:$I$19</c:f>
              <c:numCache>
                <c:formatCode>0.0</c:formatCode>
                <c:ptCount val="8"/>
                <c:pt idx="0">
                  <c:v>24.6</c:v>
                </c:pt>
                <c:pt idx="1">
                  <c:v>24.109489051094901</c:v>
                </c:pt>
                <c:pt idx="2">
                  <c:v>23.47058823529412</c:v>
                </c:pt>
                <c:pt idx="3">
                  <c:v>24.534883720930239</c:v>
                </c:pt>
                <c:pt idx="4">
                  <c:v>25.616326530612241</c:v>
                </c:pt>
                <c:pt idx="5" formatCode="General">
                  <c:v>25.7</c:v>
                </c:pt>
                <c:pt idx="6" formatCode="General">
                  <c:v>25.8</c:v>
                </c:pt>
                <c:pt idx="7" formatCode="General">
                  <c:v>26.6</c:v>
                </c:pt>
              </c:numCache>
            </c:numRef>
          </c:val>
          <c:smooth val="0"/>
        </c:ser>
        <c:dLbls>
          <c:showLegendKey val="0"/>
          <c:showVal val="0"/>
          <c:showCatName val="0"/>
          <c:showSerName val="0"/>
          <c:showPercent val="0"/>
          <c:showBubbleSize val="0"/>
        </c:dLbls>
        <c:marker val="1"/>
        <c:smooth val="0"/>
        <c:axId val="137862144"/>
        <c:axId val="140261632"/>
      </c:lineChart>
      <c:catAx>
        <c:axId val="137862144"/>
        <c:scaling>
          <c:orientation val="minMax"/>
        </c:scaling>
        <c:delete val="0"/>
        <c:axPos val="b"/>
        <c:majorTickMark val="none"/>
        <c:minorTickMark val="none"/>
        <c:tickLblPos val="nextTo"/>
        <c:txPr>
          <a:bodyPr rot="-2700000"/>
          <a:lstStyle/>
          <a:p>
            <a:pPr>
              <a:defRPr sz="1100"/>
            </a:pPr>
            <a:endParaRPr lang="en-US"/>
          </a:p>
        </c:txPr>
        <c:crossAx val="140261632"/>
        <c:crosses val="autoZero"/>
        <c:auto val="1"/>
        <c:lblAlgn val="ctr"/>
        <c:lblOffset val="100"/>
        <c:noMultiLvlLbl val="0"/>
      </c:catAx>
      <c:valAx>
        <c:axId val="140261632"/>
        <c:scaling>
          <c:orientation val="minMax"/>
        </c:scaling>
        <c:delete val="0"/>
        <c:axPos val="l"/>
        <c:title>
          <c:tx>
            <c:rich>
              <a:bodyPr/>
              <a:lstStyle/>
              <a:p>
                <a:pPr>
                  <a:defRPr sz="1200"/>
                </a:pPr>
                <a:r>
                  <a:rPr lang="en-US" sz="1200"/>
                  <a:t>students per class</a:t>
                </a:r>
              </a:p>
            </c:rich>
          </c:tx>
          <c:layout>
            <c:manualLayout>
              <c:xMode val="edge"/>
              <c:yMode val="edge"/>
              <c:x val="9.7123802085950419E-3"/>
              <c:y val="0.30628169220924989"/>
            </c:manualLayout>
          </c:layout>
          <c:overlay val="0"/>
        </c:title>
        <c:numFmt formatCode="0" sourceLinked="0"/>
        <c:majorTickMark val="none"/>
        <c:minorTickMark val="none"/>
        <c:tickLblPos val="nextTo"/>
        <c:txPr>
          <a:bodyPr/>
          <a:lstStyle/>
          <a:p>
            <a:pPr>
              <a:defRPr sz="1100"/>
            </a:pPr>
            <a:endParaRPr lang="en-US"/>
          </a:p>
        </c:txPr>
        <c:crossAx val="137862144"/>
        <c:crosses val="autoZero"/>
        <c:crossBetween val="between"/>
      </c:valAx>
    </c:plotArea>
    <c:legend>
      <c:legendPos val="r"/>
      <c:layout>
        <c:manualLayout>
          <c:xMode val="edge"/>
          <c:yMode val="edge"/>
          <c:x val="0.84571984753139473"/>
          <c:y val="0.24063484071288457"/>
          <c:w val="0.15305690927145874"/>
          <c:h val="0.32159947970754527"/>
        </c:manualLayout>
      </c:layout>
      <c:overlay val="0"/>
      <c:spPr>
        <a:ln>
          <a:noFill/>
        </a:ln>
      </c:spPr>
      <c:txPr>
        <a:bodyPr/>
        <a:lstStyle/>
        <a:p>
          <a:pPr>
            <a:defRPr sz="1600"/>
          </a:pPr>
          <a:endParaRPr lang="en-US"/>
        </a:p>
      </c:txPr>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3840851669242282E-2"/>
          <c:y val="3.2448370044277974E-2"/>
          <c:w val="0.85731878725439692"/>
          <c:h val="0.89760553327165737"/>
        </c:manualLayout>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dLbl>
              <c:idx val="4"/>
              <c:layout>
                <c:manualLayout>
                  <c:x val="0"/>
                  <c:y val="2.6548666399863904E-2"/>
                </c:manualLayout>
              </c:layout>
              <c:showLegendKey val="0"/>
              <c:showVal val="1"/>
              <c:showCatName val="0"/>
              <c:showSerName val="0"/>
              <c:showPercent val="0"/>
              <c:showBubbleSize val="0"/>
            </c:dLbl>
            <c:dLbl>
              <c:idx val="5"/>
              <c:layout>
                <c:manualLayout>
                  <c:x val="0"/>
                  <c:y val="2.6548666399863904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dLbl>
              <c:idx val="2"/>
              <c:layout>
                <c:manualLayout>
                  <c:x val="6.0112047436451923E-3"/>
                  <c:y val="-8.8495554666212783E-3"/>
                </c:manualLayout>
              </c:layout>
              <c:showLegendKey val="0"/>
              <c:showVal val="1"/>
              <c:showCatName val="0"/>
              <c:showSerName val="0"/>
              <c:showPercent val="0"/>
              <c:showBubbleSize val="0"/>
            </c:dLbl>
            <c:dLbl>
              <c:idx val="3"/>
              <c:layout>
                <c:manualLayout>
                  <c:x val="5.5102073606224585E-17"/>
                  <c:y val="-1.7699110933242529E-2"/>
                </c:manualLayout>
              </c:layout>
              <c:showLegendKey val="0"/>
              <c:showVal val="1"/>
              <c:showCatName val="0"/>
              <c:showSerName val="0"/>
              <c:showPercent val="0"/>
              <c:showBubbleSize val="0"/>
            </c:dLbl>
            <c:dLbl>
              <c:idx val="4"/>
              <c:layout>
                <c:manualLayout>
                  <c:x val="0"/>
                  <c:y val="2.9498518222070856E-2"/>
                </c:manualLayout>
              </c:layout>
              <c:showLegendKey val="0"/>
              <c:showVal val="1"/>
              <c:showCatName val="0"/>
              <c:showSerName val="0"/>
              <c:showPercent val="0"/>
              <c:showBubbleSize val="0"/>
            </c:dLbl>
            <c:txPr>
              <a:bodyPr/>
              <a:lstStyle/>
              <a:p>
                <a:pPr>
                  <a:defRPr sz="1200"/>
                </a:pPr>
                <a:endParaRPr lang="en-US"/>
              </a:p>
            </c:txPr>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145123200"/>
        <c:axId val="145124736"/>
      </c:lineChart>
      <c:catAx>
        <c:axId val="145123200"/>
        <c:scaling>
          <c:orientation val="minMax"/>
        </c:scaling>
        <c:delete val="0"/>
        <c:axPos val="b"/>
        <c:majorTickMark val="out"/>
        <c:minorTickMark val="none"/>
        <c:tickLblPos val="nextTo"/>
        <c:txPr>
          <a:bodyPr/>
          <a:lstStyle/>
          <a:p>
            <a:pPr>
              <a:defRPr sz="1200"/>
            </a:pPr>
            <a:endParaRPr lang="en-US"/>
          </a:p>
        </c:txPr>
        <c:crossAx val="145124736"/>
        <c:crosses val="autoZero"/>
        <c:auto val="1"/>
        <c:lblAlgn val="ctr"/>
        <c:lblOffset val="100"/>
        <c:noMultiLvlLbl val="0"/>
      </c:catAx>
      <c:valAx>
        <c:axId val="145124736"/>
        <c:scaling>
          <c:orientation val="minMax"/>
          <c:min val="24"/>
        </c:scaling>
        <c:delete val="0"/>
        <c:axPos val="l"/>
        <c:numFmt formatCode="General" sourceLinked="1"/>
        <c:majorTickMark val="out"/>
        <c:minorTickMark val="none"/>
        <c:tickLblPos val="nextTo"/>
        <c:txPr>
          <a:bodyPr/>
          <a:lstStyle/>
          <a:p>
            <a:pPr>
              <a:defRPr sz="1200"/>
            </a:pPr>
            <a:endParaRPr lang="en-US"/>
          </a:p>
        </c:txPr>
        <c:crossAx val="145123200"/>
        <c:crosses val="autoZero"/>
        <c:crossBetween val="between"/>
      </c:valAx>
    </c:plotArea>
    <c:legend>
      <c:legendPos val="r"/>
      <c:layout>
        <c:manualLayout>
          <c:xMode val="edge"/>
          <c:yMode val="edge"/>
          <c:x val="0.82548985699217503"/>
          <c:y val="0.44608867068760116"/>
          <c:w val="0.17451014300782497"/>
          <c:h val="0.2140170919524558"/>
        </c:manualLayout>
      </c:layout>
      <c:overlay val="0"/>
      <c:txPr>
        <a:bodyPr/>
        <a:lstStyle/>
        <a:p>
          <a:pPr>
            <a:defRPr sz="1600"/>
          </a:pPr>
          <a:endParaRPr lang="en-US"/>
        </a:p>
      </c:txPr>
    </c:legend>
    <c:plotVisOnly val="1"/>
    <c:dispBlanksAs val="gap"/>
    <c:showDLblsOverMax val="0"/>
  </c:chart>
  <c:txPr>
    <a:bodyPr/>
    <a:lstStyle/>
    <a:p>
      <a:pPr>
        <a:defRPr>
          <a:latin typeface="Helvetica Neue"/>
          <a:cs typeface="Helvetica Neue"/>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D14 Kindergarten</a:t>
            </a:r>
          </a:p>
        </c:rich>
      </c:tx>
      <c:overlay val="0"/>
    </c:title>
    <c:autoTitleDeleted val="0"/>
    <c:plotArea>
      <c:layout/>
      <c:barChart>
        <c:barDir val="col"/>
        <c:grouping val="clustered"/>
        <c:varyColors val="0"/>
        <c:ser>
          <c:idx val="0"/>
          <c:order val="0"/>
          <c:invertIfNegative val="0"/>
          <c:dLbls>
            <c:numFmt formatCode="0" sourceLinked="0"/>
            <c:txPr>
              <a:bodyPr/>
              <a:lstStyle/>
              <a:p>
                <a:pPr>
                  <a:defRPr sz="1200"/>
                </a:pPr>
                <a:endParaRPr lang="en-US"/>
              </a:p>
            </c:txPr>
            <c:showLegendKey val="0"/>
            <c:showVal val="1"/>
            <c:showCatName val="0"/>
            <c:showSerName val="0"/>
            <c:showPercent val="0"/>
            <c:showBubbleSize val="0"/>
            <c:showLeaderLines val="0"/>
          </c:dLbls>
          <c:cat>
            <c:strRef>
              <c:f>'D14'!$G$2:$G$3</c:f>
              <c:strCache>
                <c:ptCount val="2"/>
                <c:pt idx="0">
                  <c:v>P.S. 257 JOHN F. HYLAN</c:v>
                </c:pt>
                <c:pt idx="1">
                  <c:v>P.S. 196 TEN EYCK</c:v>
                </c:pt>
              </c:strCache>
            </c:strRef>
          </c:cat>
          <c:val>
            <c:numRef>
              <c:f>'D14'!$I$2:$I$3</c:f>
              <c:numCache>
                <c:formatCode>0.0</c:formatCode>
                <c:ptCount val="2"/>
                <c:pt idx="0">
                  <c:v>29</c:v>
                </c:pt>
                <c:pt idx="1">
                  <c:v>25</c:v>
                </c:pt>
              </c:numCache>
            </c:numRef>
          </c:val>
        </c:ser>
        <c:dLbls>
          <c:showLegendKey val="0"/>
          <c:showVal val="0"/>
          <c:showCatName val="0"/>
          <c:showSerName val="0"/>
          <c:showPercent val="0"/>
          <c:showBubbleSize val="0"/>
        </c:dLbls>
        <c:gapWidth val="150"/>
        <c:axId val="161539968"/>
        <c:axId val="163001088"/>
      </c:barChart>
      <c:catAx>
        <c:axId val="161539968"/>
        <c:scaling>
          <c:orientation val="minMax"/>
        </c:scaling>
        <c:delete val="0"/>
        <c:axPos val="b"/>
        <c:majorTickMark val="out"/>
        <c:minorTickMark val="none"/>
        <c:tickLblPos val="nextTo"/>
        <c:crossAx val="163001088"/>
        <c:crosses val="autoZero"/>
        <c:auto val="1"/>
        <c:lblAlgn val="ctr"/>
        <c:lblOffset val="100"/>
        <c:noMultiLvlLbl val="0"/>
      </c:catAx>
      <c:valAx>
        <c:axId val="163001088"/>
        <c:scaling>
          <c:orientation val="minMax"/>
        </c:scaling>
        <c:delete val="0"/>
        <c:axPos val="l"/>
        <c:numFmt formatCode="0" sourceLinked="0"/>
        <c:majorTickMark val="out"/>
        <c:minorTickMark val="none"/>
        <c:tickLblPos val="nextTo"/>
        <c:crossAx val="161539968"/>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D14 1st Grade</a:t>
            </a:r>
          </a:p>
        </c:rich>
      </c:tx>
      <c:overlay val="0"/>
    </c:title>
    <c:autoTitleDeleted val="0"/>
    <c:plotArea>
      <c:layout/>
      <c:barChart>
        <c:barDir val="col"/>
        <c:grouping val="clustered"/>
        <c:varyColors val="0"/>
        <c:ser>
          <c:idx val="0"/>
          <c:order val="0"/>
          <c:invertIfNegative val="0"/>
          <c:dLbls>
            <c:numFmt formatCode="0" sourceLinked="0"/>
            <c:txPr>
              <a:bodyPr/>
              <a:lstStyle/>
              <a:p>
                <a:pPr>
                  <a:defRPr sz="1200"/>
                </a:pPr>
                <a:endParaRPr lang="en-US"/>
              </a:p>
            </c:txPr>
            <c:showLegendKey val="0"/>
            <c:showVal val="1"/>
            <c:showCatName val="0"/>
            <c:showSerName val="0"/>
            <c:showPercent val="0"/>
            <c:showBubbleSize val="0"/>
            <c:showLeaderLines val="0"/>
          </c:dLbls>
          <c:cat>
            <c:strRef>
              <c:f>'D14'!$G$14:$G$18</c:f>
              <c:strCache>
                <c:ptCount val="5"/>
                <c:pt idx="0">
                  <c:v>P.S. 132 THE CONSELYEA SCHOOL</c:v>
                </c:pt>
                <c:pt idx="1">
                  <c:v>P.S. 319</c:v>
                </c:pt>
                <c:pt idx="2">
                  <c:v>P.S. 018 EDWARD BUSH</c:v>
                </c:pt>
                <c:pt idx="3">
                  <c:v>P.S. 157 BENJAMIN FRANKLIN</c:v>
                </c:pt>
                <c:pt idx="4">
                  <c:v>P.S. 196 TEN EYCK</c:v>
                </c:pt>
              </c:strCache>
            </c:strRef>
          </c:cat>
          <c:val>
            <c:numRef>
              <c:f>'D14'!$I$14:$I$18</c:f>
              <c:numCache>
                <c:formatCode>0.0</c:formatCode>
                <c:ptCount val="5"/>
                <c:pt idx="0">
                  <c:v>30</c:v>
                </c:pt>
                <c:pt idx="1">
                  <c:v>30</c:v>
                </c:pt>
                <c:pt idx="2">
                  <c:v>27</c:v>
                </c:pt>
                <c:pt idx="3">
                  <c:v>27</c:v>
                </c:pt>
                <c:pt idx="4">
                  <c:v>27</c:v>
                </c:pt>
              </c:numCache>
            </c:numRef>
          </c:val>
        </c:ser>
        <c:dLbls>
          <c:showLegendKey val="0"/>
          <c:showVal val="0"/>
          <c:showCatName val="0"/>
          <c:showSerName val="0"/>
          <c:showPercent val="0"/>
          <c:showBubbleSize val="0"/>
        </c:dLbls>
        <c:gapWidth val="150"/>
        <c:axId val="180553984"/>
        <c:axId val="187899904"/>
      </c:barChart>
      <c:catAx>
        <c:axId val="180553984"/>
        <c:scaling>
          <c:orientation val="minMax"/>
        </c:scaling>
        <c:delete val="0"/>
        <c:axPos val="b"/>
        <c:majorTickMark val="out"/>
        <c:minorTickMark val="none"/>
        <c:tickLblPos val="nextTo"/>
        <c:crossAx val="187899904"/>
        <c:crosses val="autoZero"/>
        <c:auto val="1"/>
        <c:lblAlgn val="ctr"/>
        <c:lblOffset val="100"/>
        <c:noMultiLvlLbl val="0"/>
      </c:catAx>
      <c:valAx>
        <c:axId val="187899904"/>
        <c:scaling>
          <c:orientation val="minMax"/>
        </c:scaling>
        <c:delete val="0"/>
        <c:axPos val="l"/>
        <c:numFmt formatCode="0" sourceLinked="0"/>
        <c:majorTickMark val="out"/>
        <c:minorTickMark val="none"/>
        <c:tickLblPos val="nextTo"/>
        <c:crossAx val="180553984"/>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D14</a:t>
            </a:r>
            <a:r>
              <a:rPr lang="en-US" baseline="0"/>
              <a:t> 2nd Grade</a:t>
            </a:r>
            <a:endParaRPr lang="en-US"/>
          </a:p>
        </c:rich>
      </c:tx>
      <c:overlay val="0"/>
    </c:title>
    <c:autoTitleDeleted val="0"/>
    <c:plotArea>
      <c:layout/>
      <c:barChart>
        <c:barDir val="col"/>
        <c:grouping val="clustered"/>
        <c:varyColors val="0"/>
        <c:ser>
          <c:idx val="0"/>
          <c:order val="0"/>
          <c:invertIfNegative val="0"/>
          <c:dLbls>
            <c:numFmt formatCode="0" sourceLinked="0"/>
            <c:txPr>
              <a:bodyPr/>
              <a:lstStyle/>
              <a:p>
                <a:pPr>
                  <a:defRPr sz="1200"/>
                </a:pPr>
                <a:endParaRPr lang="en-US"/>
              </a:p>
            </c:txPr>
            <c:showLegendKey val="0"/>
            <c:showVal val="1"/>
            <c:showCatName val="0"/>
            <c:showSerName val="0"/>
            <c:showPercent val="0"/>
            <c:showBubbleSize val="0"/>
            <c:showLeaderLines val="0"/>
          </c:dLbls>
          <c:cat>
            <c:strRef>
              <c:f>'D14'!$G$9:$G$12</c:f>
              <c:strCache>
                <c:ptCount val="4"/>
                <c:pt idx="0">
                  <c:v>P.S. 120 CARLOS TAPIA</c:v>
                </c:pt>
                <c:pt idx="1">
                  <c:v>P.S. 257 JOHN F. HYLAN</c:v>
                </c:pt>
                <c:pt idx="2">
                  <c:v>P.S. 031 SAMUEL F. DUPONT</c:v>
                </c:pt>
                <c:pt idx="3">
                  <c:v>P.S. 132 THE CONSELYEA SCHOOL</c:v>
                </c:pt>
              </c:strCache>
            </c:strRef>
          </c:cat>
          <c:val>
            <c:numRef>
              <c:f>'D14'!$I$9:$I$12</c:f>
              <c:numCache>
                <c:formatCode>0.0</c:formatCode>
                <c:ptCount val="4"/>
                <c:pt idx="0">
                  <c:v>33</c:v>
                </c:pt>
                <c:pt idx="1">
                  <c:v>29.7</c:v>
                </c:pt>
                <c:pt idx="2">
                  <c:v>29.3</c:v>
                </c:pt>
                <c:pt idx="3">
                  <c:v>29</c:v>
                </c:pt>
              </c:numCache>
            </c:numRef>
          </c:val>
        </c:ser>
        <c:dLbls>
          <c:showLegendKey val="0"/>
          <c:showVal val="0"/>
          <c:showCatName val="0"/>
          <c:showSerName val="0"/>
          <c:showPercent val="0"/>
          <c:showBubbleSize val="0"/>
        </c:dLbls>
        <c:gapWidth val="150"/>
        <c:axId val="9653248"/>
        <c:axId val="9655040"/>
      </c:barChart>
      <c:catAx>
        <c:axId val="9653248"/>
        <c:scaling>
          <c:orientation val="minMax"/>
        </c:scaling>
        <c:delete val="0"/>
        <c:axPos val="b"/>
        <c:majorTickMark val="out"/>
        <c:minorTickMark val="none"/>
        <c:tickLblPos val="nextTo"/>
        <c:crossAx val="9655040"/>
        <c:crosses val="autoZero"/>
        <c:auto val="1"/>
        <c:lblAlgn val="ctr"/>
        <c:lblOffset val="100"/>
        <c:noMultiLvlLbl val="0"/>
      </c:catAx>
      <c:valAx>
        <c:axId val="9655040"/>
        <c:scaling>
          <c:orientation val="minMax"/>
        </c:scaling>
        <c:delete val="0"/>
        <c:axPos val="l"/>
        <c:numFmt formatCode="0" sourceLinked="0"/>
        <c:majorTickMark val="out"/>
        <c:minorTickMark val="none"/>
        <c:tickLblPos val="nextTo"/>
        <c:crossAx val="9653248"/>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D14</a:t>
            </a:r>
            <a:r>
              <a:rPr lang="en-US" baseline="0"/>
              <a:t> 3rd Grade</a:t>
            </a:r>
            <a:endParaRPr lang="en-US"/>
          </a:p>
        </c:rich>
      </c:tx>
      <c:overlay val="0"/>
    </c:title>
    <c:autoTitleDeleted val="0"/>
    <c:plotArea>
      <c:layout/>
      <c:barChart>
        <c:barDir val="col"/>
        <c:grouping val="clustered"/>
        <c:varyColors val="0"/>
        <c:ser>
          <c:idx val="0"/>
          <c:order val="0"/>
          <c:invertIfNegative val="0"/>
          <c:dLbls>
            <c:numFmt formatCode="0" sourceLinked="0"/>
            <c:txPr>
              <a:bodyPr/>
              <a:lstStyle/>
              <a:p>
                <a:pPr>
                  <a:defRPr sz="1200"/>
                </a:pPr>
                <a:endParaRPr lang="en-US"/>
              </a:p>
            </c:txPr>
            <c:showLegendKey val="0"/>
            <c:showVal val="1"/>
            <c:showCatName val="0"/>
            <c:showSerName val="0"/>
            <c:showPercent val="0"/>
            <c:showBubbleSize val="0"/>
            <c:showLeaderLines val="0"/>
          </c:dLbls>
          <c:cat>
            <c:strRef>
              <c:f>'D14'!$G$5:$G$7</c:f>
              <c:strCache>
                <c:ptCount val="3"/>
                <c:pt idx="0">
                  <c:v>P.S. 147 Isaac Remsen</c:v>
                </c:pt>
                <c:pt idx="1">
                  <c:v>P.S. 018 EDWARD BUSH</c:v>
                </c:pt>
                <c:pt idx="2">
                  <c:v>P.S. 132 THE CONSELYEA SCHOOL</c:v>
                </c:pt>
              </c:strCache>
            </c:strRef>
          </c:cat>
          <c:val>
            <c:numRef>
              <c:f>'D14'!$I$5:$I$7</c:f>
              <c:numCache>
                <c:formatCode>0.0</c:formatCode>
                <c:ptCount val="3"/>
                <c:pt idx="0">
                  <c:v>32</c:v>
                </c:pt>
                <c:pt idx="1">
                  <c:v>30</c:v>
                </c:pt>
                <c:pt idx="2">
                  <c:v>30</c:v>
                </c:pt>
              </c:numCache>
            </c:numRef>
          </c:val>
        </c:ser>
        <c:dLbls>
          <c:showLegendKey val="0"/>
          <c:showVal val="0"/>
          <c:showCatName val="0"/>
          <c:showSerName val="0"/>
          <c:showPercent val="0"/>
          <c:showBubbleSize val="0"/>
        </c:dLbls>
        <c:gapWidth val="150"/>
        <c:axId val="35263232"/>
        <c:axId val="35264768"/>
      </c:barChart>
      <c:catAx>
        <c:axId val="35263232"/>
        <c:scaling>
          <c:orientation val="minMax"/>
        </c:scaling>
        <c:delete val="0"/>
        <c:axPos val="b"/>
        <c:majorTickMark val="out"/>
        <c:minorTickMark val="none"/>
        <c:tickLblPos val="nextTo"/>
        <c:crossAx val="35264768"/>
        <c:crosses val="autoZero"/>
        <c:auto val="1"/>
        <c:lblAlgn val="ctr"/>
        <c:lblOffset val="100"/>
        <c:noMultiLvlLbl val="0"/>
      </c:catAx>
      <c:valAx>
        <c:axId val="35264768"/>
        <c:scaling>
          <c:orientation val="minMax"/>
        </c:scaling>
        <c:delete val="0"/>
        <c:axPos val="l"/>
        <c:numFmt formatCode="0" sourceLinked="0"/>
        <c:majorTickMark val="out"/>
        <c:minorTickMark val="none"/>
        <c:tickLblPos val="nextTo"/>
        <c:crossAx val="35263232"/>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b="1" i="0" baseline="0" dirty="0" smtClean="0">
                <a:solidFill>
                  <a:srgbClr val="FF6600"/>
                </a:solidFill>
                <a:effectLst/>
              </a:rPr>
              <a:t>Instead of hiring new teachers, the number CITYWIDE has dropped </a:t>
            </a:r>
            <a:r>
              <a:rPr lang="en-US" sz="2000" b="1" i="0" baseline="0" dirty="0">
                <a:solidFill>
                  <a:srgbClr val="FF6600"/>
                </a:solidFill>
                <a:effectLst/>
              </a:rPr>
              <a:t>by </a:t>
            </a:r>
            <a:r>
              <a:rPr lang="en-US" sz="2000" b="1" i="0" baseline="0" dirty="0" smtClean="0">
                <a:solidFill>
                  <a:srgbClr val="FF6600"/>
                </a:solidFill>
                <a:effectLst/>
              </a:rPr>
              <a:t>more than </a:t>
            </a:r>
          </a:p>
          <a:p>
            <a:pPr>
              <a:defRPr/>
            </a:pPr>
            <a:r>
              <a:rPr lang="en-US" sz="2000" b="1" i="0" baseline="0" dirty="0" smtClean="0">
                <a:solidFill>
                  <a:srgbClr val="FF6600"/>
                </a:solidFill>
                <a:effectLst/>
              </a:rPr>
              <a:t>5,000 </a:t>
            </a:r>
            <a:r>
              <a:rPr lang="en-US" sz="2000" b="1" i="0" baseline="0" dirty="0">
                <a:solidFill>
                  <a:srgbClr val="FF6600"/>
                </a:solidFill>
                <a:effectLst/>
              </a:rPr>
              <a:t>since 2007-8 </a:t>
            </a:r>
            <a:endParaRPr lang="en-US" sz="2000" dirty="0">
              <a:solidFill>
                <a:srgbClr val="FF6600"/>
              </a:solidFill>
              <a:effectLst/>
            </a:endParaRPr>
          </a:p>
          <a:p>
            <a:pPr>
              <a:defRPr/>
            </a:pPr>
            <a:r>
              <a:rPr lang="en-US" sz="1400" b="1" i="0" baseline="0" dirty="0">
                <a:effectLst/>
              </a:rPr>
              <a:t>data source: Mayor's Management Report</a:t>
            </a:r>
            <a:endParaRPr lang="en-US" sz="1400" dirty="0">
              <a:effectLst/>
            </a:endParaRPr>
          </a:p>
        </c:rich>
      </c:tx>
      <c:layout>
        <c:manualLayout>
          <c:xMode val="edge"/>
          <c:yMode val="edge"/>
          <c:x val="0.12881752426295501"/>
          <c:y val="1.4768700787401599E-3"/>
        </c:manualLayout>
      </c:layout>
      <c:overlay val="0"/>
      <c:spPr>
        <a:noFill/>
      </c:spPr>
    </c:title>
    <c:autoTitleDeleted val="0"/>
    <c:plotArea>
      <c:layout>
        <c:manualLayout>
          <c:layoutTarget val="inner"/>
          <c:xMode val="edge"/>
          <c:yMode val="edge"/>
          <c:x val="3.05555555555556E-2"/>
          <c:y val="0.18242978491463299"/>
          <c:w val="0.93888888888888999"/>
          <c:h val="0.7015903320236179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1.54320987654321E-2"/>
                  <c:y val="-1.7471062349269099E-2"/>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c:v>
                </c:pt>
                <c:pt idx="1">
                  <c:v>79021</c:v>
                </c:pt>
                <c:pt idx="2">
                  <c:v>76795</c:v>
                </c:pt>
                <c:pt idx="3">
                  <c:v>74958</c:v>
                </c:pt>
                <c:pt idx="4">
                  <c:v>72787</c:v>
                </c:pt>
                <c:pt idx="5">
                  <c:v>73844</c:v>
                </c:pt>
              </c:numCache>
            </c:numRef>
          </c:val>
          <c:smooth val="0"/>
        </c:ser>
        <c:dLbls>
          <c:showLegendKey val="0"/>
          <c:showVal val="0"/>
          <c:showCatName val="0"/>
          <c:showSerName val="0"/>
          <c:showPercent val="0"/>
          <c:showBubbleSize val="0"/>
        </c:dLbls>
        <c:marker val="1"/>
        <c:smooth val="0"/>
        <c:axId val="37441536"/>
        <c:axId val="37443072"/>
      </c:lineChart>
      <c:catAx>
        <c:axId val="37441536"/>
        <c:scaling>
          <c:orientation val="minMax"/>
        </c:scaling>
        <c:delete val="0"/>
        <c:axPos val="b"/>
        <c:majorTickMark val="out"/>
        <c:minorTickMark val="none"/>
        <c:tickLblPos val="nextTo"/>
        <c:txPr>
          <a:bodyPr/>
          <a:lstStyle/>
          <a:p>
            <a:pPr>
              <a:defRPr sz="1800"/>
            </a:pPr>
            <a:endParaRPr lang="en-US"/>
          </a:p>
        </c:txPr>
        <c:crossAx val="37443072"/>
        <c:crosses val="autoZero"/>
        <c:auto val="1"/>
        <c:lblAlgn val="ctr"/>
        <c:lblOffset val="100"/>
        <c:noMultiLvlLbl val="0"/>
      </c:catAx>
      <c:valAx>
        <c:axId val="37443072"/>
        <c:scaling>
          <c:orientation val="minMax"/>
        </c:scaling>
        <c:delete val="1"/>
        <c:axPos val="l"/>
        <c:numFmt formatCode="#,##0" sourceLinked="1"/>
        <c:majorTickMark val="out"/>
        <c:minorTickMark val="none"/>
        <c:tickLblPos val="none"/>
        <c:crossAx val="37441536"/>
        <c:crosses val="autoZero"/>
        <c:crossBetween val="between"/>
      </c:valAx>
    </c:plotArea>
    <c:plotVisOnly val="1"/>
    <c:dispBlanksAs val="gap"/>
    <c:showDLblsOverMax val="0"/>
  </c:chart>
  <c:spPr>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B13DEA-4163-4107-9EE4-F0A1654F2AC2}" type="datetimeFigureOut">
              <a:rPr lang="en-US"/>
              <a:pPr>
                <a:defRPr/>
              </a:pPr>
              <a:t>10/9/2014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AD61147-74B9-4B2B-81DE-F194E676E478}" type="slidenum">
              <a:rPr lang="en-US"/>
              <a:pPr>
                <a:defRPr/>
              </a:pPr>
              <a:t>‹#›</a:t>
            </a:fld>
            <a:endParaRPr lang="en-US"/>
          </a:p>
        </p:txBody>
      </p:sp>
    </p:spTree>
    <p:extLst>
      <p:ext uri="{BB962C8B-B14F-4D97-AF65-F5344CB8AC3E}">
        <p14:creationId xmlns:p14="http://schemas.microsoft.com/office/powerpoint/2010/main" val="1962870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FF9D73D-022F-4769-971D-0D7B698EB455}" type="datetimeFigureOut">
              <a:rPr lang="en-US"/>
              <a:pPr>
                <a:defRPr/>
              </a:pPr>
              <a:t>10/9/2014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7912D04-B5B3-4F59-8413-7164EF58CD9B}" type="slidenum">
              <a:rPr lang="en-US"/>
              <a:pPr>
                <a:defRPr/>
              </a:pPr>
              <a:t>‹#›</a:t>
            </a:fld>
            <a:endParaRPr lang="en-US"/>
          </a:p>
        </p:txBody>
      </p:sp>
    </p:spTree>
    <p:extLst>
      <p:ext uri="{BB962C8B-B14F-4D97-AF65-F5344CB8AC3E}">
        <p14:creationId xmlns:p14="http://schemas.microsoft.com/office/powerpoint/2010/main" val="707608596"/>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971365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31767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441AED79-BFBC-4E66-98E9-1C2B164FE13D}" type="slidenum">
              <a:rPr lang="en-US" altLang="en-US" smtClean="0">
                <a:latin typeface="Calibri" pitchFamily="34" charset="0"/>
              </a:rPr>
              <a:pPr fontAlgn="base">
                <a:spcBef>
                  <a:spcPct val="0"/>
                </a:spcBef>
                <a:spcAft>
                  <a:spcPct val="0"/>
                </a:spcAft>
                <a:defRPr/>
              </a:pPr>
              <a:t>7</a:t>
            </a:fld>
            <a:endParaRPr lang="en-US" altLang="en-US" smtClean="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D0BF6F63-D06E-44CB-B375-8E752209C2CA}" type="slidenum">
              <a:rPr lang="en-US" altLang="en-US" smtClean="0">
                <a:latin typeface="Calibri" pitchFamily="34" charset="0"/>
              </a:rPr>
              <a:pPr fontAlgn="base">
                <a:spcBef>
                  <a:spcPct val="0"/>
                </a:spcBef>
                <a:spcAft>
                  <a:spcPct val="0"/>
                </a:spcAft>
                <a:defRPr/>
              </a:pPr>
              <a:t>9</a:t>
            </a:fld>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10/9/2014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08603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10/9/2014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542546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10/9/2014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4202087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59756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pPr/>
              <a:t>‹#›</a:t>
            </a:fld>
            <a:endParaRPr lang="en-US"/>
          </a:p>
        </p:txBody>
      </p:sp>
    </p:spTree>
    <p:extLst>
      <p:ext uri="{BB962C8B-B14F-4D97-AF65-F5344CB8AC3E}">
        <p14:creationId xmlns:p14="http://schemas.microsoft.com/office/powerpoint/2010/main" val="1732626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FA88B-A37A-EB47-A09C-779C117D0048}"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99250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DFA88B-A37A-EB47-A09C-779C117D0048}"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pPr/>
              <a:t>‹#›</a:t>
            </a:fld>
            <a:endParaRPr lang="en-US"/>
          </a:p>
        </p:txBody>
      </p:sp>
    </p:spTree>
    <p:extLst>
      <p:ext uri="{BB962C8B-B14F-4D97-AF65-F5344CB8AC3E}">
        <p14:creationId xmlns:p14="http://schemas.microsoft.com/office/powerpoint/2010/main" val="26542318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DFA88B-A37A-EB47-A09C-779C117D0048}" type="datetimeFigureOut">
              <a:rPr lang="en-US" smtClean="0"/>
              <a:pPr/>
              <a:t>10/9/2014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2237B-B260-8643-9669-60DFFD286FD8}"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0159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DFA88B-A37A-EB47-A09C-779C117D0048}" type="datetimeFigureOut">
              <a:rPr lang="en-US" smtClean="0"/>
              <a:pPr/>
              <a:t>10/9/2014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2237B-B260-8643-9669-60DFFD286FD8}" type="slidenum">
              <a:rPr lang="en-US" smtClean="0"/>
              <a:pPr/>
              <a:t>‹#›</a:t>
            </a:fld>
            <a:endParaRPr lang="en-US"/>
          </a:p>
        </p:txBody>
      </p:sp>
    </p:spTree>
    <p:extLst>
      <p:ext uri="{BB962C8B-B14F-4D97-AF65-F5344CB8AC3E}">
        <p14:creationId xmlns:p14="http://schemas.microsoft.com/office/powerpoint/2010/main" val="929868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FA88B-A37A-EB47-A09C-779C117D0048}" type="datetimeFigureOut">
              <a:rPr lang="en-US" smtClean="0"/>
              <a:pPr/>
              <a:t>10/9/2014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2237B-B260-8643-9669-60DFFD286FD8}" type="slidenum">
              <a:rPr lang="en-US" smtClean="0"/>
              <a:pPr/>
              <a:t>‹#›</a:t>
            </a:fld>
            <a:endParaRPr lang="en-US"/>
          </a:p>
        </p:txBody>
      </p:sp>
    </p:spTree>
    <p:extLst>
      <p:ext uri="{BB962C8B-B14F-4D97-AF65-F5344CB8AC3E}">
        <p14:creationId xmlns:p14="http://schemas.microsoft.com/office/powerpoint/2010/main" val="42881749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252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10/9/2014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34703949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pPr/>
              <a:t>‹#›</a:t>
            </a:fld>
            <a:endParaRPr lang="en-US"/>
          </a:p>
        </p:txBody>
      </p:sp>
    </p:spTree>
    <p:extLst>
      <p:ext uri="{BB962C8B-B14F-4D97-AF65-F5344CB8AC3E}">
        <p14:creationId xmlns:p14="http://schemas.microsoft.com/office/powerpoint/2010/main" val="24284668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pPr/>
              <a:t>‹#›</a:t>
            </a:fld>
            <a:endParaRPr lang="en-US"/>
          </a:p>
        </p:txBody>
      </p:sp>
    </p:spTree>
    <p:extLst>
      <p:ext uri="{BB962C8B-B14F-4D97-AF65-F5344CB8AC3E}">
        <p14:creationId xmlns:p14="http://schemas.microsoft.com/office/powerpoint/2010/main" val="14215831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pPr/>
              <a:t>‹#›</a:t>
            </a:fld>
            <a:endParaRPr lang="en-US"/>
          </a:p>
        </p:txBody>
      </p:sp>
    </p:spTree>
    <p:extLst>
      <p:ext uri="{BB962C8B-B14F-4D97-AF65-F5344CB8AC3E}">
        <p14:creationId xmlns:p14="http://schemas.microsoft.com/office/powerpoint/2010/main" val="23154961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10/9/2014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13280100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10/9/2014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1648661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10/9/2014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1105009641"/>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10/9/2014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36338355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10/9/2014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14556876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10/9/2014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7319584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10/9/2014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98740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10/9/2014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2164545921"/>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10/9/2014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9811698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10/9/2014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30215223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10/9/2014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34420802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10/9/2014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2859296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10/9/2014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763709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10/9/2014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356873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10/9/2014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858002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10/9/2014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2650844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10/9/2014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124038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10/9/2014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1328358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10/9/2014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2" r:id="rId1"/>
    <p:sldLayoutId id="2147483815" r:id="rId2"/>
    <p:sldLayoutId id="2147483823" r:id="rId3"/>
    <p:sldLayoutId id="2147483816" r:id="rId4"/>
    <p:sldLayoutId id="2147483824" r:id="rId5"/>
    <p:sldLayoutId id="2147483817" r:id="rId6"/>
    <p:sldLayoutId id="2147483818" r:id="rId7"/>
    <p:sldLayoutId id="2147483825" r:id="rId8"/>
    <p:sldLayoutId id="2147483819" r:id="rId9"/>
    <p:sldLayoutId id="2147483820" r:id="rId10"/>
    <p:sldLayoutId id="2147483821"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fontAlgn="auto">
              <a:spcBef>
                <a:spcPts val="0"/>
              </a:spcBef>
              <a:spcAft>
                <a:spcPts val="0"/>
              </a:spcAft>
            </a:pPr>
            <a:fld id="{FFDFA88B-A37A-EB47-A09C-779C117D0048}" type="datetimeFigureOut">
              <a:rPr lang="en-US" smtClean="0">
                <a:latin typeface="Arial"/>
                <a:cs typeface="+mn-cs"/>
              </a:rPr>
              <a:pPr fontAlgn="auto">
                <a:spcBef>
                  <a:spcPts val="0"/>
                </a:spcBef>
                <a:spcAft>
                  <a:spcPts val="0"/>
                </a:spcAft>
              </a:pPr>
              <a:t>10/9/2014</a:t>
            </a:fld>
            <a:endParaRPr lang="en-US">
              <a:latin typeface="Arial"/>
              <a:cs typeface="+mn-cs"/>
            </a:endParaRP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fontAlgn="auto">
              <a:spcBef>
                <a:spcPts val="0"/>
              </a:spcBef>
              <a:spcAft>
                <a:spcPts val="0"/>
              </a:spcAft>
            </a:pPr>
            <a:endParaRPr lang="en-US">
              <a:latin typeface="Arial"/>
              <a:cs typeface="+mn-cs"/>
            </a:endParaRP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fontAlgn="auto">
              <a:spcBef>
                <a:spcPts val="0"/>
              </a:spcBef>
              <a:spcAft>
                <a:spcPts val="0"/>
              </a:spcAft>
            </a:pPr>
            <a:fld id="{8922237B-B260-8643-9669-60DFFD286FD8}" type="slidenum">
              <a:rPr lang="en-US" smtClean="0">
                <a:latin typeface="Arial"/>
                <a:cs typeface="+mn-cs"/>
              </a:rPr>
              <a:pPr fontAlgn="auto">
                <a:spcBef>
                  <a:spcPts val="0"/>
                </a:spcBef>
                <a:spcAft>
                  <a:spcPts val="0"/>
                </a:spcAft>
              </a:pPr>
              <a:t>‹#›</a:t>
            </a:fld>
            <a:endParaRPr lang="en-US">
              <a:latin typeface="Arial"/>
              <a:cs typeface="+mn-cs"/>
            </a:endParaRPr>
          </a:p>
        </p:txBody>
      </p:sp>
    </p:spTree>
    <p:extLst>
      <p:ext uri="{BB962C8B-B14F-4D97-AF65-F5344CB8AC3E}">
        <p14:creationId xmlns:p14="http://schemas.microsoft.com/office/powerpoint/2010/main" val="1646938632"/>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10/9/2014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extLst>
      <p:ext uri="{BB962C8B-B14F-4D97-AF65-F5344CB8AC3E}">
        <p14:creationId xmlns:p14="http://schemas.microsoft.com/office/powerpoint/2010/main" val="2422677013"/>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4.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fontScale="550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sz="4000" dirty="0" smtClean="0"/>
              <a:t>Karen </a:t>
            </a:r>
            <a:r>
              <a:rPr lang="en-US" sz="4000" dirty="0" err="1" smtClean="0"/>
              <a:t>Sprowal</a:t>
            </a:r>
            <a:r>
              <a:rPr lang="en-US" sz="4000" dirty="0" smtClean="0"/>
              <a:t>, Class Size Matters</a:t>
            </a:r>
          </a:p>
          <a:p>
            <a:pPr eaLnBrk="1" fontAlgn="auto" hangingPunct="1">
              <a:spcAft>
                <a:spcPts val="0"/>
              </a:spcAft>
              <a:buFont typeface="Arial" pitchFamily="34" charset="0"/>
              <a:buNone/>
              <a:defRPr/>
            </a:pPr>
            <a:r>
              <a:rPr lang="en-US" sz="4000" dirty="0" smtClean="0"/>
              <a:t>District 14 CEC Presentation</a:t>
            </a:r>
          </a:p>
          <a:p>
            <a:pPr eaLnBrk="1" fontAlgn="auto" hangingPunct="1">
              <a:spcAft>
                <a:spcPts val="0"/>
              </a:spcAft>
              <a:buFont typeface="Arial" pitchFamily="34" charset="0"/>
              <a:buNone/>
              <a:defRPr/>
            </a:pPr>
            <a:r>
              <a:rPr lang="en-US" sz="4000" dirty="0" smtClean="0"/>
              <a:t>October 9, 2014</a:t>
            </a:r>
            <a:endParaRPr lang="en-US" sz="4000" dirty="0"/>
          </a:p>
        </p:txBody>
      </p:sp>
      <p:sp>
        <p:nvSpPr>
          <p:cNvPr id="5" name="Title 1"/>
          <p:cNvSpPr>
            <a:spLocks noGrp="1"/>
          </p:cNvSpPr>
          <p:nvPr>
            <p:ph type="ctrTitle"/>
          </p:nvPr>
        </p:nvSpPr>
        <p:spPr/>
        <p:txBody>
          <a:bodyPr>
            <a:normAutofit/>
          </a:bodyPr>
          <a:lstStyle/>
          <a:p>
            <a:pPr algn="ctr" eaLnBrk="1" fontAlgn="auto" hangingPunct="1">
              <a:spcAft>
                <a:spcPts val="0"/>
              </a:spcAft>
              <a:defRPr/>
            </a:pPr>
            <a:r>
              <a:rPr lang="en-US" sz="2800" dirty="0" smtClean="0">
                <a:latin typeface="Arial Black" panose="020B0A04020102020204" pitchFamily="34" charset="0"/>
              </a:rPr>
              <a:t>Why DOE’s C4E plan violates the language and intent of the law</a:t>
            </a:r>
            <a:endParaRPr lang="en-US" sz="1800" i="1" dirty="0">
              <a:latin typeface="Arial Black" panose="020B0A040201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Why?  Because DOE has cut back school budgets by 14% since 2007</a:t>
            </a:r>
            <a:endParaRPr lang="en-US" dirty="0"/>
          </a:p>
        </p:txBody>
      </p:sp>
      <p:sp>
        <p:nvSpPr>
          <p:cNvPr id="14339" name="Content Placeholder 2"/>
          <p:cNvSpPr>
            <a:spLocks noGrp="1"/>
          </p:cNvSpPr>
          <p:nvPr>
            <p:ph idx="1"/>
          </p:nvPr>
        </p:nvSpPr>
        <p:spPr/>
        <p:txBody>
          <a:bodyPr/>
          <a:lstStyle/>
          <a:p>
            <a:endParaRPr lang="en-US" altLang="en-US" sz="2000" dirty="0" smtClean="0"/>
          </a:p>
          <a:p>
            <a:r>
              <a:rPr lang="en-US" altLang="en-US" sz="2000" dirty="0" smtClean="0"/>
              <a:t>In the state C4E law, says these funds must </a:t>
            </a:r>
            <a:r>
              <a:rPr lang="en-US" altLang="en-US" sz="2000" b="1" dirty="0" smtClean="0"/>
              <a:t>“supplement not supplant”</a:t>
            </a:r>
            <a:r>
              <a:rPr lang="en-US" altLang="en-US" sz="2000" dirty="0" smtClean="0"/>
              <a:t> city funds. </a:t>
            </a:r>
          </a:p>
          <a:p>
            <a:endParaRPr lang="en-US" altLang="en-US" sz="2000" dirty="0" smtClean="0"/>
          </a:p>
          <a:p>
            <a:r>
              <a:rPr lang="en-US" altLang="en-US" sz="2000" dirty="0" smtClean="0"/>
              <a:t>This means that the DOE could not cut back its own funding to schools when the state increased its funding. But this is what happened, starting the first year of C4E. </a:t>
            </a:r>
          </a:p>
          <a:p>
            <a:endParaRPr lang="en-US" altLang="en-US" sz="2000" dirty="0" smtClean="0"/>
          </a:p>
          <a:p>
            <a:r>
              <a:rPr lang="en-US" altLang="en-US" sz="2000" dirty="0" smtClean="0"/>
              <a:t>This year, in its C4E plan, for the first time DOE admits allowing supplanting – but also claims that the State Education Dept. has allowed it to happen.</a:t>
            </a:r>
          </a:p>
          <a:p>
            <a:endParaRPr lang="en-US" altLang="en-US" sz="2000" dirty="0" smtClean="0"/>
          </a:p>
          <a:p>
            <a:r>
              <a:rPr lang="en-US" altLang="en-US" sz="1600" i="1" dirty="0" smtClean="0"/>
              <a:t>“Exp</a:t>
            </a:r>
            <a:r>
              <a:rPr lang="en-US" altLang="en-US" sz="1400" i="1" dirty="0" smtClean="0"/>
              <a:t>enditures made using C4E funds must ‘supplement, not supplant”’ funding provided by the school district; however, SED has provided  guidance explaining that certain expenditures may be paid for with C4E  funds even though these programs or expenditures were originally or have been typically paid for by the district or by other grants.”</a:t>
            </a:r>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Other ways city has encouraged class size increases</a:t>
            </a:r>
            <a:endParaRPr lang="en-US" dirty="0"/>
          </a:p>
        </p:txBody>
      </p:sp>
      <p:sp>
        <p:nvSpPr>
          <p:cNvPr id="15363" name="Content Placeholder 2"/>
          <p:cNvSpPr>
            <a:spLocks noGrp="1"/>
          </p:cNvSpPr>
          <p:nvPr>
            <p:ph idx="1"/>
          </p:nvPr>
        </p:nvSpPr>
        <p:spPr>
          <a:xfrm>
            <a:off x="457200" y="1600200"/>
            <a:ext cx="8229600" cy="5105400"/>
          </a:xfrm>
        </p:spPr>
        <p:txBody>
          <a:bodyPr/>
          <a:lstStyle/>
          <a:p>
            <a:endParaRPr lang="en-US" altLang="en-US" sz="2000" dirty="0" smtClean="0"/>
          </a:p>
          <a:p>
            <a:r>
              <a:rPr lang="en-US" altLang="en-US" sz="2000" dirty="0" smtClean="0"/>
              <a:t>In 2010, the DOE eliminated the early grade class size reduction funding for K-3, despite promising to keep it as part of its C4E plan.</a:t>
            </a:r>
          </a:p>
          <a:p>
            <a:endParaRPr lang="en-US" altLang="en-US" sz="2000" dirty="0" smtClean="0"/>
          </a:p>
          <a:p>
            <a:r>
              <a:rPr lang="en-US" altLang="en-US" sz="2000" dirty="0" smtClean="0"/>
              <a:t>In 2011, the DOE refused to comply with a side agreement with the UFT to cap class sizes at 28 in grades 1-3, leading to sharp increases in these grades to 30 or more. </a:t>
            </a:r>
          </a:p>
          <a:p>
            <a:endParaRPr lang="en-US" altLang="en-US" sz="2000" dirty="0" smtClean="0"/>
          </a:p>
          <a:p>
            <a:r>
              <a:rPr lang="en-US" altLang="en-US" sz="2000" dirty="0" smtClean="0"/>
              <a:t>Co-locations have made overcrowding worse, and taken space that instead could have been used to reduce class size. </a:t>
            </a:r>
          </a:p>
          <a:p>
            <a:endParaRPr lang="en-US" altLang="en-US" sz="2000" dirty="0" smtClean="0"/>
          </a:p>
          <a:p>
            <a:r>
              <a:rPr lang="en-US" altLang="en-US" sz="2000" dirty="0"/>
              <a:t>When principals try to lower class size, particularly in middle or high schools,  DOE often sends them more students. </a:t>
            </a:r>
          </a:p>
          <a:p>
            <a:endParaRPr lang="en-US" altLang="en-US" dirty="0" smtClean="0"/>
          </a:p>
          <a:p>
            <a:endParaRPr lang="en-US" altLang="en-US" dirty="0" smtClean="0"/>
          </a:p>
          <a:p>
            <a:endParaRPr lang="en-US" altLang="en-US" dirty="0"/>
          </a:p>
          <a:p>
            <a:endParaRPr lang="en-US" altLang="en-US" sz="2000" dirty="0" smtClean="0"/>
          </a:p>
          <a:p>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More ways DOE has worked to increase class size in its C4E plan</a:t>
            </a:r>
            <a:endParaRPr lang="en-US" dirty="0"/>
          </a:p>
        </p:txBody>
      </p:sp>
      <p:sp>
        <p:nvSpPr>
          <p:cNvPr id="16387" name="Content Placeholder 2"/>
          <p:cNvSpPr>
            <a:spLocks noGrp="1"/>
          </p:cNvSpPr>
          <p:nvPr>
            <p:ph idx="1"/>
          </p:nvPr>
        </p:nvSpPr>
        <p:spPr/>
        <p:txBody>
          <a:bodyPr/>
          <a:lstStyle/>
          <a:p>
            <a:endParaRPr lang="en-US" altLang="en-US" dirty="0" smtClean="0"/>
          </a:p>
          <a:p>
            <a:r>
              <a:rPr lang="en-US" altLang="en-US" dirty="0" smtClean="0"/>
              <a:t>DOE refuses to allocate any funds specifically towards class size reduction in its targeted allocations.</a:t>
            </a:r>
          </a:p>
          <a:p>
            <a:endParaRPr lang="en-US" altLang="en-US" dirty="0" smtClean="0"/>
          </a:p>
          <a:p>
            <a:r>
              <a:rPr lang="en-US" altLang="en-US" dirty="0" smtClean="0"/>
              <a:t>DOE allows principals to use C4E funds to </a:t>
            </a:r>
            <a:r>
              <a:rPr lang="en-US" altLang="en-US" i="1" dirty="0" smtClean="0"/>
              <a:t>Minimize growth of class size </a:t>
            </a:r>
          </a:p>
          <a:p>
            <a:endParaRPr lang="en-US" altLang="en-US" dirty="0"/>
          </a:p>
          <a:p>
            <a:r>
              <a:rPr lang="en-US" altLang="en-US" dirty="0" smtClean="0"/>
              <a:t>DOE has never aligned its capital plan or the school utilization formula to smaller classes, contrary to the C4E law.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Over-utilization in ES and MS buildings in District 14 and Brooklyn HS</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endParaRPr lang="en-US" dirty="0"/>
          </a:p>
          <a:p>
            <a:r>
              <a:rPr lang="en-US" dirty="0" smtClean="0"/>
              <a:t>5 </a:t>
            </a:r>
            <a:r>
              <a:rPr lang="en-US" dirty="0"/>
              <a:t>ES and MS school buildings in CSD </a:t>
            </a:r>
            <a:r>
              <a:rPr lang="en-US" dirty="0" smtClean="0"/>
              <a:t>14 </a:t>
            </a:r>
            <a:r>
              <a:rPr lang="en-US" dirty="0"/>
              <a:t>are over-utilized. More than </a:t>
            </a:r>
            <a:r>
              <a:rPr lang="en-US" dirty="0" smtClean="0"/>
              <a:t>500 </a:t>
            </a:r>
            <a:r>
              <a:rPr lang="en-US" dirty="0"/>
              <a:t>seats are needed for these buildings to reach 100% utilization.</a:t>
            </a:r>
          </a:p>
          <a:p>
            <a:pPr marL="0" indent="0">
              <a:buNone/>
            </a:pPr>
            <a:endParaRPr lang="en-US" dirty="0" smtClean="0"/>
          </a:p>
          <a:p>
            <a:r>
              <a:rPr lang="en-US" dirty="0" smtClean="0"/>
              <a:t>In </a:t>
            </a:r>
            <a:r>
              <a:rPr lang="en-US" dirty="0"/>
              <a:t>Brooklyn, 21 high school buildings are at or over 100% building utilization.  The seat need for these buildings is over 9,000</a:t>
            </a:r>
            <a:r>
              <a:rPr lang="en-US" dirty="0" smtClean="0"/>
              <a:t>.</a:t>
            </a:r>
          </a:p>
          <a:p>
            <a:endParaRPr lang="en-US" dirty="0"/>
          </a:p>
          <a:p>
            <a:r>
              <a:rPr lang="en-US" dirty="0" smtClean="0"/>
              <a:t>Most experts believe that these figures underestimate the level of overcrowding in our schools; and so Chancellor has </a:t>
            </a:r>
            <a:r>
              <a:rPr lang="en-US" dirty="0" err="1" smtClean="0"/>
              <a:t>appt</a:t>
            </a:r>
            <a:r>
              <a:rPr lang="en-US" dirty="0" smtClean="0"/>
              <a:t> task force to revamp the Blue Book formula. </a:t>
            </a:r>
            <a:endParaRPr lang="en-US" dirty="0"/>
          </a:p>
          <a:p>
            <a:endParaRPr lang="en-US" dirty="0"/>
          </a:p>
          <a:p>
            <a:endParaRPr lang="en-US" dirty="0"/>
          </a:p>
        </p:txBody>
      </p:sp>
    </p:spTree>
    <p:extLst>
      <p:ext uri="{BB962C8B-B14F-4D97-AF65-F5344CB8AC3E}">
        <p14:creationId xmlns:p14="http://schemas.microsoft.com/office/powerpoint/2010/main" val="2432151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Five D14 ES and MS school buildings above 100% Utilization – more than 500 seats needed</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8899702"/>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0" y="6501368"/>
            <a:ext cx="8525291" cy="369332"/>
          </a:xfrm>
          <a:prstGeom prst="rect">
            <a:avLst/>
          </a:prstGeom>
          <a:noFill/>
        </p:spPr>
        <p:txBody>
          <a:bodyPr wrap="none" rtlCol="0">
            <a:spAutoFit/>
          </a:bodyPr>
          <a:lstStyle/>
          <a:p>
            <a:r>
              <a:rPr lang="en-US" dirty="0" smtClean="0"/>
              <a:t>*531 Seats needed to reduce building utilization to 100%; IS 318 in CM District 33</a:t>
            </a:r>
            <a:endParaRPr lang="en-US" dirty="0"/>
          </a:p>
        </p:txBody>
      </p:sp>
    </p:spTree>
    <p:extLst>
      <p:ext uri="{BB962C8B-B14F-4D97-AF65-F5344CB8AC3E}">
        <p14:creationId xmlns:p14="http://schemas.microsoft.com/office/powerpoint/2010/main" val="3460250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21 Brooklyn HS buildings above 100% Utilization</a:t>
            </a:r>
            <a:endParaRPr lang="en-US" sz="2800" dirty="0"/>
          </a:p>
        </p:txBody>
      </p:sp>
      <p:sp>
        <p:nvSpPr>
          <p:cNvPr id="5" name="TextBox 4"/>
          <p:cNvSpPr txBox="1"/>
          <p:nvPr/>
        </p:nvSpPr>
        <p:spPr>
          <a:xfrm>
            <a:off x="0" y="6477000"/>
            <a:ext cx="7383752" cy="369332"/>
          </a:xfrm>
          <a:prstGeom prst="rect">
            <a:avLst/>
          </a:prstGeom>
          <a:noFill/>
        </p:spPr>
        <p:txBody>
          <a:bodyPr wrap="none" rtlCol="0">
            <a:spAutoFit/>
          </a:bodyPr>
          <a:lstStyle/>
          <a:p>
            <a:r>
              <a:rPr lang="en-US" dirty="0" smtClean="0"/>
              <a:t>*9,207 seats needed in Brooklyn to reduce building utilization to 100%</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45731184"/>
              </p:ext>
            </p:extLst>
          </p:nvPr>
        </p:nvGraphicFramePr>
        <p:xfrm>
          <a:off x="-736600" y="1397000"/>
          <a:ext cx="9525000" cy="54493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74793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400" dirty="0" smtClean="0">
                <a:solidFill>
                  <a:srgbClr val="FF6600"/>
                </a:solidFill>
              </a:rPr>
              <a:t>Only 991 New Seats for D14 in five year Capital Plan though Housing starts predict need for over 5,000</a:t>
            </a:r>
            <a:endParaRPr lang="en-US" sz="2400" dirty="0">
              <a:solidFill>
                <a:srgbClr val="FF6600"/>
              </a:solidFill>
            </a:endParaRPr>
          </a:p>
        </p:txBody>
      </p:sp>
      <p:graphicFrame>
        <p:nvGraphicFramePr>
          <p:cNvPr id="5" name="Chart 4"/>
          <p:cNvGraphicFramePr>
            <a:graphicFrameLocks/>
          </p:cNvGraphicFramePr>
          <p:nvPr>
            <p:extLst>
              <p:ext uri="{D42A27DB-BD31-4B8C-83A1-F6EECF244321}">
                <p14:modId xmlns:p14="http://schemas.microsoft.com/office/powerpoint/2010/main" val="2713247576"/>
              </p:ext>
            </p:extLst>
          </p:nvPr>
        </p:nvGraphicFramePr>
        <p:xfrm>
          <a:off x="0" y="1600200"/>
          <a:ext cx="9144000" cy="44958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0" y="6488668"/>
            <a:ext cx="7191129" cy="369332"/>
          </a:xfrm>
          <a:prstGeom prst="rect">
            <a:avLst/>
          </a:prstGeom>
          <a:noFill/>
        </p:spPr>
        <p:txBody>
          <a:bodyPr wrap="none" rtlCol="0">
            <a:spAutoFit/>
          </a:bodyPr>
          <a:lstStyle/>
          <a:p>
            <a:r>
              <a:rPr lang="en-US" dirty="0" smtClean="0"/>
              <a:t>Enrollment projections suggest 4,350 to 4,520 new students by 2021 </a:t>
            </a:r>
            <a:endParaRPr lang="en-US" dirty="0"/>
          </a:p>
        </p:txBody>
      </p:sp>
    </p:spTree>
    <p:extLst>
      <p:ext uri="{BB962C8B-B14F-4D97-AF65-F5344CB8AC3E}">
        <p14:creationId xmlns:p14="http://schemas.microsoft.com/office/powerpoint/2010/main" val="20247050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003643268"/>
              </p:ext>
            </p:extLst>
          </p:nvPr>
        </p:nvGraphicFramePr>
        <p:xfrm>
          <a:off x="139700" y="1600200"/>
          <a:ext cx="7010400" cy="5130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20304078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City-wide </a:t>
            </a:r>
            <a:r>
              <a:rPr lang="en-US" sz="2800" dirty="0" smtClean="0"/>
              <a:t>Enrollment </a:t>
            </a:r>
            <a:r>
              <a:rPr lang="en-US" sz="2800" dirty="0"/>
              <a:t>Projections </a:t>
            </a:r>
            <a:r>
              <a:rPr lang="en-US" sz="2800" dirty="0" smtClean="0"/>
              <a:t>show need for 19,000-20,000 new HS seats while Capital </a:t>
            </a:r>
            <a:r>
              <a:rPr lang="en-US" sz="2800" dirty="0"/>
              <a:t>Plan </a:t>
            </a:r>
            <a:r>
              <a:rPr lang="en-US" sz="2800" dirty="0" smtClean="0"/>
              <a:t>has only 3,000 HS seats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85485892"/>
              </p:ext>
            </p:extLst>
          </p:nvPr>
        </p:nvGraphicFramePr>
        <p:xfrm>
          <a:off x="101600" y="1600200"/>
          <a:ext cx="6705600" cy="515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807200" y="1931262"/>
            <a:ext cx="2197100" cy="1200329"/>
          </a:xfrm>
          <a:prstGeom prst="rect">
            <a:avLst/>
          </a:prstGeom>
          <a:noFill/>
        </p:spPr>
        <p:txBody>
          <a:bodyPr wrap="square" rtlCol="0">
            <a:spAutoFit/>
          </a:bodyPr>
          <a:lstStyle/>
          <a:p>
            <a:r>
              <a:rPr lang="en-US" sz="1200" dirty="0"/>
              <a:t>*Statistical Forecasting does not include D75 </a:t>
            </a:r>
            <a:r>
              <a:rPr lang="en-US" sz="1200" dirty="0" smtClean="0"/>
              <a:t>students; HS Seats in Capital Plan are categorized as IS/HS and does not include seats for class size reduction</a:t>
            </a:r>
            <a:endParaRPr lang="en-US" sz="1200" dirty="0"/>
          </a:p>
        </p:txBody>
      </p:sp>
      <p:sp>
        <p:nvSpPr>
          <p:cNvPr id="7" name="TextBox 6"/>
          <p:cNvSpPr txBox="1"/>
          <p:nvPr/>
        </p:nvSpPr>
        <p:spPr>
          <a:xfrm>
            <a:off x="7137400" y="3854865"/>
            <a:ext cx="1866900" cy="1569660"/>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a:t>
            </a:r>
            <a:r>
              <a:rPr lang="en-US" sz="800" dirty="0" smtClean="0"/>
              <a:t>school </a:t>
            </a:r>
            <a:r>
              <a:rPr lang="en-US" sz="800" dirty="0"/>
              <a:t>ratio, </a:t>
            </a:r>
            <a:r>
              <a:rPr lang="en-US" sz="800" dirty="0">
                <a:hlinkClick r:id="rId4"/>
              </a:rPr>
              <a:t>https://data.cityofnewyork.us/Education/Projected-Public-School-Ratio/n7ta-pz8k  </a:t>
            </a:r>
            <a:endParaRPr lang="en-US" sz="800" dirty="0"/>
          </a:p>
          <a:p>
            <a:endParaRPr lang="en-US" sz="800" dirty="0"/>
          </a:p>
        </p:txBody>
      </p:sp>
      <p:sp>
        <p:nvSpPr>
          <p:cNvPr id="3" name="TextBox 2"/>
          <p:cNvSpPr txBox="1"/>
          <p:nvPr/>
        </p:nvSpPr>
        <p:spPr>
          <a:xfrm>
            <a:off x="7137400" y="44323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03400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Bill de </a:t>
            </a:r>
            <a:r>
              <a:rPr lang="en-US" dirty="0" err="1" smtClean="0"/>
              <a:t>Blasio</a:t>
            </a:r>
            <a:r>
              <a:rPr lang="en-US" dirty="0" smtClean="0"/>
              <a:t> promised to reduce class size while running for Mayor </a:t>
            </a:r>
            <a:endParaRPr lang="en-US" dirty="0"/>
          </a:p>
        </p:txBody>
      </p:sp>
      <p:sp>
        <p:nvSpPr>
          <p:cNvPr id="26627" name="Content Placeholder 2"/>
          <p:cNvSpPr>
            <a:spLocks noGrp="1"/>
          </p:cNvSpPr>
          <p:nvPr>
            <p:ph idx="1"/>
          </p:nvPr>
        </p:nvSpPr>
        <p:spPr/>
        <p:txBody>
          <a:bodyPr/>
          <a:lstStyle/>
          <a:p>
            <a:endParaRPr lang="en-US" altLang="en-US" sz="1800" dirty="0" smtClean="0"/>
          </a:p>
          <a:p>
            <a:r>
              <a:rPr lang="en-US" altLang="en-US" dirty="0" smtClean="0"/>
              <a:t>During his campaign, Mayor de </a:t>
            </a:r>
            <a:r>
              <a:rPr lang="en-US" altLang="en-US" dirty="0" err="1" smtClean="0"/>
              <a:t>Blasio</a:t>
            </a:r>
            <a:r>
              <a:rPr lang="en-US" altLang="en-US" dirty="0" smtClean="0"/>
              <a:t> promised if elected to abide by the city’s original class size plan approved by the state in 2007. </a:t>
            </a:r>
          </a:p>
          <a:p>
            <a:endParaRPr lang="en-US" altLang="en-US" dirty="0" smtClean="0"/>
          </a:p>
          <a:p>
            <a:r>
              <a:rPr lang="en-US" altLang="en-US" dirty="0" smtClean="0"/>
              <a:t>The Mayor needs to deliver on his promise and provide what NYC parents want and their children need.</a:t>
            </a:r>
          </a:p>
          <a:p>
            <a:endParaRPr lang="en-US" altLang="en-US" dirty="0"/>
          </a:p>
          <a:p>
            <a:r>
              <a:rPr lang="en-US" altLang="en-US" dirty="0" smtClean="0"/>
              <a:t>He also needs to expand the capital plan to alleviate school overcrowding, end ALL co-locations, and build more schools!</a:t>
            </a:r>
          </a:p>
          <a:p>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38175"/>
          </a:xfrm>
        </p:spPr>
        <p:txBody>
          <a:bodyPr>
            <a:normAutofit fontScale="90000"/>
          </a:bodyPr>
          <a:lstStyle/>
          <a:p>
            <a:pPr>
              <a:defRPr/>
            </a:pPr>
            <a:r>
              <a:rPr lang="en-US" sz="3600" dirty="0" smtClean="0">
                <a:latin typeface="Arial Black" panose="020B0A04020102020204" pitchFamily="34" charset="0"/>
              </a:rPr>
              <a:t>CFE and C4E </a:t>
            </a:r>
            <a:endParaRPr lang="en-US" sz="3600" dirty="0">
              <a:latin typeface="Arial Black" panose="020B0A04020102020204" pitchFamily="34" charset="0"/>
            </a:endParaRPr>
          </a:p>
        </p:txBody>
      </p:sp>
      <p:sp>
        <p:nvSpPr>
          <p:cNvPr id="7171" name="Content Placeholder 2"/>
          <p:cNvSpPr>
            <a:spLocks noGrp="1"/>
          </p:cNvSpPr>
          <p:nvPr>
            <p:ph idx="1"/>
          </p:nvPr>
        </p:nvSpPr>
        <p:spPr>
          <a:xfrm>
            <a:off x="200025" y="1085850"/>
            <a:ext cx="8724900" cy="5657850"/>
          </a:xfrm>
        </p:spPr>
        <p:txBody>
          <a:bodyPr/>
          <a:lstStyle/>
          <a:p>
            <a:endParaRPr lang="en-US" altLang="en-US" sz="1800" dirty="0" smtClean="0"/>
          </a:p>
          <a:p>
            <a:r>
              <a:rPr lang="en-US" altLang="en-US" sz="2000" dirty="0" smtClean="0"/>
              <a:t>In 2003, the state’s highest court concluded in the Campaign for Fiscal Equity (CFE) case that NYC kids were denied their fundamental constitutional right to an adequate education.</a:t>
            </a:r>
          </a:p>
          <a:p>
            <a:endParaRPr lang="en-US" altLang="en-US" sz="2000" dirty="0" smtClean="0"/>
          </a:p>
          <a:p>
            <a:r>
              <a:rPr lang="en-US" altLang="en-US" sz="2000" dirty="0" smtClean="0"/>
              <a:t>This was primarily because NYC class sizes were much larger than NY state averages and far larger than research shows is optimal.  </a:t>
            </a:r>
          </a:p>
          <a:p>
            <a:endParaRPr lang="en-US" altLang="en-US" sz="2000" dirty="0" smtClean="0"/>
          </a:p>
          <a:p>
            <a:r>
              <a:rPr lang="en-US" altLang="en-US" sz="2000" dirty="0" smtClean="0"/>
              <a:t>In 2007, a new state law was passed, the Contracts for Excellence (C4E) that would provide NYC with extra funds on condition that the city also submit a plan to reduce class size in all grades.  </a:t>
            </a:r>
          </a:p>
          <a:p>
            <a:endParaRPr lang="en-US" altLang="en-US" sz="2000" dirty="0" smtClean="0"/>
          </a:p>
          <a:p>
            <a:r>
              <a:rPr lang="en-US" altLang="en-US" sz="2000" dirty="0" smtClean="0"/>
              <a:t>Yet every year since then, class sizes have increased, and now in the early grades are the largest in 15 years!</a:t>
            </a:r>
          </a:p>
          <a:p>
            <a:endParaRPr lang="en-US" altLang="en-US" sz="1800" dirty="0" smtClean="0"/>
          </a:p>
          <a:p>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8113704"/>
              </p:ext>
            </p:extLst>
          </p:nvPr>
        </p:nvGraphicFramePr>
        <p:xfrm>
          <a:off x="457202" y="1523996"/>
          <a:ext cx="8229596" cy="4791078"/>
        </p:xfrm>
        <a:graphic>
          <a:graphicData uri="http://schemas.openxmlformats.org/drawingml/2006/table">
            <a:tbl>
              <a:tblPr>
                <a:tableStyleId>{5C22544A-7EE6-4342-B048-85BDC9FD1C3A}</a:tableStyleId>
              </a:tblPr>
              <a:tblGrid>
                <a:gridCol w="1250065"/>
                <a:gridCol w="1250065"/>
                <a:gridCol w="1250065"/>
                <a:gridCol w="1250065"/>
                <a:gridCol w="1250065"/>
                <a:gridCol w="1979271"/>
              </a:tblGrid>
              <a:tr h="2345842">
                <a:tc>
                  <a:txBody>
                    <a:bodyPr/>
                    <a:lstStyle/>
                    <a:p>
                      <a:pPr algn="ctr" fontAlgn="ctr"/>
                      <a:r>
                        <a:rPr lang="en-US" sz="1600" u="none" strike="noStrike" dirty="0">
                          <a:effectLst/>
                        </a:rPr>
                        <a:t>Grade levels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UFT Contract class size limits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Target class sizes in "blue book"</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Current average class sizes </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 C4E class Size goals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How many </a:t>
                      </a:r>
                      <a:r>
                        <a:rPr lang="en-US" sz="1600" u="none" strike="noStrike" dirty="0" smtClean="0">
                          <a:effectLst/>
                        </a:rPr>
                        <a:t>students allowed in 500 </a:t>
                      </a:r>
                      <a:r>
                        <a:rPr lang="en-US" sz="1600" u="none" strike="noStrike" dirty="0" err="1" smtClean="0">
                          <a:effectLst/>
                        </a:rPr>
                        <a:t>Sq</a:t>
                      </a:r>
                      <a:r>
                        <a:rPr lang="en-US" sz="1600" u="none" strike="noStrike" dirty="0" smtClean="0">
                          <a:effectLst/>
                        </a:rPr>
                        <a:t> </a:t>
                      </a:r>
                      <a:r>
                        <a:rPr lang="en-US" sz="1600" u="none" strike="noStrike" dirty="0" err="1" smtClean="0">
                          <a:effectLst/>
                        </a:rPr>
                        <a:t>ft</a:t>
                      </a:r>
                      <a:r>
                        <a:rPr lang="en-US" sz="1600" u="none" strike="noStrike" dirty="0" smtClean="0">
                          <a:effectLst/>
                        </a:rPr>
                        <a:t> classroom  according to NYC building code </a:t>
                      </a:r>
                      <a:endParaRPr lang="en-US" sz="1600" b="1" i="0" u="none" strike="noStrike" dirty="0">
                        <a:solidFill>
                          <a:srgbClr val="000000"/>
                        </a:solidFill>
                        <a:effectLst/>
                        <a:latin typeface="Times New Roman"/>
                      </a:endParaRPr>
                    </a:p>
                  </a:txBody>
                  <a:tcPr marL="9525" marR="9525" marT="9525" marB="0" anchor="ctr"/>
                </a:tc>
              </a:tr>
              <a:tr h="448965">
                <a:tc>
                  <a:txBody>
                    <a:bodyPr/>
                    <a:lstStyle/>
                    <a:p>
                      <a:pPr algn="l" fontAlgn="ctr"/>
                      <a:r>
                        <a:rPr lang="en-US" sz="1600" u="none" strike="noStrike">
                          <a:effectLst/>
                        </a:rPr>
                        <a:t>Kindergarten</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25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20</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23</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19.9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14</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1st-3rd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25.5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19.9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4th-5th</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26</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22.9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988575">
                <a:tc>
                  <a:txBody>
                    <a:bodyPr/>
                    <a:lstStyle/>
                    <a:p>
                      <a:pPr algn="l" fontAlgn="ctr"/>
                      <a:r>
                        <a:rPr lang="en-US" sz="1600" u="none" strike="noStrike">
                          <a:effectLst/>
                        </a:rPr>
                        <a:t>6th-8th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dirty="0">
                          <a:effectLst/>
                        </a:rPr>
                        <a:t>30 (Title I)  </a:t>
                      </a:r>
                      <a:endParaRPr lang="en-US" sz="1600" u="none" strike="noStrike" dirty="0" smtClean="0">
                        <a:effectLst/>
                      </a:endParaRPr>
                    </a:p>
                    <a:p>
                      <a:pPr algn="r" fontAlgn="ctr"/>
                      <a:endParaRPr lang="en-US" sz="1600" u="none" strike="noStrike" dirty="0" smtClean="0">
                        <a:effectLst/>
                      </a:endParaRPr>
                    </a:p>
                    <a:p>
                      <a:pPr algn="r" fontAlgn="ctr"/>
                      <a:r>
                        <a:rPr lang="en-US" sz="1600" u="none" strike="noStrike" dirty="0" smtClean="0">
                          <a:effectLst/>
                        </a:rPr>
                        <a:t>33 </a:t>
                      </a:r>
                      <a:r>
                        <a:rPr lang="en-US" sz="1600" u="none" strike="noStrike" dirty="0">
                          <a:effectLst/>
                        </a:rPr>
                        <a:t>(non-Title I)</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27.4</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22.9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499068">
                <a:tc>
                  <a:txBody>
                    <a:bodyPr/>
                    <a:lstStyle/>
                    <a:p>
                      <a:pPr algn="l" fontAlgn="ctr"/>
                      <a:r>
                        <a:rPr lang="en-US" sz="1600" u="none" strike="noStrike" dirty="0">
                          <a:effectLst/>
                        </a:rPr>
                        <a:t>HS (core classes)</a:t>
                      </a:r>
                      <a:endParaRPr lang="en-US" sz="1600" b="0" i="0" u="none" strike="noStrike" dirty="0">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34</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30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smtClean="0">
                          <a:effectLst/>
                        </a:rPr>
                        <a:t>26.7*</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24.5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bl>
          </a:graphicData>
        </a:graphic>
      </p:graphicFrame>
      <p:sp>
        <p:nvSpPr>
          <p:cNvPr id="27702" name="TextBox 2"/>
          <p:cNvSpPr txBox="1">
            <a:spLocks noChangeArrowheads="1"/>
          </p:cNvSpPr>
          <p:nvPr/>
        </p:nvSpPr>
        <p:spPr bwMode="auto">
          <a:xfrm>
            <a:off x="1476375" y="6315075"/>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800"/>
              <a:t>*</a:t>
            </a:r>
            <a:r>
              <a:rPr lang="en-US" altLang="en-US" sz="1400" i="1"/>
              <a:t>DOE reported HS class sizes unreliable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Reducing class size top priority of parents in D14 and citywide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19185046"/>
              </p:ext>
            </p:extLst>
          </p:nvPr>
        </p:nvGraphicFramePr>
        <p:xfrm>
          <a:off x="0" y="1600200"/>
          <a:ext cx="9144000" cy="5143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17949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latin typeface="Arial Black" panose="020B0A04020102020204" pitchFamily="34" charset="0"/>
              </a:rPr>
              <a:t>DOE’s class size reduction plan </a:t>
            </a:r>
            <a:endParaRPr lang="en-US" dirty="0">
              <a:latin typeface="Arial Black" panose="020B0A04020102020204" pitchFamily="34" charset="0"/>
            </a:endParaRPr>
          </a:p>
        </p:txBody>
      </p:sp>
      <p:sp>
        <p:nvSpPr>
          <p:cNvPr id="8195" name="Content Placeholder 2"/>
          <p:cNvSpPr>
            <a:spLocks noGrp="1"/>
          </p:cNvSpPr>
          <p:nvPr>
            <p:ph idx="1"/>
          </p:nvPr>
        </p:nvSpPr>
        <p:spPr/>
        <p:txBody>
          <a:bodyPr/>
          <a:lstStyle/>
          <a:p>
            <a:r>
              <a:rPr lang="en-US" altLang="en-US" dirty="0" smtClean="0"/>
              <a:t>In Nov. 2007, the DOE submitted a plan to gradually reduce average class size over five years at three different grade ranges.</a:t>
            </a:r>
          </a:p>
          <a:p>
            <a:endParaRPr lang="en-US" altLang="en-US" dirty="0" smtClean="0"/>
          </a:p>
          <a:p>
            <a:r>
              <a:rPr lang="en-US" altLang="en-US" dirty="0" smtClean="0"/>
              <a:t>In K-3, class sizes would be reduced to no more than 20 students per class, in grades 4-8 no more than 23 and HS core classes would be no more than 25 on average  </a:t>
            </a:r>
          </a:p>
          <a:p>
            <a:endParaRPr lang="en-US" altLang="en-US" dirty="0" smtClean="0"/>
          </a:p>
          <a:p>
            <a:r>
              <a:rPr lang="en-US" altLang="en-US" dirty="0" smtClean="0"/>
              <a:t>Yet each year class sizes have increased rather than decreased.   </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1397001"/>
          </a:xfrm>
          <a:solidFill>
            <a:schemeClr val="accent1">
              <a:lumMod val="20000"/>
              <a:lumOff val="80000"/>
            </a:schemeClr>
          </a:solidFill>
          <a:ln>
            <a:solidFill>
              <a:schemeClr val="accent1"/>
            </a:solidFill>
          </a:ln>
        </p:spPr>
        <p:txBody>
          <a:bodyPr>
            <a:noAutofit/>
          </a:bodyPr>
          <a:lstStyle/>
          <a:p>
            <a:pPr algn="ctr"/>
            <a:r>
              <a:rPr lang="en-US" sz="2000" b="1" i="1" dirty="0"/>
              <a:t>C</a:t>
            </a:r>
            <a:r>
              <a:rPr lang="en-US" sz="2000" b="1" i="1" dirty="0" smtClean="0"/>
              <a:t>lass sizes in CSD 14 have increased in grades K-3 </a:t>
            </a:r>
            <a:br>
              <a:rPr lang="en-US" sz="2000" b="1" i="1" dirty="0" smtClean="0"/>
            </a:br>
            <a:r>
              <a:rPr lang="en-US" sz="2000" b="1" i="1" dirty="0" smtClean="0"/>
              <a:t>by 19.5% since 2007; from BELOW to ABOVE </a:t>
            </a:r>
            <a:br>
              <a:rPr lang="en-US" sz="2000" b="1" i="1" dirty="0" smtClean="0"/>
            </a:br>
            <a:r>
              <a:rPr lang="en-US" sz="2000" b="1" i="1" dirty="0" smtClean="0"/>
              <a:t>Contracts </a:t>
            </a:r>
            <a:r>
              <a:rPr lang="en-US" sz="2000" b="1" i="1" dirty="0"/>
              <a:t>for Excellence goals</a:t>
            </a:r>
          </a:p>
        </p:txBody>
      </p:sp>
      <p:sp>
        <p:nvSpPr>
          <p:cNvPr id="4" name="TextBox 3"/>
          <p:cNvSpPr txBox="1"/>
          <p:nvPr/>
        </p:nvSpPr>
        <p:spPr>
          <a:xfrm>
            <a:off x="9267" y="6527800"/>
            <a:ext cx="7198680" cy="276999"/>
          </a:xfrm>
          <a:prstGeom prst="rect">
            <a:avLst/>
          </a:prstGeom>
          <a:noFill/>
        </p:spPr>
        <p:txBody>
          <a:bodyPr wrap="none" rtlCol="0">
            <a:spAutoFit/>
          </a:bodyPr>
          <a:lstStyle/>
          <a:p>
            <a:pPr fontAlgn="auto">
              <a:spcBef>
                <a:spcPts val="0"/>
              </a:spcBef>
              <a:spcAft>
                <a:spcPts val="0"/>
              </a:spcAft>
            </a:pPr>
            <a:r>
              <a:rPr lang="en-US" sz="1200" dirty="0">
                <a:solidFill>
                  <a:srgbClr val="292934"/>
                </a:solidFill>
                <a:latin typeface="Arial"/>
                <a:cs typeface="+mn-cs"/>
              </a:rPr>
              <a:t>Data sources: DOE Class Size Reports 2006-2013, 2008 DOE Contracts for Excellence Approved Plan</a:t>
            </a:r>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41900930"/>
              </p:ext>
            </p:extLst>
          </p:nvPr>
        </p:nvGraphicFramePr>
        <p:xfrm>
          <a:off x="9267" y="1352550"/>
          <a:ext cx="9134733" cy="51752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8708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2400" b="1" i="1" dirty="0" smtClean="0"/>
              <a:t>CSD 14’s class sizes in grades 4-8 have increased by 13% since 2008; from BELOW to ABOVE</a:t>
            </a:r>
            <a:br>
              <a:rPr lang="en-US" sz="2400" b="1" i="1" dirty="0" smtClean="0"/>
            </a:br>
            <a:r>
              <a:rPr lang="en-US" sz="2400" b="1" i="1" dirty="0" smtClean="0"/>
              <a:t>Contracts </a:t>
            </a:r>
            <a:r>
              <a:rPr lang="en-US" sz="2400" b="1" i="1" dirty="0"/>
              <a:t>for Excellence goals</a:t>
            </a:r>
          </a:p>
        </p:txBody>
      </p:sp>
      <p:sp>
        <p:nvSpPr>
          <p:cNvPr id="4" name="TextBox 3"/>
          <p:cNvSpPr txBox="1"/>
          <p:nvPr/>
        </p:nvSpPr>
        <p:spPr>
          <a:xfrm>
            <a:off x="-406400" y="4025900"/>
            <a:ext cx="184666" cy="369332"/>
          </a:xfrm>
          <a:prstGeom prst="rect">
            <a:avLst/>
          </a:prstGeom>
          <a:noFill/>
        </p:spPr>
        <p:txBody>
          <a:bodyPr wrap="none" rtlCol="0">
            <a:spAutoFit/>
          </a:bodyPr>
          <a:lstStyle/>
          <a:p>
            <a:pPr fontAlgn="auto">
              <a:spcBef>
                <a:spcPts val="0"/>
              </a:spcBef>
              <a:spcAft>
                <a:spcPts val="0"/>
              </a:spcAft>
            </a:pPr>
            <a:endParaRPr lang="en-US" dirty="0">
              <a:solidFill>
                <a:srgbClr val="292934"/>
              </a:solidFill>
              <a:latin typeface="Arial"/>
              <a:cs typeface="+mn-cs"/>
            </a:endParaRPr>
          </a:p>
        </p:txBody>
      </p:sp>
      <p:sp>
        <p:nvSpPr>
          <p:cNvPr id="5" name="TextBox 4"/>
          <p:cNvSpPr txBox="1"/>
          <p:nvPr/>
        </p:nvSpPr>
        <p:spPr>
          <a:xfrm>
            <a:off x="9267" y="6527800"/>
            <a:ext cx="7198680" cy="276999"/>
          </a:xfrm>
          <a:prstGeom prst="rect">
            <a:avLst/>
          </a:prstGeom>
          <a:noFill/>
        </p:spPr>
        <p:txBody>
          <a:bodyPr wrap="none" rtlCol="0">
            <a:spAutoFit/>
          </a:bodyPr>
          <a:lstStyle/>
          <a:p>
            <a:pPr fontAlgn="auto">
              <a:spcBef>
                <a:spcPts val="0"/>
              </a:spcBef>
              <a:spcAft>
                <a:spcPts val="0"/>
              </a:spcAft>
            </a:pPr>
            <a:r>
              <a:rPr lang="en-US" sz="1200" dirty="0">
                <a:solidFill>
                  <a:srgbClr val="292934"/>
                </a:solidFill>
                <a:latin typeface="Arial"/>
                <a:cs typeface="+mn-cs"/>
              </a:rPr>
              <a:t>Data sources: DOE Class Size Reports 2006-2013, 2008 DOE Contracts for Excellence Approved Plan</a:t>
            </a:r>
          </a:p>
        </p:txBody>
      </p:sp>
      <p:graphicFrame>
        <p:nvGraphicFramePr>
          <p:cNvPr id="6" name="Content Placeholder 7"/>
          <p:cNvGraphicFramePr>
            <a:graphicFrameLocks noGrp="1"/>
          </p:cNvGraphicFramePr>
          <p:nvPr>
            <p:ph idx="1"/>
            <p:extLst>
              <p:ext uri="{D42A27DB-BD31-4B8C-83A1-F6EECF244321}">
                <p14:modId xmlns:p14="http://schemas.microsoft.com/office/powerpoint/2010/main" val="123884045"/>
              </p:ext>
            </p:extLst>
          </p:nvPr>
        </p:nvGraphicFramePr>
        <p:xfrm>
          <a:off x="9267" y="1710450"/>
          <a:ext cx="9134733" cy="4766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7053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750"/>
            <a:ext cx="7772400" cy="1060450"/>
          </a:xfrm>
          <a:solidFill>
            <a:schemeClr val="accent1">
              <a:lumMod val="20000"/>
              <a:lumOff val="80000"/>
            </a:schemeClr>
          </a:solidFill>
        </p:spPr>
        <p:txBody>
          <a:bodyPr>
            <a:noAutofit/>
          </a:bodyPr>
          <a:lstStyle/>
          <a:p>
            <a:pPr algn="ctr" eaLnBrk="1" fontAlgn="auto" hangingPunct="1">
              <a:spcAft>
                <a:spcPts val="0"/>
              </a:spcAft>
              <a:defRPr/>
            </a:pP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11267" name="TextBox 2"/>
          <p:cNvSpPr txBox="1">
            <a:spLocks noChangeArrowheads="1"/>
          </p:cNvSpPr>
          <p:nvPr/>
        </p:nvSpPr>
        <p:spPr bwMode="auto">
          <a:xfrm>
            <a:off x="838200" y="5930900"/>
            <a:ext cx="6884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algn="ctr" eaLnBrk="1" hangingPunct="1">
              <a:spcBef>
                <a:spcPct val="0"/>
              </a:spcBef>
              <a:buClrTx/>
              <a:buSzTx/>
              <a:buFontTx/>
              <a:buNone/>
            </a:pPr>
            <a:r>
              <a:rPr lang="en-US" altLang="en-US" sz="1600"/>
              <a:t>*DOE’s class size data is unreliable &amp; </a:t>
            </a:r>
          </a:p>
          <a:p>
            <a:pPr algn="ctr" eaLnBrk="1" hangingPunct="1">
              <a:spcBef>
                <a:spcPct val="0"/>
              </a:spcBef>
              <a:buClrTx/>
              <a:buSzTx/>
              <a:buFontTx/>
              <a:buNone/>
            </a:pPr>
            <a:r>
              <a:rPr lang="en-US" altLang="en-US" sz="1600"/>
              <a:t>their methodology for calculating HS averages have changed year to year</a:t>
            </a:r>
          </a:p>
        </p:txBody>
      </p:sp>
      <p:graphicFrame>
        <p:nvGraphicFramePr>
          <p:cNvPr id="6" name="Chart 5"/>
          <p:cNvGraphicFramePr>
            <a:graphicFrameLocks/>
          </p:cNvGraphicFramePr>
          <p:nvPr>
            <p:extLst>
              <p:ext uri="{D42A27DB-BD31-4B8C-83A1-F6EECF244321}">
                <p14:modId xmlns:p14="http://schemas.microsoft.com/office/powerpoint/2010/main" val="28015682"/>
              </p:ext>
            </p:extLst>
          </p:nvPr>
        </p:nvGraphicFramePr>
        <p:xfrm>
          <a:off x="435939" y="1612899"/>
          <a:ext cx="8450885"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11269" name="TextBox 4"/>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200"/>
              <a:t>Data sources: DOE Class Size Reports 2006-2013, 2008 DOE Contracts for Excellence Approved Plan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CSD 14 last year with large class sizes, K-3</a:t>
            </a:r>
            <a:endParaRPr lang="en-US" dirty="0"/>
          </a:p>
        </p:txBody>
      </p:sp>
      <p:graphicFrame>
        <p:nvGraphicFramePr>
          <p:cNvPr id="11" name="Chart 10"/>
          <p:cNvGraphicFramePr>
            <a:graphicFrameLocks/>
          </p:cNvGraphicFramePr>
          <p:nvPr>
            <p:extLst>
              <p:ext uri="{D42A27DB-BD31-4B8C-83A1-F6EECF244321}">
                <p14:modId xmlns:p14="http://schemas.microsoft.com/office/powerpoint/2010/main" val="3536019861"/>
              </p:ext>
            </p:extLst>
          </p:nvPr>
        </p:nvGraphicFramePr>
        <p:xfrm>
          <a:off x="0" y="15494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660192627"/>
              </p:ext>
            </p:extLst>
          </p:nvPr>
        </p:nvGraphicFramePr>
        <p:xfrm>
          <a:off x="4572000" y="15494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495231245"/>
              </p:ext>
            </p:extLst>
          </p:nvPr>
        </p:nvGraphicFramePr>
        <p:xfrm>
          <a:off x="0" y="4127500"/>
          <a:ext cx="48768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411793717"/>
              </p:ext>
            </p:extLst>
          </p:nvPr>
        </p:nvGraphicFramePr>
        <p:xfrm>
          <a:off x="4711700" y="4127500"/>
          <a:ext cx="4432300" cy="26924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41232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83077525"/>
              </p:ext>
            </p:extLst>
          </p:nvPr>
        </p:nvGraphicFramePr>
        <p:xfrm>
          <a:off x="438150" y="533400"/>
          <a:ext cx="8229600" cy="609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1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2_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3.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ppt/theme/themeOverride4.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Clarity.thmx</Template>
  <TotalTime>6718</TotalTime>
  <Words>1278</Words>
  <Application>Microsoft Office PowerPoint</Application>
  <PresentationFormat>On-screen Show (4:3)</PresentationFormat>
  <Paragraphs>174</Paragraphs>
  <Slides>20</Slides>
  <Notes>4</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Clarity</vt:lpstr>
      <vt:lpstr>1_Clarity</vt:lpstr>
      <vt:lpstr>2_Clarity</vt:lpstr>
      <vt:lpstr>Why DOE’s C4E plan violates the language and intent of the law</vt:lpstr>
      <vt:lpstr>CFE and C4E </vt:lpstr>
      <vt:lpstr>Reducing class size top priority of parents in D14 and citywide </vt:lpstr>
      <vt:lpstr>DOE’s class size reduction plan </vt:lpstr>
      <vt:lpstr>Class sizes in CSD 14 have increased in grades K-3  by 19.5% since 2007; from BELOW to ABOVE  Contracts for Excellence goals</vt:lpstr>
      <vt:lpstr>CSD 14’s class sizes in grades 4-8 have increased by 13% since 2008; from BELOW to ABOVE Contracts for Excellence goals</vt:lpstr>
      <vt:lpstr> Class sizes city-wide have increased in core HS classes as well, by 2.3% since 2007, though the DOE data is unreliable* </vt:lpstr>
      <vt:lpstr>Examples of schools in CSD 14 last year with large class sizes, K-3</vt:lpstr>
      <vt:lpstr>PowerPoint Presentation</vt:lpstr>
      <vt:lpstr>Why?  Because DOE has cut back school budgets by 14% since 2007</vt:lpstr>
      <vt:lpstr>Other ways city has encouraged class size increases</vt:lpstr>
      <vt:lpstr>More ways DOE has worked to increase class size in its C4E plan</vt:lpstr>
      <vt:lpstr>Over-utilization in ES and MS buildings in District 14 and Brooklyn HS</vt:lpstr>
      <vt:lpstr>Five D14 ES and MS school buildings above 100% Utilization – more than 500 seats needed</vt:lpstr>
      <vt:lpstr>21 Brooklyn HS buildings above 100% Utilization</vt:lpstr>
      <vt:lpstr>Only 991 New Seats for D14 in five year Capital Plan though Housing starts predict need for over 5,000</vt:lpstr>
      <vt:lpstr>City-wide Enrollment Projections K-8 vs. New Seats in Capital Plan </vt:lpstr>
      <vt:lpstr>City-wide Enrollment Projections show need for 19,000-20,000 new HS seats while Capital Plan has only 3,000 HS seats</vt:lpstr>
      <vt:lpstr>Bill de Blasio promised to reduce class size while running for Mayor </vt:lpstr>
      <vt:lpstr>Comparison of class sizes in Blue book compared to current averages &amp; Contract for excellence goals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wildcat</cp:lastModifiedBy>
  <cp:revision>319</cp:revision>
  <cp:lastPrinted>2014-09-11T22:13:53Z</cp:lastPrinted>
  <dcterms:created xsi:type="dcterms:W3CDTF">2014-02-11T14:35:23Z</dcterms:created>
  <dcterms:modified xsi:type="dcterms:W3CDTF">2014-10-09T15:28:58Z</dcterms:modified>
</cp:coreProperties>
</file>