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3"/>
  </p:notesMasterIdLst>
  <p:sldIdLst>
    <p:sldId id="256" r:id="rId2"/>
    <p:sldId id="328" r:id="rId3"/>
    <p:sldId id="329" r:id="rId4"/>
    <p:sldId id="330" r:id="rId5"/>
    <p:sldId id="331" r:id="rId6"/>
    <p:sldId id="332" r:id="rId7"/>
    <p:sldId id="316" r:id="rId8"/>
    <p:sldId id="317" r:id="rId9"/>
    <p:sldId id="318" r:id="rId10"/>
    <p:sldId id="259" r:id="rId11"/>
    <p:sldId id="260" r:id="rId12"/>
    <p:sldId id="261" r:id="rId13"/>
    <p:sldId id="327" r:id="rId14"/>
    <p:sldId id="262" r:id="rId15"/>
    <p:sldId id="305" r:id="rId16"/>
    <p:sldId id="269" r:id="rId17"/>
    <p:sldId id="307" r:id="rId18"/>
    <p:sldId id="308" r:id="rId19"/>
    <p:sldId id="268" r:id="rId20"/>
    <p:sldId id="310" r:id="rId21"/>
    <p:sldId id="311" r:id="rId22"/>
    <p:sldId id="294" r:id="rId23"/>
    <p:sldId id="312" r:id="rId24"/>
    <p:sldId id="295" r:id="rId25"/>
    <p:sldId id="296" r:id="rId26"/>
    <p:sldId id="333" r:id="rId27"/>
    <p:sldId id="334" r:id="rId28"/>
    <p:sldId id="335" r:id="rId29"/>
    <p:sldId id="336" r:id="rId30"/>
    <p:sldId id="337" r:id="rId31"/>
    <p:sldId id="33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Blue%20Book:2012-13:D78_ALL_HS%202012%20SV-2-Historic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Kindergarten%20Data:Kindergarten%20wait%20list%202009-2013%20charts%20and%20map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3.1%20Class%20Size%20Analysis%20upd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3.1%20Class%20Size%20Analysis%20upd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64968"/>
        <c:axId val="-2132074680"/>
      </c:barChart>
      <c:catAx>
        <c:axId val="212016496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074680"/>
        <c:crosses val="autoZero"/>
        <c:auto val="1"/>
        <c:lblAlgn val="ctr"/>
        <c:lblOffset val="100"/>
        <c:noMultiLvlLbl val="0"/>
      </c:catAx>
      <c:valAx>
        <c:axId val="-21320746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0164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D3 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Sheet2!$D$8:$D$13</c:f>
              <c:strCache>
                <c:ptCount val="6"/>
                <c:pt idx="0">
                  <c:v>P.S. 145, THE BLOOMINGDALE SCHOOL</c:v>
                </c:pt>
                <c:pt idx="1">
                  <c:v>P.S. 166 The Richard Rodgers School of The Arts and Technology</c:v>
                </c:pt>
                <c:pt idx="2">
                  <c:v>P.S. 333 MANHATTAN SCHOOL FOR CHILDREN</c:v>
                </c:pt>
                <c:pt idx="3">
                  <c:v>P.S. 009 SARAH ANDERSON</c:v>
                </c:pt>
                <c:pt idx="4">
                  <c:v>P.S. 163 ALFRED E. SMITH</c:v>
                </c:pt>
                <c:pt idx="5">
                  <c:v>P.S. 165 ROBERT E. SIMON</c:v>
                </c:pt>
              </c:strCache>
            </c:strRef>
          </c:cat>
          <c:val>
            <c:numRef>
              <c:f>Sheet2!$E$8:$E$13</c:f>
              <c:numCache>
                <c:formatCode>0</c:formatCode>
                <c:ptCount val="6"/>
                <c:pt idx="0">
                  <c:v>30.0</c:v>
                </c:pt>
                <c:pt idx="1">
                  <c:v>29.0</c:v>
                </c:pt>
                <c:pt idx="2">
                  <c:v>28.7</c:v>
                </c:pt>
                <c:pt idx="3">
                  <c:v>28.5</c:v>
                </c:pt>
                <c:pt idx="4">
                  <c:v>26.0</c:v>
                </c:pt>
                <c:pt idx="5">
                  <c:v>26.0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512328"/>
        <c:axId val="-2131894952"/>
      </c:barChart>
      <c:catAx>
        <c:axId val="-213251232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894952"/>
        <c:crosses val="autoZero"/>
        <c:auto val="1"/>
        <c:lblAlgn val="ctr"/>
        <c:lblOffset val="100"/>
        <c:noMultiLvlLbl val="0"/>
      </c:catAx>
      <c:valAx>
        <c:axId val="-213189495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2512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D3 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Sheet2!$D$16:$D$26</c:f>
              <c:strCache>
                <c:ptCount val="11"/>
                <c:pt idx="0">
                  <c:v>P.S. 087 WILLIAM SHERMAN</c:v>
                </c:pt>
                <c:pt idx="1">
                  <c:v>P.S. 452</c:v>
                </c:pt>
                <c:pt idx="2">
                  <c:v>P.S. 199 JESSIE ISADOR STRAUS</c:v>
                </c:pt>
                <c:pt idx="3">
                  <c:v>P.S. 163 ALFRED E. SMITH</c:v>
                </c:pt>
                <c:pt idx="4">
                  <c:v>P.S. 145, THE BLOOMINGDALE SCHOOL</c:v>
                </c:pt>
                <c:pt idx="5">
                  <c:v>P.S. 333 MANHATTAN SCHOOL FOR CHILDREN</c:v>
                </c:pt>
                <c:pt idx="6">
                  <c:v>P.S. 075 EMILY DICKINSON</c:v>
                </c:pt>
                <c:pt idx="7">
                  <c:v>P.S. 165 ROBERT E. SIMON</c:v>
                </c:pt>
                <c:pt idx="8">
                  <c:v>P.S. 166 The Richard Rodgers School of The Arts and Technology</c:v>
                </c:pt>
                <c:pt idx="9">
                  <c:v>P.S. 076 A. PHILIP RANDOLPH</c:v>
                </c:pt>
                <c:pt idx="10">
                  <c:v>P.S. 149 SOJOURNER TRUTH</c:v>
                </c:pt>
              </c:strCache>
            </c:strRef>
          </c:cat>
          <c:val>
            <c:numRef>
              <c:f>Sheet2!$E$16:$E$26</c:f>
              <c:numCache>
                <c:formatCode>0</c:formatCode>
                <c:ptCount val="11"/>
                <c:pt idx="0">
                  <c:v>28.0</c:v>
                </c:pt>
                <c:pt idx="1">
                  <c:v>28.0</c:v>
                </c:pt>
                <c:pt idx="2">
                  <c:v>27.6</c:v>
                </c:pt>
                <c:pt idx="3">
                  <c:v>27.5</c:v>
                </c:pt>
                <c:pt idx="4">
                  <c:v>27.0</c:v>
                </c:pt>
                <c:pt idx="5">
                  <c:v>27.0</c:v>
                </c:pt>
                <c:pt idx="6">
                  <c:v>26.0</c:v>
                </c:pt>
                <c:pt idx="7">
                  <c:v>26.0</c:v>
                </c:pt>
                <c:pt idx="8">
                  <c:v>25.5</c:v>
                </c:pt>
                <c:pt idx="9">
                  <c:v>25.0</c:v>
                </c:pt>
                <c:pt idx="10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92744"/>
        <c:axId val="-2131787608"/>
      </c:barChart>
      <c:catAx>
        <c:axId val="-21326927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787608"/>
        <c:crosses val="autoZero"/>
        <c:auto val="1"/>
        <c:lblAlgn val="ctr"/>
        <c:lblOffset val="100"/>
        <c:noMultiLvlLbl val="0"/>
      </c:catAx>
      <c:valAx>
        <c:axId val="-213178760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2692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D3 3</a:t>
            </a:r>
            <a:r>
              <a:rPr lang="en-US" baseline="30000" dirty="0" smtClean="0"/>
              <a:t>rd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Sheet2!$D$29:$D$41</c:f>
              <c:strCache>
                <c:ptCount val="13"/>
                <c:pt idx="0">
                  <c:v>P.S. 333 MANHATTAN SCHOOL FOR CHILDREN</c:v>
                </c:pt>
                <c:pt idx="1">
                  <c:v>P.S. 009 SARAH ANDERSON</c:v>
                </c:pt>
                <c:pt idx="2">
                  <c:v>P.S. 075 EMILY DICKINSON</c:v>
                </c:pt>
                <c:pt idx="3">
                  <c:v>P.S. 163 ALFRED E. SMITH</c:v>
                </c:pt>
                <c:pt idx="4">
                  <c:v>P.S. 084 LILLIAN WEBER</c:v>
                </c:pt>
                <c:pt idx="5">
                  <c:v>P.S. 087 WILLIAM SHERMAN</c:v>
                </c:pt>
                <c:pt idx="6">
                  <c:v>P.S. 145, THE BLOOMINGDALE SCHOOL</c:v>
                </c:pt>
                <c:pt idx="7">
                  <c:v>P.S. 452</c:v>
                </c:pt>
                <c:pt idx="8">
                  <c:v>P.S. 208 ALAIN L. LOCKE</c:v>
                </c:pt>
                <c:pt idx="9">
                  <c:v>P.S. 087 WILLIAM SHERMAN</c:v>
                </c:pt>
                <c:pt idx="10">
                  <c:v>P.S. 199 JESSIE ISADOR STRAUS</c:v>
                </c:pt>
                <c:pt idx="11">
                  <c:v>P.S. 166 The Richard Rodgers School of The Arts and Technology</c:v>
                </c:pt>
                <c:pt idx="12">
                  <c:v>P.S. 208 ALAIN L. LOCKE</c:v>
                </c:pt>
              </c:strCache>
            </c:strRef>
          </c:cat>
          <c:val>
            <c:numRef>
              <c:f>Sheet2!$E$29:$E$41</c:f>
              <c:numCache>
                <c:formatCode>0</c:formatCode>
                <c:ptCount val="13"/>
                <c:pt idx="0">
                  <c:v>30.5</c:v>
                </c:pt>
                <c:pt idx="1">
                  <c:v>30.0</c:v>
                </c:pt>
                <c:pt idx="2">
                  <c:v>29.5</c:v>
                </c:pt>
                <c:pt idx="3">
                  <c:v>29.5</c:v>
                </c:pt>
                <c:pt idx="4">
                  <c:v>29.0</c:v>
                </c:pt>
                <c:pt idx="5">
                  <c:v>29.0</c:v>
                </c:pt>
                <c:pt idx="6">
                  <c:v>29.0</c:v>
                </c:pt>
                <c:pt idx="7">
                  <c:v>29.0</c:v>
                </c:pt>
                <c:pt idx="8">
                  <c:v>28.0</c:v>
                </c:pt>
                <c:pt idx="9">
                  <c:v>27.0</c:v>
                </c:pt>
                <c:pt idx="10">
                  <c:v>25.8</c:v>
                </c:pt>
                <c:pt idx="11">
                  <c:v>25.5</c:v>
                </c:pt>
                <c:pt idx="12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373720"/>
        <c:axId val="-2132131304"/>
      </c:barChart>
      <c:catAx>
        <c:axId val="-213237372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131304"/>
        <c:crosses val="autoZero"/>
        <c:auto val="1"/>
        <c:lblAlgn val="ctr"/>
        <c:lblOffset val="100"/>
        <c:noMultiLvlLbl val="0"/>
      </c:catAx>
      <c:valAx>
        <c:axId val="-21321313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2373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85336"/>
        <c:axId val="2120128856"/>
      </c:barChart>
      <c:catAx>
        <c:axId val="21201853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20128856"/>
        <c:crosses val="autoZero"/>
        <c:auto val="1"/>
        <c:lblAlgn val="ctr"/>
        <c:lblOffset val="100"/>
        <c:noMultiLvlLbl val="0"/>
      </c:catAx>
      <c:valAx>
        <c:axId val="21201288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0185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975880"/>
        <c:axId val="2119844216"/>
      </c:barChart>
      <c:catAx>
        <c:axId val="-21319758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844216"/>
        <c:crosses val="autoZero"/>
        <c:auto val="1"/>
        <c:lblAlgn val="ctr"/>
        <c:lblOffset val="100"/>
        <c:noMultiLvlLbl val="0"/>
      </c:catAx>
      <c:valAx>
        <c:axId val="211984421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1975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56168"/>
        <c:axId val="-2132249176"/>
      </c:barChart>
      <c:catAx>
        <c:axId val="-213265616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249176"/>
        <c:crosses val="autoZero"/>
        <c:auto val="1"/>
        <c:lblAlgn val="ctr"/>
        <c:lblOffset val="100"/>
        <c:noMultiLvlLbl val="0"/>
      </c:catAx>
      <c:valAx>
        <c:axId val="-2132249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656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'D3'!$E$79:$E$84</c:f>
              <c:strCache>
                <c:ptCount val="6"/>
                <c:pt idx="0">
                  <c:v>District 3 Elementary Schools</c:v>
                </c:pt>
                <c:pt idx="1">
                  <c:v>Citywide Elementary Schools</c:v>
                </c:pt>
                <c:pt idx="2">
                  <c:v>District 3 Middle Schools</c:v>
                </c:pt>
                <c:pt idx="3">
                  <c:v>Citywide Middle Schools</c:v>
                </c:pt>
                <c:pt idx="4">
                  <c:v>Manhattan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'D3'!$F$79:$F$84</c:f>
              <c:numCache>
                <c:formatCode>0.0%</c:formatCode>
                <c:ptCount val="6"/>
                <c:pt idx="0">
                  <c:v>0.953</c:v>
                </c:pt>
                <c:pt idx="1">
                  <c:v>0.974</c:v>
                </c:pt>
                <c:pt idx="2">
                  <c:v>0.907</c:v>
                </c:pt>
                <c:pt idx="3">
                  <c:v>0.81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58760"/>
        <c:axId val="-2132463608"/>
      </c:barChart>
      <c:catAx>
        <c:axId val="21201587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463608"/>
        <c:crosses val="autoZero"/>
        <c:auto val="1"/>
        <c:lblAlgn val="ctr"/>
        <c:lblOffset val="100"/>
        <c:noMultiLvlLbl val="0"/>
      </c:catAx>
      <c:valAx>
        <c:axId val="-2132463608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20158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'D3'!$A$100:$A$108</c:f>
              <c:strCache>
                <c:ptCount val="9"/>
                <c:pt idx="0">
                  <c:v>P.S. 163 TRANSPORTABLE</c:v>
                </c:pt>
                <c:pt idx="1">
                  <c:v>P.S. 185 (TANDEM M208)</c:v>
                </c:pt>
                <c:pt idx="2">
                  <c:v>P.S. 199</c:v>
                </c:pt>
                <c:pt idx="3">
                  <c:v>P.S. 207 (TANDEM M149)</c:v>
                </c:pt>
                <c:pt idx="4">
                  <c:v>P.S. 9</c:v>
                </c:pt>
                <c:pt idx="5">
                  <c:v>P.S. 87</c:v>
                </c:pt>
                <c:pt idx="6">
                  <c:v>P.S. 166</c:v>
                </c:pt>
                <c:pt idx="7">
                  <c:v>P.S. 76</c:v>
                </c:pt>
                <c:pt idx="8">
                  <c:v>P.S. 163</c:v>
                </c:pt>
              </c:strCache>
            </c:strRef>
          </c:cat>
          <c:val>
            <c:numRef>
              <c:f>'D3'!$B$100:$B$108</c:f>
              <c:numCache>
                <c:formatCode>0%</c:formatCode>
                <c:ptCount val="9"/>
                <c:pt idx="0">
                  <c:v>2.08</c:v>
                </c:pt>
                <c:pt idx="1">
                  <c:v>1.33</c:v>
                </c:pt>
                <c:pt idx="2">
                  <c:v>1.11</c:v>
                </c:pt>
                <c:pt idx="3">
                  <c:v>1.09</c:v>
                </c:pt>
                <c:pt idx="4">
                  <c:v>1.07</c:v>
                </c:pt>
                <c:pt idx="5">
                  <c:v>1.06</c:v>
                </c:pt>
                <c:pt idx="6">
                  <c:v>1.04</c:v>
                </c:pt>
                <c:pt idx="7">
                  <c:v>1.01</c:v>
                </c:pt>
                <c:pt idx="8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927400"/>
        <c:axId val="2121746552"/>
      </c:barChart>
      <c:catAx>
        <c:axId val="21209274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1746552"/>
        <c:crosses val="autoZero"/>
        <c:auto val="1"/>
        <c:lblAlgn val="ctr"/>
        <c:lblOffset val="100"/>
        <c:noMultiLvlLbl val="0"/>
      </c:catAx>
      <c:valAx>
        <c:axId val="21217465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0927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Sheet2!$D$22:$D$38</c:f>
              <c:strCache>
                <c:ptCount val="17"/>
                <c:pt idx="0">
                  <c:v>BEACON HS</c:v>
                </c:pt>
                <c:pt idx="1">
                  <c:v>INDEPENDENCE HS</c:v>
                </c:pt>
                <c:pt idx="2">
                  <c:v>M226 SPED</c:v>
                </c:pt>
                <c:pt idx="3">
                  <c:v>LIBERTY HS</c:v>
                </c:pt>
                <c:pt idx="4">
                  <c:v>J. K. ONASSIS HS FOR INT CAREERS</c:v>
                </c:pt>
                <c:pt idx="5">
                  <c:v>FIORELLO LAGUARDIA HS</c:v>
                </c:pt>
                <c:pt idx="6">
                  <c:v>THE HERITAGE SCHOOL</c:v>
                </c:pt>
                <c:pt idx="7">
                  <c:v>PARK EAST HS</c:v>
                </c:pt>
                <c:pt idx="8">
                  <c:v>STUYVESANT HS</c:v>
                </c:pt>
                <c:pt idx="9">
                  <c:v>HS FOR ENVIRONMENTAL STUDIES</c:v>
                </c:pt>
                <c:pt idx="10">
                  <c:v>HS FOR INTL BUSINESS &amp; FINANCE</c:v>
                </c:pt>
                <c:pt idx="11">
                  <c:v>MNHT COMPR. NIGHT &amp; DAY HS</c:v>
                </c:pt>
                <c:pt idx="12">
                  <c:v>EDWARD A. REYNOLDS WEST SIDE HS</c:v>
                </c:pt>
                <c:pt idx="13">
                  <c:v>GREGORIO LUPERON PREP. SCHOOL</c:v>
                </c:pt>
                <c:pt idx="14">
                  <c:v>LIFE SCIENCE SECONDARY SCHOOL</c:v>
                </c:pt>
                <c:pt idx="15">
                  <c:v>M169 SPED</c:v>
                </c:pt>
                <c:pt idx="16">
                  <c:v>HS FOR ECONOMICS &amp; FINANCE</c:v>
                </c:pt>
              </c:strCache>
            </c:strRef>
          </c:cat>
          <c:val>
            <c:numRef>
              <c:f>Sheet2!$E$22:$E$38</c:f>
              <c:numCache>
                <c:formatCode>0%</c:formatCode>
                <c:ptCount val="17"/>
                <c:pt idx="0">
                  <c:v>1.6</c:v>
                </c:pt>
                <c:pt idx="1">
                  <c:v>1.46</c:v>
                </c:pt>
                <c:pt idx="2">
                  <c:v>1.43</c:v>
                </c:pt>
                <c:pt idx="3">
                  <c:v>1.37</c:v>
                </c:pt>
                <c:pt idx="4">
                  <c:v>1.32</c:v>
                </c:pt>
                <c:pt idx="5">
                  <c:v>1.28</c:v>
                </c:pt>
                <c:pt idx="6">
                  <c:v>1.26</c:v>
                </c:pt>
                <c:pt idx="7">
                  <c:v>1.23</c:v>
                </c:pt>
                <c:pt idx="8">
                  <c:v>1.18</c:v>
                </c:pt>
                <c:pt idx="9">
                  <c:v>1.14</c:v>
                </c:pt>
                <c:pt idx="10">
                  <c:v>1.09</c:v>
                </c:pt>
                <c:pt idx="11">
                  <c:v>1.07</c:v>
                </c:pt>
                <c:pt idx="12">
                  <c:v>1.07</c:v>
                </c:pt>
                <c:pt idx="13">
                  <c:v>1.07</c:v>
                </c:pt>
                <c:pt idx="14">
                  <c:v>1.05</c:v>
                </c:pt>
                <c:pt idx="15">
                  <c:v>1.03</c:v>
                </c:pt>
                <c:pt idx="16">
                  <c:v>1.02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405336"/>
        <c:axId val="-2132069416"/>
      </c:barChart>
      <c:catAx>
        <c:axId val="211940533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069416"/>
        <c:crosses val="autoZero"/>
        <c:auto val="1"/>
        <c:lblAlgn val="ctr"/>
        <c:lblOffset val="100"/>
        <c:noMultiLvlLbl val="0"/>
      </c:catAx>
      <c:valAx>
        <c:axId val="-2132069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9405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Manhattan!$B$25:$B$28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Manhattan!$C$25:$C$28</c:f>
              <c:numCache>
                <c:formatCode>#,##0</c:formatCode>
                <c:ptCount val="4"/>
                <c:pt idx="0">
                  <c:v>692.0</c:v>
                </c:pt>
                <c:pt idx="1">
                  <c:v>823.0</c:v>
                </c:pt>
                <c:pt idx="2">
                  <c:v>296.0</c:v>
                </c:pt>
                <c:pt idx="3">
                  <c:v>619.0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523912"/>
        <c:axId val="2119870024"/>
      </c:barChart>
      <c:catAx>
        <c:axId val="-21325239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870024"/>
        <c:crosses val="autoZero"/>
        <c:auto val="1"/>
        <c:lblAlgn val="ctr"/>
        <c:lblOffset val="100"/>
        <c:noMultiLvlLbl val="0"/>
      </c:catAx>
      <c:valAx>
        <c:axId val="21198700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2523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865608"/>
        <c:axId val="-2132245048"/>
      </c:barChart>
      <c:catAx>
        <c:axId val="211986560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245048"/>
        <c:crosses val="autoZero"/>
        <c:auto val="1"/>
        <c:lblAlgn val="ctr"/>
        <c:lblOffset val="100"/>
        <c:noMultiLvlLbl val="0"/>
      </c:catAx>
      <c:valAx>
        <c:axId val="-21322450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19865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17752"/>
        <c:axId val="-2132593064"/>
      </c:barChart>
      <c:catAx>
        <c:axId val="21201177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593064"/>
        <c:crosses val="autoZero"/>
        <c:auto val="1"/>
        <c:lblAlgn val="ctr"/>
        <c:lblOffset val="100"/>
        <c:noMultiLvlLbl val="0"/>
      </c:catAx>
      <c:valAx>
        <c:axId val="-21325930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0117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484584"/>
        <c:axId val="2119408840"/>
      </c:barChart>
      <c:catAx>
        <c:axId val="-21324845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408840"/>
        <c:crosses val="autoZero"/>
        <c:auto val="1"/>
        <c:lblAlgn val="ctr"/>
        <c:lblOffset val="100"/>
        <c:noMultiLvlLbl val="0"/>
      </c:catAx>
      <c:valAx>
        <c:axId val="2119408840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2484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'D3'!$G$9:$G$12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*2014</c:v>
                </c:pt>
              </c:strCache>
            </c:strRef>
          </c:cat>
          <c:val>
            <c:numRef>
              <c:f>'D3'!$H$9:$H$12</c:f>
              <c:numCache>
                <c:formatCode>General</c:formatCode>
                <c:ptCount val="4"/>
                <c:pt idx="0">
                  <c:v>167.0</c:v>
                </c:pt>
                <c:pt idx="1">
                  <c:v>109.0</c:v>
                </c:pt>
                <c:pt idx="2">
                  <c:v>118.0</c:v>
                </c:pt>
                <c:pt idx="3">
                  <c:v>129.0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027368"/>
        <c:axId val="2120109736"/>
      </c:barChart>
      <c:catAx>
        <c:axId val="-213202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0109736"/>
        <c:crosses val="autoZero"/>
        <c:auto val="1"/>
        <c:lblAlgn val="ctr"/>
        <c:lblOffset val="100"/>
        <c:noMultiLvlLbl val="0"/>
      </c:catAx>
      <c:valAx>
        <c:axId val="2120109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2027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6562456"/>
        <c:axId val="2127375752"/>
      </c:barChart>
      <c:catAx>
        <c:axId val="212656245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7375752"/>
        <c:crosses val="autoZero"/>
        <c:auto val="1"/>
        <c:lblAlgn val="ctr"/>
        <c:lblOffset val="100"/>
        <c:noMultiLvlLbl val="0"/>
      </c:catAx>
      <c:valAx>
        <c:axId val="21273757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26562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6814456"/>
        <c:axId val="2126662744"/>
      </c:barChart>
      <c:catAx>
        <c:axId val="2126814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6662744"/>
        <c:crosses val="autoZero"/>
        <c:auto val="1"/>
        <c:lblAlgn val="ctr"/>
        <c:lblOffset val="100"/>
        <c:noMultiLvlLbl val="0"/>
      </c:catAx>
      <c:valAx>
        <c:axId val="21266627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6814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528088"/>
        <c:axId val="2127531064"/>
      </c:lineChart>
      <c:catAx>
        <c:axId val="2127528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7531064"/>
        <c:crosses val="autoZero"/>
        <c:auto val="1"/>
        <c:lblAlgn val="ctr"/>
        <c:lblOffset val="100"/>
        <c:noMultiLvlLbl val="0"/>
      </c:catAx>
      <c:valAx>
        <c:axId val="2127531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7528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largest since 1998 </a:t>
            </a:r>
          </a:p>
          <a:p>
            <a:pPr>
              <a:defRPr/>
            </a:pP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990168"/>
        <c:axId val="-2137987192"/>
      </c:lineChart>
      <c:catAx>
        <c:axId val="-2137990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7987192"/>
        <c:crosses val="autoZero"/>
        <c:auto val="1"/>
        <c:lblAlgn val="ctr"/>
        <c:lblOffset val="100"/>
        <c:noMultiLvlLbl val="0"/>
      </c:catAx>
      <c:valAx>
        <c:axId val="-2137987192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-2137990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268328"/>
        <c:axId val="-2137265352"/>
      </c:lineChart>
      <c:catAx>
        <c:axId val="-2137268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7265352"/>
        <c:crosses val="autoZero"/>
        <c:auto val="1"/>
        <c:lblAlgn val="ctr"/>
        <c:lblOffset val="100"/>
        <c:noMultiLvlLbl val="0"/>
      </c:catAx>
      <c:valAx>
        <c:axId val="-2137265352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-2137268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956536"/>
        <c:axId val="-2137953528"/>
      </c:lineChart>
      <c:catAx>
        <c:axId val="-2137956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37953528"/>
        <c:crosses val="autoZero"/>
        <c:auto val="1"/>
        <c:lblAlgn val="ctr"/>
        <c:lblOffset val="100"/>
        <c:noMultiLvlLbl val="0"/>
      </c:catAx>
      <c:valAx>
        <c:axId val="-2137953528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213795653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Summary!$A$9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546266881604E-17"/>
                  <c:y val="0.02760351317440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Summary!$B$8:$I$8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Summary!$A$10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0.00138888888888894"/>
                  <c:y val="-0.05018820577164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Summary!$B$8:$I$8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Summary!$B$10:$I$10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Summary!$A$11</c:f>
              <c:strCache>
                <c:ptCount val="1"/>
                <c:pt idx="0">
                  <c:v>D3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546266881604E-17"/>
                  <c:y val="-0.0401505646173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092533763208E-17"/>
                  <c:y val="0.027603513174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185067526416E-16"/>
                  <c:y val="-0.01756587202007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Summary!$B$8:$I$8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Summary!$B$11:$I$11</c:f>
              <c:numCache>
                <c:formatCode>General</c:formatCode>
                <c:ptCount val="8"/>
                <c:pt idx="0">
                  <c:v>21.5</c:v>
                </c:pt>
                <c:pt idx="1">
                  <c:v>21.1</c:v>
                </c:pt>
                <c:pt idx="2">
                  <c:v>21.4</c:v>
                </c:pt>
                <c:pt idx="3">
                  <c:v>21.3</c:v>
                </c:pt>
                <c:pt idx="4">
                  <c:v>22.2</c:v>
                </c:pt>
                <c:pt idx="5">
                  <c:v>22.4</c:v>
                </c:pt>
                <c:pt idx="6" formatCode="0.0">
                  <c:v>23.1796875</c:v>
                </c:pt>
                <c:pt idx="7">
                  <c:v>22.95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365720"/>
        <c:axId val="2119411496"/>
      </c:lineChart>
      <c:catAx>
        <c:axId val="-2132365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19411496"/>
        <c:crosses val="autoZero"/>
        <c:auto val="1"/>
        <c:lblAlgn val="ctr"/>
        <c:lblOffset val="100"/>
        <c:noMultiLvlLbl val="0"/>
      </c:catAx>
      <c:valAx>
        <c:axId val="2119411496"/>
        <c:scaling>
          <c:orientation val="minMax"/>
          <c:min val="19.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32365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"/>
          <c:y val="0.219196665991304"/>
          <c:w val="0.183643433459706"/>
          <c:h val="0.43140653160443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Summary!$A$16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5.65837084800889E-17"/>
                  <c:y val="-0.046875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Summary!$B$15:$I$15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Summary!$A$17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0.0"/>
                  <c:y val="-0.026041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-0.02083333333333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"/>
                  <c:y val="-0.0182291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Summary!$B$15:$I$15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Summary!$B$17:$I$17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Summary!$A$18</c:f>
              <c:strCache>
                <c:ptCount val="1"/>
                <c:pt idx="0">
                  <c:v>D3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5.65837084800889E-17"/>
                  <c:y val="0.0338541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0.0208333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Summary!$B$15:$I$15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Summary!$B$18:$I$18</c:f>
              <c:numCache>
                <c:formatCode>General</c:formatCode>
                <c:ptCount val="8"/>
                <c:pt idx="0">
                  <c:v>26.4</c:v>
                </c:pt>
                <c:pt idx="1">
                  <c:v>25.6</c:v>
                </c:pt>
                <c:pt idx="2">
                  <c:v>24.4</c:v>
                </c:pt>
                <c:pt idx="3">
                  <c:v>25.3</c:v>
                </c:pt>
                <c:pt idx="4">
                  <c:v>25.6</c:v>
                </c:pt>
                <c:pt idx="5" formatCode="0.0">
                  <c:v>25.96031746031746</c:v>
                </c:pt>
                <c:pt idx="6" formatCode="0.0">
                  <c:v>25.93145161290322</c:v>
                </c:pt>
                <c:pt idx="7">
                  <c:v>25.47999999999999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389720"/>
        <c:axId val="-2131988312"/>
      </c:lineChart>
      <c:catAx>
        <c:axId val="-2132389720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1988312"/>
        <c:crosses val="autoZero"/>
        <c:auto val="1"/>
        <c:lblAlgn val="ctr"/>
        <c:lblOffset val="100"/>
        <c:noMultiLvlLbl val="0"/>
      </c:catAx>
      <c:valAx>
        <c:axId val="-2131988312"/>
        <c:scaling>
          <c:orientation val="minMax"/>
          <c:min val="22.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323897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237000"/>
        <c:axId val="2119339704"/>
      </c:lineChart>
      <c:catAx>
        <c:axId val="-21322370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339704"/>
        <c:crosses val="autoZero"/>
        <c:auto val="1"/>
        <c:lblAlgn val="ctr"/>
        <c:lblOffset val="100"/>
        <c:noMultiLvlLbl val="0"/>
      </c:catAx>
      <c:valAx>
        <c:axId val="2119339704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22370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D3 Kindergarten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Sheet2!$D$2:$D$6</c:f>
              <c:strCache>
                <c:ptCount val="5"/>
                <c:pt idx="0">
                  <c:v>P.S. 009 SARAH ANDERSON</c:v>
                </c:pt>
                <c:pt idx="1">
                  <c:v>P.S. 087 WILLIAM SHERMAN</c:v>
                </c:pt>
                <c:pt idx="2">
                  <c:v>P.S. 191 AMSTERDAM</c:v>
                </c:pt>
                <c:pt idx="3">
                  <c:v>P.S. 075 EMILY DICKINSON</c:v>
                </c:pt>
                <c:pt idx="4">
                  <c:v>P.S. 199 JESSIE ISADOR STRAUS</c:v>
                </c:pt>
              </c:strCache>
            </c:strRef>
          </c:cat>
          <c:val>
            <c:numRef>
              <c:f>Sheet2!$E$2:$E$6</c:f>
              <c:numCache>
                <c:formatCode>0</c:formatCode>
                <c:ptCount val="5"/>
                <c:pt idx="0">
                  <c:v>25.0</c:v>
                </c:pt>
                <c:pt idx="1">
                  <c:v>25.0</c:v>
                </c:pt>
                <c:pt idx="2">
                  <c:v>25.0</c:v>
                </c:pt>
                <c:pt idx="3">
                  <c:v>24.5</c:v>
                </c:pt>
                <c:pt idx="4">
                  <c:v>24.5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956152"/>
        <c:axId val="-2132057384"/>
      </c:barChart>
      <c:catAx>
        <c:axId val="-21319561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057384"/>
        <c:crosses val="autoZero"/>
        <c:auto val="1"/>
        <c:lblAlgn val="ctr"/>
        <c:lblOffset val="100"/>
        <c:noMultiLvlLbl val="0"/>
      </c:catAx>
      <c:valAx>
        <c:axId val="-21320573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1956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4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 class size and overcrowding data  for </a:t>
            </a:r>
            <a:br>
              <a:rPr lang="en-US" sz="1800" i="1" dirty="0" smtClean="0"/>
            </a:br>
            <a:r>
              <a:rPr lang="en-US" sz="1800" i="1" dirty="0" smtClean="0"/>
              <a:t>Community School district 3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in CSD </a:t>
            </a:r>
            <a:r>
              <a:rPr lang="en-US" sz="2000" b="1" i="1" dirty="0"/>
              <a:t>3</a:t>
            </a:r>
            <a:r>
              <a:rPr lang="en-US" sz="2000" b="1" i="1" dirty="0" smtClean="0"/>
              <a:t> have increased in grades K-3 </a:t>
            </a:r>
            <a:br>
              <a:rPr lang="en-US" sz="2000" b="1" i="1" dirty="0" smtClean="0"/>
            </a:br>
            <a:r>
              <a:rPr lang="en-US" sz="2000" b="1" i="1" dirty="0" smtClean="0"/>
              <a:t>by </a:t>
            </a:r>
            <a:r>
              <a:rPr lang="en-US" sz="2000" b="1" i="1" dirty="0"/>
              <a:t>9</a:t>
            </a:r>
            <a:r>
              <a:rPr lang="en-US" sz="2000" b="1" i="1" dirty="0" smtClean="0"/>
              <a:t>% since 2007</a:t>
            </a:r>
            <a:endParaRPr lang="en-US" sz="2000" b="1" i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025264"/>
              </p:ext>
            </p:extLst>
          </p:nvPr>
        </p:nvGraphicFramePr>
        <p:xfrm>
          <a:off x="0" y="1352550"/>
          <a:ext cx="9144000" cy="5060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CSD </a:t>
            </a:r>
            <a:r>
              <a:rPr lang="en-US" sz="2400" b="1" i="1" dirty="0"/>
              <a:t>3</a:t>
            </a:r>
            <a:r>
              <a:rPr lang="en-US" sz="2400" b="1" i="1" dirty="0" smtClean="0"/>
              <a:t>’s class sizes in grades 4-8 have increased by 3.6% since 2008</a:t>
            </a:r>
            <a:endParaRPr lang="en-US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2705"/>
              </p:ext>
            </p:extLst>
          </p:nvPr>
        </p:nvGraphicFramePr>
        <p:xfrm>
          <a:off x="0" y="1710450"/>
          <a:ext cx="9144000" cy="476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581001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60960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488541"/>
              </p:ext>
            </p:extLst>
          </p:nvPr>
        </p:nvGraphicFramePr>
        <p:xfrm>
          <a:off x="435940" y="1612899"/>
          <a:ext cx="8153400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CSD </a:t>
            </a:r>
            <a:r>
              <a:rPr lang="en-US" dirty="0"/>
              <a:t>3</a:t>
            </a:r>
            <a:r>
              <a:rPr lang="en-US" dirty="0" smtClean="0"/>
              <a:t>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5 schools in District </a:t>
            </a:r>
            <a:r>
              <a:rPr lang="en-US" sz="2000" dirty="0"/>
              <a:t>3</a:t>
            </a:r>
            <a:r>
              <a:rPr lang="en-US" sz="2000" dirty="0" smtClean="0"/>
              <a:t> with Kindergarten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14 schools with at least one grade level averaging 25 students per class or more.</a:t>
            </a:r>
          </a:p>
          <a:p>
            <a:endParaRPr lang="en-US" sz="2000" dirty="0" smtClean="0"/>
          </a:p>
          <a:p>
            <a:r>
              <a:rPr lang="en-US" sz="2000" dirty="0" smtClean="0"/>
              <a:t>5 schools have at least one grade level in 1-3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nine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685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</a:t>
            </a:r>
            <a:r>
              <a:rPr lang="en-US" dirty="0"/>
              <a:t>3</a:t>
            </a:r>
            <a:r>
              <a:rPr lang="en-US" dirty="0" smtClean="0"/>
              <a:t> with large class sizes, K-3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935504"/>
              </p:ext>
            </p:extLst>
          </p:nvPr>
        </p:nvGraphicFramePr>
        <p:xfrm>
          <a:off x="0" y="154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660047"/>
              </p:ext>
            </p:extLst>
          </p:nvPr>
        </p:nvGraphicFramePr>
        <p:xfrm>
          <a:off x="4572000" y="1549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307105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093929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909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in </a:t>
            </a:r>
            <a:r>
              <a:rPr lang="en-US" sz="2400" dirty="0" smtClean="0"/>
              <a:t>CSD </a:t>
            </a:r>
            <a:r>
              <a:rPr lang="en-US" sz="2400" dirty="0"/>
              <a:t>3</a:t>
            </a:r>
            <a:r>
              <a:rPr lang="en-US" sz="2400" dirty="0" smtClean="0"/>
              <a:t> compared to 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62290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901284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671367"/>
              </p:ext>
            </p:extLst>
          </p:nvPr>
        </p:nvGraphicFramePr>
        <p:xfrm>
          <a:off x="0" y="1523999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015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 Elementary Schools in CSD 3 over 100% building utilization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7139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438 </a:t>
            </a:r>
            <a:r>
              <a:rPr lang="en-US" dirty="0" smtClean="0"/>
              <a:t>ES seats needed in CSD3 to reduce building utilization to 100%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574910"/>
              </p:ext>
            </p:extLst>
          </p:nvPr>
        </p:nvGraphicFramePr>
        <p:xfrm>
          <a:off x="0" y="1524000"/>
          <a:ext cx="912713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1060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>17 Manhattan High Schools Above 100%; </a:t>
            </a:r>
            <a:br>
              <a:rPr lang="en-US" sz="3100" dirty="0" smtClean="0"/>
            </a:br>
            <a:r>
              <a:rPr lang="en-US" sz="2200" i="1" dirty="0" smtClean="0"/>
              <a:t>3,500 </a:t>
            </a:r>
            <a:r>
              <a:rPr lang="en-US" sz="2200" i="1" dirty="0"/>
              <a:t>HS seats needed </a:t>
            </a:r>
            <a:r>
              <a:rPr lang="en-US" sz="2200" i="1" dirty="0" smtClean="0"/>
              <a:t>to </a:t>
            </a:r>
            <a:r>
              <a:rPr lang="en-US" sz="2200" i="1" dirty="0"/>
              <a:t>reduce building utilization rate to 100</a:t>
            </a:r>
            <a:r>
              <a:rPr lang="en-US" sz="2200" i="1" dirty="0" smtClean="0"/>
              <a:t>% but NO Manhattan HS to be built in capital plan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4069" y="6403775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4341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</a:t>
            </a:r>
            <a:r>
              <a:rPr lang="en-US" sz="2400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8658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~915 to 1,442 seats needed to accommodate growth, acc. to enrollment </a:t>
            </a:r>
            <a:r>
              <a:rPr lang="en-US" sz="1200" dirty="0" smtClean="0"/>
              <a:t>projections but only 692 seats added in capital plan.</a:t>
            </a:r>
            <a:endParaRPr lang="en-US" sz="1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135795"/>
              </p:ext>
            </p:extLst>
          </p:nvPr>
        </p:nvGraphicFramePr>
        <p:xfrm>
          <a:off x="0" y="1600200"/>
          <a:ext cx="9144000" cy="4603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631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40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No. of zoned students on wait lists for Kindergarten in District </a:t>
            </a:r>
            <a:r>
              <a:rPr lang="en-US" dirty="0"/>
              <a:t>3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216369"/>
              </p:ext>
            </p:extLst>
          </p:nvPr>
        </p:nvGraphicFramePr>
        <p:xfrm>
          <a:off x="0" y="1358900"/>
          <a:ext cx="9144000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133068"/>
            <a:ext cx="910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Source: DOE Kindergarten Wait Lists 2001-2014 </a:t>
            </a:r>
          </a:p>
          <a:p>
            <a:r>
              <a:rPr lang="en-US" dirty="0" smtClean="0"/>
              <a:t>Data for 2014 does not include enrollments for PS 075 or PS 180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8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 Lists in CSD </a:t>
            </a:r>
            <a:r>
              <a:rPr lang="en-US" sz="3200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sz="2000" dirty="0"/>
          </a:p>
          <a:p>
            <a:r>
              <a:rPr lang="en-US" sz="2000" dirty="0"/>
              <a:t>19 of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/>
              <a:t>63 schools have zoned wait lists: 20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sz="2000" dirty="0"/>
          </a:p>
          <a:p>
            <a:r>
              <a:rPr lang="en-US" sz="2000" dirty="0"/>
              <a:t>Over 7,000 families got none of their choices but unclear how many were put on wait list for their zoned school. </a:t>
            </a:r>
          </a:p>
          <a:p>
            <a:endParaRPr lang="en-US" sz="2000" dirty="0"/>
          </a:p>
          <a:p>
            <a:r>
              <a:rPr lang="en-US" sz="2000" dirty="0" smtClean="0"/>
              <a:t>4 schools in District </a:t>
            </a:r>
            <a:r>
              <a:rPr lang="en-US" sz="2000" dirty="0"/>
              <a:t>3</a:t>
            </a:r>
            <a:r>
              <a:rPr lang="en-US" sz="2000" dirty="0" smtClean="0"/>
              <a:t> with zoned wait lists: PS 075 Emily Dickinson (1-9), PS 087 William Sherman (31), PS 180 Hugo Newman (1-9), and PS 199 Jessie </a:t>
            </a:r>
            <a:r>
              <a:rPr lang="en-US" sz="2000" dirty="0" err="1" smtClean="0"/>
              <a:t>Isador</a:t>
            </a:r>
            <a:r>
              <a:rPr lang="en-US" sz="2000" dirty="0" smtClean="0"/>
              <a:t> Straus (98). </a:t>
            </a:r>
          </a:p>
          <a:p>
            <a:endParaRPr lang="en-US" sz="2000" dirty="0"/>
          </a:p>
          <a:p>
            <a:r>
              <a:rPr lang="en-US" sz="2000" dirty="0" smtClean="0"/>
              <a:t>131 to 147 zoned </a:t>
            </a:r>
            <a:r>
              <a:rPr lang="en-US" sz="2000" dirty="0"/>
              <a:t>students on wait lists for Kindergarten in D3 schools with </a:t>
            </a:r>
            <a:r>
              <a:rPr lang="en-US" sz="2000" dirty="0" smtClean="0"/>
              <a:t>pre-K </a:t>
            </a:r>
            <a:r>
              <a:rPr lang="en-US" sz="2000" dirty="0"/>
              <a:t>programs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772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Seats Need for CSD </a:t>
            </a:r>
            <a:r>
              <a:rPr lang="en-US" dirty="0"/>
              <a:t>3</a:t>
            </a:r>
            <a:r>
              <a:rPr lang="en-US" dirty="0" smtClean="0"/>
              <a:t> and Manhattan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dirty="0" smtClean="0"/>
              <a:t>FY 2015-2019 Capital Plan adds 692 seats in District 3. 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 smtClean="0"/>
              <a:t>More than 430</a:t>
            </a:r>
            <a:r>
              <a:rPr lang="en-US" sz="1900" dirty="0" smtClean="0"/>
              <a:t> </a:t>
            </a:r>
            <a:r>
              <a:rPr lang="en-US" sz="1900" dirty="0" smtClean="0"/>
              <a:t>new seats are needed just to reduce the elementary and middle school students in D3 buildings over 100% utilization.</a:t>
            </a:r>
          </a:p>
          <a:p>
            <a:endParaRPr lang="en-US" sz="1900" dirty="0" smtClean="0"/>
          </a:p>
          <a:p>
            <a:r>
              <a:rPr lang="en-US" sz="1900" dirty="0" smtClean="0"/>
              <a:t>100 seats needed to replace capacity of trailers at PS 163.</a:t>
            </a:r>
            <a:endParaRPr lang="en-US" sz="1900" dirty="0"/>
          </a:p>
          <a:p>
            <a:endParaRPr lang="en-US" sz="1900" dirty="0"/>
          </a:p>
          <a:p>
            <a:r>
              <a:rPr lang="en-US" sz="1900" dirty="0" smtClean="0"/>
              <a:t>Enrollment projections predict </a:t>
            </a:r>
            <a:r>
              <a:rPr lang="en-US" sz="1900" dirty="0" smtClean="0"/>
              <a:t>915 – 1,442 </a:t>
            </a:r>
            <a:r>
              <a:rPr lang="en-US" sz="1900" dirty="0" smtClean="0"/>
              <a:t>new students over the next 5-10 years (counting housing starts)</a:t>
            </a:r>
            <a:r>
              <a:rPr lang="en-US" sz="1900" dirty="0" smtClean="0"/>
              <a:t>.</a:t>
            </a:r>
            <a:endParaRPr lang="en-US" sz="1900" dirty="0" smtClean="0"/>
          </a:p>
          <a:p>
            <a:endParaRPr lang="en-US" sz="1900" dirty="0"/>
          </a:p>
          <a:p>
            <a:r>
              <a:rPr lang="en-US" sz="1900" dirty="0" smtClean="0"/>
              <a:t>Real need for D3 seats </a:t>
            </a:r>
            <a:r>
              <a:rPr lang="en-US" sz="1900" dirty="0" smtClean="0"/>
              <a:t>915 - 1,442 </a:t>
            </a:r>
            <a:r>
              <a:rPr lang="en-US" sz="1900" dirty="0" smtClean="0"/>
              <a:t>– with a gap of as much as 700.</a:t>
            </a:r>
          </a:p>
          <a:p>
            <a:endParaRPr lang="en-US" sz="1900" dirty="0"/>
          </a:p>
          <a:p>
            <a:r>
              <a:rPr lang="en-US" sz="1900" dirty="0" smtClean="0"/>
              <a:t>In Manhattan high schools, over 3,400 new seats are needed to address current overcrowding in buildings over 100% utilization.</a:t>
            </a:r>
          </a:p>
          <a:p>
            <a:endParaRPr lang="en-US" sz="1900" dirty="0"/>
          </a:p>
          <a:p>
            <a:r>
              <a:rPr lang="en-US" sz="1900" b="1" i="1" dirty="0" smtClean="0"/>
              <a:t>Yet according to the Capital Plan, no seats are currently expected to be added in Manhattan high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0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46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90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5088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7740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477745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376755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332690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6938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112692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421051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pre-K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13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4457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65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62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202651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4867</TotalTime>
  <Words>2393</Words>
  <Application>Microsoft Macintosh PowerPoint</Application>
  <PresentationFormat>On-screen Show (4:3)</PresentationFormat>
  <Paragraphs>273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Clarity</vt:lpstr>
      <vt:lpstr>UnMet need for seats in New 2015-2019 capital plan  Including  class size and overcrowding data  for  Community School district 3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3 have increased in grades K-3  by 9% since 2007</vt:lpstr>
      <vt:lpstr>CSD 3’s class sizes in grades 4-8 have increased by 3.6% since 2008</vt:lpstr>
      <vt:lpstr> Class sizes city-wide have increased in core HS classes as well, by 2.3% since 2007, though the DOE data is unreliable* </vt:lpstr>
      <vt:lpstr>CSD 3 Schools with large class sizes</vt:lpstr>
      <vt:lpstr>Examples of schools in CSD 3 with large class sizes, K-3</vt:lpstr>
      <vt:lpstr>At least 30,000 seats currently needed  just in districts averaging over 100%</vt:lpstr>
      <vt:lpstr>Average Utilization Rates in CSD 3 compared to City-Wide 2012-2013</vt:lpstr>
      <vt:lpstr>8 Elementary Schools in CSD 3 over 100% building utilization</vt:lpstr>
      <vt:lpstr>17 Manhattan High Schools Above 100%;  3,500 HS seats needed to reduce building utilization rate to 100% but NO Manhattan HS to be built in capital plan </vt:lpstr>
      <vt:lpstr>New Seats in Capital Plan and DOE Enrollment Projections for CSD 3</vt:lpstr>
      <vt:lpstr>City-wide Enrollment Projections K-8 vs. New Seats in Capital Plan </vt:lpstr>
      <vt:lpstr>City-wide Enrollment Projections HS vs. New Seats in Capital Plan </vt:lpstr>
      <vt:lpstr>No. of zoned students on wait lists for Kindergarten in District 3</vt:lpstr>
      <vt:lpstr>Also Kindergarten Waitlists in many neighborhoods</vt:lpstr>
      <vt:lpstr>2014 Kindergarten Wait Lists in CSD 3</vt:lpstr>
      <vt:lpstr>Seats Need for CSD 3 and Manhattan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228</cp:revision>
  <dcterms:created xsi:type="dcterms:W3CDTF">2014-02-11T14:35:23Z</dcterms:created>
  <dcterms:modified xsi:type="dcterms:W3CDTF">2014-07-11T18:04:53Z</dcterms:modified>
</cp:coreProperties>
</file>