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3"/>
  </p:notesMasterIdLst>
  <p:sldIdLst>
    <p:sldId id="256" r:id="rId2"/>
    <p:sldId id="325" r:id="rId3"/>
    <p:sldId id="326" r:id="rId4"/>
    <p:sldId id="327" r:id="rId5"/>
    <p:sldId id="328" r:id="rId6"/>
    <p:sldId id="329" r:id="rId7"/>
    <p:sldId id="316" r:id="rId8"/>
    <p:sldId id="317" r:id="rId9"/>
    <p:sldId id="318" r:id="rId10"/>
    <p:sldId id="330" r:id="rId11"/>
    <p:sldId id="331" r:id="rId12"/>
    <p:sldId id="26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Blue%20Book:2012-13:D78_ALL_HS%202012%20SV-2-Historic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3557336"/>
        <c:axId val="2072589768"/>
      </c:barChart>
      <c:catAx>
        <c:axId val="205355733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589768"/>
        <c:crosses val="autoZero"/>
        <c:auto val="1"/>
        <c:lblAlgn val="ctr"/>
        <c:lblOffset val="100"/>
        <c:noMultiLvlLbl val="0"/>
      </c:catAx>
      <c:valAx>
        <c:axId val="2072589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3557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</c:dPt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'D2'!$I$26:$I$30</c:f>
              <c:strCache>
                <c:ptCount val="5"/>
                <c:pt idx="0">
                  <c:v>P.S. 124 YUNG WING</c:v>
                </c:pt>
                <c:pt idx="1">
                  <c:v>P.S. 130 HERNANDO DE SOTO</c:v>
                </c:pt>
                <c:pt idx="2">
                  <c:v>P.S. 198 ISADOR E. IDA STRAUS</c:v>
                </c:pt>
                <c:pt idx="3">
                  <c:v>BATTERY PARK CITY SCHOOL</c:v>
                </c:pt>
                <c:pt idx="4">
                  <c:v>P.S. 130 HERNANDO DE SOTO</c:v>
                </c:pt>
              </c:strCache>
            </c:strRef>
          </c:cat>
          <c:val>
            <c:numRef>
              <c:f>'D2'!$K$26:$K$30</c:f>
              <c:numCache>
                <c:formatCode>0.0</c:formatCode>
                <c:ptCount val="5"/>
                <c:pt idx="0">
                  <c:v>32.0</c:v>
                </c:pt>
                <c:pt idx="1">
                  <c:v>32.0</c:v>
                </c:pt>
                <c:pt idx="2">
                  <c:v>32.0</c:v>
                </c:pt>
                <c:pt idx="3">
                  <c:v>31.5</c:v>
                </c:pt>
                <c:pt idx="4">
                  <c:v>30.8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657608"/>
        <c:axId val="2074979992"/>
      </c:barChart>
      <c:catAx>
        <c:axId val="2074657608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979992"/>
        <c:crosses val="autoZero"/>
        <c:auto val="1"/>
        <c:lblAlgn val="ctr"/>
        <c:lblOffset val="100"/>
        <c:noMultiLvlLbl val="0"/>
      </c:catAx>
      <c:valAx>
        <c:axId val="2074979992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74657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 2nd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</c:dPt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'D2'!$I$21:$I$24</c:f>
              <c:strCache>
                <c:ptCount val="4"/>
                <c:pt idx="0">
                  <c:v>P.S. 124 YUNG WING</c:v>
                </c:pt>
                <c:pt idx="1">
                  <c:v>P.S. 130 HERNANDO DE SOTO</c:v>
                </c:pt>
                <c:pt idx="2">
                  <c:v>P.S. 77 LOWER LAB SCHOOL</c:v>
                </c:pt>
                <c:pt idx="3">
                  <c:v>East Side Elementary School, PS 267</c:v>
                </c:pt>
              </c:strCache>
            </c:strRef>
          </c:cat>
          <c:val>
            <c:numRef>
              <c:f>'D2'!$K$21:$K$24</c:f>
              <c:numCache>
                <c:formatCode>0.0</c:formatCode>
                <c:ptCount val="4"/>
                <c:pt idx="0">
                  <c:v>32.0</c:v>
                </c:pt>
                <c:pt idx="1">
                  <c:v>32.0</c:v>
                </c:pt>
                <c:pt idx="2">
                  <c:v>30.0</c:v>
                </c:pt>
                <c:pt idx="3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996136"/>
        <c:axId val="2137999080"/>
      </c:barChart>
      <c:catAx>
        <c:axId val="213799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999080"/>
        <c:crosses val="autoZero"/>
        <c:auto val="1"/>
        <c:lblAlgn val="ctr"/>
        <c:lblOffset val="100"/>
        <c:noMultiLvlLbl val="0"/>
      </c:catAx>
      <c:valAx>
        <c:axId val="213799908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7996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</c:dPt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'D2'!$I$16:$I$19</c:f>
              <c:strCache>
                <c:ptCount val="4"/>
                <c:pt idx="0">
                  <c:v>P.S. 041 GREENWICH VILLAGE</c:v>
                </c:pt>
                <c:pt idx="1">
                  <c:v>P.S. 124 YUNG WING</c:v>
                </c:pt>
                <c:pt idx="2">
                  <c:v>P.S. 130 HERNANDO DE SOTO</c:v>
                </c:pt>
                <c:pt idx="3">
                  <c:v>P.S. 77 LOWER LAB SCHOOL</c:v>
                </c:pt>
              </c:strCache>
            </c:strRef>
          </c:cat>
          <c:val>
            <c:numRef>
              <c:f>'D2'!$K$16:$K$19</c:f>
              <c:numCache>
                <c:formatCode>0.0</c:formatCode>
                <c:ptCount val="4"/>
                <c:pt idx="0">
                  <c:v>32.0</c:v>
                </c:pt>
                <c:pt idx="1">
                  <c:v>32.0</c:v>
                </c:pt>
                <c:pt idx="2">
                  <c:v>30.0</c:v>
                </c:pt>
                <c:pt idx="3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964056"/>
        <c:axId val="2137960696"/>
      </c:barChart>
      <c:catAx>
        <c:axId val="21379640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960696"/>
        <c:crosses val="autoZero"/>
        <c:auto val="1"/>
        <c:lblAlgn val="ctr"/>
        <c:lblOffset val="100"/>
        <c:noMultiLvlLbl val="0"/>
      </c:catAx>
      <c:valAx>
        <c:axId val="213796069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7964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920472"/>
        <c:axId val="2137915496"/>
      </c:barChart>
      <c:catAx>
        <c:axId val="21379204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915496"/>
        <c:crosses val="autoZero"/>
        <c:auto val="1"/>
        <c:lblAlgn val="ctr"/>
        <c:lblOffset val="100"/>
        <c:noMultiLvlLbl val="0"/>
      </c:catAx>
      <c:valAx>
        <c:axId val="21379154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920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873864"/>
        <c:axId val="2137876840"/>
      </c:barChart>
      <c:catAx>
        <c:axId val="2137873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76840"/>
        <c:crosses val="autoZero"/>
        <c:auto val="1"/>
        <c:lblAlgn val="ctr"/>
        <c:lblOffset val="100"/>
        <c:noMultiLvlLbl val="0"/>
      </c:catAx>
      <c:valAx>
        <c:axId val="21378768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873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816136"/>
        <c:axId val="2137819624"/>
      </c:barChart>
      <c:catAx>
        <c:axId val="213781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19624"/>
        <c:crosses val="autoZero"/>
        <c:auto val="1"/>
        <c:lblAlgn val="ctr"/>
        <c:lblOffset val="100"/>
        <c:noMultiLvlLbl val="0"/>
      </c:catAx>
      <c:valAx>
        <c:axId val="21378196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816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'D2'!$D$82:$D$87</c:f>
              <c:strCache>
                <c:ptCount val="6"/>
                <c:pt idx="0">
                  <c:v>District 2 Elementary Schools</c:v>
                </c:pt>
                <c:pt idx="1">
                  <c:v>Citywide Elementary Schools</c:v>
                </c:pt>
                <c:pt idx="2">
                  <c:v>District 2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'D2'!$E$82:$E$87</c:f>
              <c:numCache>
                <c:formatCode>0.0%</c:formatCode>
                <c:ptCount val="6"/>
                <c:pt idx="0">
                  <c:v>0.979</c:v>
                </c:pt>
                <c:pt idx="1">
                  <c:v>0.974</c:v>
                </c:pt>
                <c:pt idx="2">
                  <c:v>0.869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765848"/>
        <c:axId val="2137768824"/>
      </c:barChart>
      <c:catAx>
        <c:axId val="2137765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768824"/>
        <c:crosses val="autoZero"/>
        <c:auto val="1"/>
        <c:lblAlgn val="ctr"/>
        <c:lblOffset val="100"/>
        <c:noMultiLvlLbl val="0"/>
      </c:catAx>
      <c:valAx>
        <c:axId val="2137768824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37765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'D2'!$C$20:$C$36</c:f>
              <c:strCache>
                <c:ptCount val="17"/>
                <c:pt idx="0">
                  <c:v>P.S. 183</c:v>
                </c:pt>
                <c:pt idx="1">
                  <c:v>P.S. 234</c:v>
                </c:pt>
                <c:pt idx="2">
                  <c:v>P.S. 6</c:v>
                </c:pt>
                <c:pt idx="3">
                  <c:v>P.S. 290</c:v>
                </c:pt>
                <c:pt idx="4">
                  <c:v>P.S. 41</c:v>
                </c:pt>
                <c:pt idx="5">
                  <c:v>P.S. 198</c:v>
                </c:pt>
                <c:pt idx="6">
                  <c:v>P.S. 150</c:v>
                </c:pt>
                <c:pt idx="7">
                  <c:v>P.S. 116</c:v>
                </c:pt>
                <c:pt idx="8">
                  <c:v>P.S./I.S. 276</c:v>
                </c:pt>
                <c:pt idx="9">
                  <c:v>P.S. 40 </c:v>
                </c:pt>
                <c:pt idx="10">
                  <c:v>P.S. 42</c:v>
                </c:pt>
                <c:pt idx="11">
                  <c:v>P.S. 3</c:v>
                </c:pt>
                <c:pt idx="12">
                  <c:v>P.S./I.S. 89</c:v>
                </c:pt>
                <c:pt idx="13">
                  <c:v>P.S. 130</c:v>
                </c:pt>
                <c:pt idx="14">
                  <c:v>P.S. 234 ANNEX </c:v>
                </c:pt>
                <c:pt idx="15">
                  <c:v>P.S. 124 (ECF)</c:v>
                </c:pt>
                <c:pt idx="16">
                  <c:v>I.S. 17</c:v>
                </c:pt>
              </c:strCache>
            </c:strRef>
          </c:cat>
          <c:val>
            <c:numRef>
              <c:f>'D2'!$D$20:$D$36</c:f>
              <c:numCache>
                <c:formatCode>0%</c:formatCode>
                <c:ptCount val="17"/>
                <c:pt idx="0">
                  <c:v>1.41</c:v>
                </c:pt>
                <c:pt idx="1">
                  <c:v>1.4</c:v>
                </c:pt>
                <c:pt idx="2">
                  <c:v>1.33</c:v>
                </c:pt>
                <c:pt idx="3">
                  <c:v>1.3</c:v>
                </c:pt>
                <c:pt idx="4">
                  <c:v>1.27</c:v>
                </c:pt>
                <c:pt idx="5">
                  <c:v>1.24</c:v>
                </c:pt>
                <c:pt idx="6">
                  <c:v>1.23</c:v>
                </c:pt>
                <c:pt idx="7">
                  <c:v>1.14</c:v>
                </c:pt>
                <c:pt idx="8">
                  <c:v>1.12</c:v>
                </c:pt>
                <c:pt idx="9">
                  <c:v>1.11</c:v>
                </c:pt>
                <c:pt idx="10">
                  <c:v>1.1</c:v>
                </c:pt>
                <c:pt idx="11">
                  <c:v>1.05</c:v>
                </c:pt>
                <c:pt idx="12">
                  <c:v>1.05</c:v>
                </c:pt>
                <c:pt idx="13">
                  <c:v>1.04</c:v>
                </c:pt>
                <c:pt idx="14">
                  <c:v>1.03</c:v>
                </c:pt>
                <c:pt idx="15">
                  <c:v>1.01</c:v>
                </c:pt>
                <c:pt idx="16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729560"/>
        <c:axId val="2137722888"/>
      </c:barChart>
      <c:catAx>
        <c:axId val="21377295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722888"/>
        <c:crosses val="autoZero"/>
        <c:auto val="1"/>
        <c:lblAlgn val="ctr"/>
        <c:lblOffset val="100"/>
        <c:noMultiLvlLbl val="0"/>
      </c:catAx>
      <c:valAx>
        <c:axId val="2137722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729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4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Sheet2!$D$22:$D$38</c:f>
              <c:strCache>
                <c:ptCount val="17"/>
                <c:pt idx="0">
                  <c:v>BEACON HS</c:v>
                </c:pt>
                <c:pt idx="1">
                  <c:v>INDEPENDENCE HS</c:v>
                </c:pt>
                <c:pt idx="2">
                  <c:v>M226 SPED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</c:v>
                </c:pt>
                <c:pt idx="8">
                  <c:v>STUYVESANT HS</c:v>
                </c:pt>
                <c:pt idx="9">
                  <c:v>HS FOR ENVIRONMENTAL STUDIES</c:v>
                </c:pt>
                <c:pt idx="10">
                  <c:v>HS FOR INTL BUSINESS &amp; FINANCE</c:v>
                </c:pt>
                <c:pt idx="11">
                  <c:v>MNHT COMPR. NIGHT &amp; DAY HS</c:v>
                </c:pt>
                <c:pt idx="12">
                  <c:v>EDWARD A. REYNOLDS WEST SIDE HS</c:v>
                </c:pt>
                <c:pt idx="13">
                  <c:v>GREGORIO LUPERON PREP. SCHOOL</c:v>
                </c:pt>
                <c:pt idx="14">
                  <c:v>LIFE SCIENCE SECONDARY SCHOOL</c:v>
                </c:pt>
                <c:pt idx="15">
                  <c:v>M169 SPED</c:v>
                </c:pt>
                <c:pt idx="16">
                  <c:v>HS FOR ECONOMICS &amp; FINANCE</c:v>
                </c:pt>
              </c:strCache>
            </c:strRef>
          </c:cat>
          <c:val>
            <c:numRef>
              <c:f>Sheet2!$E$22:$E$38</c:f>
              <c:numCache>
                <c:formatCode>0%</c:formatCode>
                <c:ptCount val="17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677512"/>
        <c:axId val="2137673688"/>
      </c:barChart>
      <c:catAx>
        <c:axId val="2137677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673688"/>
        <c:crosses val="autoZero"/>
        <c:auto val="1"/>
        <c:lblAlgn val="ctr"/>
        <c:lblOffset val="100"/>
        <c:noMultiLvlLbl val="0"/>
      </c:catAx>
      <c:valAx>
        <c:axId val="2137673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677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Manhattan!$B$19:$B$22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Manhattan!$C$19:$C$22</c:f>
              <c:numCache>
                <c:formatCode>#,##0</c:formatCode>
                <c:ptCount val="4"/>
                <c:pt idx="0">
                  <c:v>3190.0</c:v>
                </c:pt>
                <c:pt idx="1">
                  <c:v>4194.0</c:v>
                </c:pt>
                <c:pt idx="2">
                  <c:v>2977.0</c:v>
                </c:pt>
                <c:pt idx="3">
                  <c:v>4840.0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94264"/>
        <c:axId val="2137592664"/>
      </c:barChart>
      <c:catAx>
        <c:axId val="2137594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592664"/>
        <c:crosses val="autoZero"/>
        <c:auto val="1"/>
        <c:lblAlgn val="ctr"/>
        <c:lblOffset val="100"/>
        <c:noMultiLvlLbl val="0"/>
      </c:catAx>
      <c:valAx>
        <c:axId val="2137592664"/>
        <c:scaling>
          <c:orientation val="minMax"/>
          <c:max val="5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594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818648"/>
        <c:axId val="2053675768"/>
      </c:barChart>
      <c:catAx>
        <c:axId val="2074818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675768"/>
        <c:crosses val="autoZero"/>
        <c:auto val="1"/>
        <c:lblAlgn val="ctr"/>
        <c:lblOffset val="100"/>
        <c:noMultiLvlLbl val="0"/>
      </c:catAx>
      <c:valAx>
        <c:axId val="20536757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4818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38632"/>
        <c:axId val="2137531624"/>
      </c:barChart>
      <c:catAx>
        <c:axId val="21375386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531624"/>
        <c:crosses val="autoZero"/>
        <c:auto val="1"/>
        <c:lblAlgn val="ctr"/>
        <c:lblOffset val="100"/>
        <c:noMultiLvlLbl val="0"/>
      </c:catAx>
      <c:valAx>
        <c:axId val="21375316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538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482152"/>
        <c:axId val="2137480200"/>
      </c:barChart>
      <c:catAx>
        <c:axId val="21374821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480200"/>
        <c:crosses val="autoZero"/>
        <c:auto val="1"/>
        <c:lblAlgn val="ctr"/>
        <c:lblOffset val="100"/>
        <c:noMultiLvlLbl val="0"/>
      </c:catAx>
      <c:valAx>
        <c:axId val="213748020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482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</a:t>
            </a:r>
            <a:r>
              <a:rPr lang="en-US" baseline="0" dirty="0" smtClean="0"/>
              <a:t>wait lists </a:t>
            </a:r>
            <a:r>
              <a:rPr lang="en-US" baseline="0" dirty="0"/>
              <a:t>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48984"/>
        <c:axId val="2137344472"/>
      </c:barChart>
      <c:catAx>
        <c:axId val="2137348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7344472"/>
        <c:crosses val="autoZero"/>
        <c:auto val="1"/>
        <c:lblAlgn val="ctr"/>
        <c:lblOffset val="100"/>
        <c:noMultiLvlLbl val="0"/>
      </c:catAx>
      <c:valAx>
        <c:axId val="21373444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7348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 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269880"/>
        <c:axId val="2137262584"/>
      </c:barChart>
      <c:catAx>
        <c:axId val="2137269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7262584"/>
        <c:crosses val="autoZero"/>
        <c:auto val="1"/>
        <c:lblAlgn val="ctr"/>
        <c:lblOffset val="100"/>
        <c:noMultiLvlLbl val="0"/>
      </c:catAx>
      <c:valAx>
        <c:axId val="2137262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269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Zoned Kindergarten</a:t>
            </a:r>
            <a:r>
              <a:rPr lang="en-US" sz="1600" baseline="0" dirty="0"/>
              <a:t> wait lists, citywide 2009-13</a:t>
            </a:r>
            <a:endParaRPr lang="en-US" sz="1600" dirty="0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222328"/>
        <c:axId val="2137218248"/>
      </c:lineChart>
      <c:catAx>
        <c:axId val="2137222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7218248"/>
        <c:crosses val="autoZero"/>
        <c:auto val="1"/>
        <c:lblAlgn val="ctr"/>
        <c:lblOffset val="100"/>
        <c:noMultiLvlLbl val="0"/>
      </c:catAx>
      <c:valAx>
        <c:axId val="2137218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7222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636488"/>
        <c:axId val="2074639320"/>
      </c:lineChart>
      <c:catAx>
        <c:axId val="2074636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4639320"/>
        <c:crosses val="autoZero"/>
        <c:auto val="1"/>
        <c:lblAlgn val="ctr"/>
        <c:lblOffset val="100"/>
        <c:noMultiLvlLbl val="0"/>
      </c:catAx>
      <c:valAx>
        <c:axId val="207463932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074636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237336"/>
        <c:axId val="2072599096"/>
      </c:lineChart>
      <c:catAx>
        <c:axId val="2074237336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2599096"/>
        <c:crosses val="autoZero"/>
        <c:auto val="1"/>
        <c:lblAlgn val="ctr"/>
        <c:lblOffset val="100"/>
        <c:noMultiLvlLbl val="0"/>
      </c:catAx>
      <c:valAx>
        <c:axId val="2072599096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074237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783352"/>
        <c:axId val="2079439224"/>
      </c:lineChart>
      <c:catAx>
        <c:axId val="2072783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79439224"/>
        <c:crosses val="autoZero"/>
        <c:auto val="1"/>
        <c:lblAlgn val="ctr"/>
        <c:lblOffset val="100"/>
        <c:noMultiLvlLbl val="0"/>
      </c:catAx>
      <c:valAx>
        <c:axId val="207943922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07278335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'D2'!$A$8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'D2'!$B$7:$I$7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'D2'!$B$8:$I$8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'D2'!$A$9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0.0"/>
                  <c:y val="-0.04213135068153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'D2'!$B$7:$I$7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'D2'!$A$10</c:f>
              <c:strCache>
                <c:ptCount val="1"/>
                <c:pt idx="0">
                  <c:v>D2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0.0173482032218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138888888888889"/>
                  <c:y val="-0.0545229244114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272614622057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0.0322180916976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'D2'!$B$7:$I$7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'D2'!$B$10:$I$10</c:f>
              <c:numCache>
                <c:formatCode>General</c:formatCode>
                <c:ptCount val="8"/>
                <c:pt idx="0">
                  <c:v>22.0</c:v>
                </c:pt>
                <c:pt idx="1">
                  <c:v>21.9</c:v>
                </c:pt>
                <c:pt idx="2">
                  <c:v>22.3</c:v>
                </c:pt>
                <c:pt idx="3">
                  <c:v>22.7</c:v>
                </c:pt>
                <c:pt idx="4">
                  <c:v>23.1</c:v>
                </c:pt>
                <c:pt idx="5">
                  <c:v>23.7</c:v>
                </c:pt>
                <c:pt idx="6">
                  <c:v>24.4</c:v>
                </c:pt>
                <c:pt idx="7">
                  <c:v>23.97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3702760"/>
        <c:axId val="2079334440"/>
      </c:lineChart>
      <c:catAx>
        <c:axId val="205370276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334440"/>
        <c:crosses val="autoZero"/>
        <c:auto val="1"/>
        <c:lblAlgn val="ctr"/>
        <c:lblOffset val="100"/>
        <c:noMultiLvlLbl val="0"/>
      </c:catAx>
      <c:valAx>
        <c:axId val="2079334440"/>
        <c:scaling>
          <c:orientation val="minMax"/>
          <c:min val="19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3702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'D2'!$A$15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'D2'!$B$14:$I$14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'D2'!$B$15:$I$15</c:f>
              <c:numCache>
                <c:formatCode>General</c:formatCode>
                <c:ptCount val="8"/>
                <c:pt idx="0" formatCode="0.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'D2'!$A$16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0.03384466589820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-0.0208274867065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0.02863779422156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0416666666666667"/>
                  <c:y val="0.0234309225449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'D2'!$B$14:$I$14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'D2'!$B$16:$I$16</c:f>
              <c:numCache>
                <c:formatCode>General</c:formatCode>
                <c:ptCount val="8"/>
                <c:pt idx="0" formatCode="0.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'D2'!$A$17</c:f>
              <c:strCache>
                <c:ptCount val="1"/>
                <c:pt idx="0">
                  <c:v>D2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-0.04686184508982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130171791916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-0.0416549734131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0416666666666667"/>
                  <c:y val="-0.018224050868266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'D2'!$B$14:$I$14</c:f>
              <c:strCache>
                <c:ptCount val="8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'D2'!$B$17:$I$17</c:f>
              <c:numCache>
                <c:formatCode>General</c:formatCode>
                <c:ptCount val="8"/>
                <c:pt idx="0" formatCode="0.0">
                  <c:v>26.6</c:v>
                </c:pt>
                <c:pt idx="1">
                  <c:v>26.0</c:v>
                </c:pt>
                <c:pt idx="2">
                  <c:v>26.5</c:v>
                </c:pt>
                <c:pt idx="3">
                  <c:v>25.9</c:v>
                </c:pt>
                <c:pt idx="4">
                  <c:v>26.0</c:v>
                </c:pt>
                <c:pt idx="5">
                  <c:v>26.4</c:v>
                </c:pt>
                <c:pt idx="6">
                  <c:v>26.7</c:v>
                </c:pt>
                <c:pt idx="7">
                  <c:v>26.89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494904"/>
        <c:axId val="2074497960"/>
      </c:lineChart>
      <c:catAx>
        <c:axId val="2074494904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497960"/>
        <c:crosses val="autoZero"/>
        <c:auto val="1"/>
        <c:lblAlgn val="ctr"/>
        <c:lblOffset val="100"/>
        <c:noMultiLvlLbl val="0"/>
      </c:catAx>
      <c:valAx>
        <c:axId val="2074497960"/>
        <c:scaling>
          <c:orientation val="minMax"/>
          <c:min val="22.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74494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757464"/>
        <c:axId val="2072775512"/>
      </c:lineChart>
      <c:catAx>
        <c:axId val="2074757464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775512"/>
        <c:crosses val="autoZero"/>
        <c:auto val="1"/>
        <c:lblAlgn val="ctr"/>
        <c:lblOffset val="100"/>
        <c:noMultiLvlLbl val="0"/>
      </c:catAx>
      <c:valAx>
        <c:axId val="2072775512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4757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</c:dPt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'D2'!$I$2:$I$13</c:f>
              <c:strCache>
                <c:ptCount val="12"/>
                <c:pt idx="0">
                  <c:v>P.S. 198 ISADOR E. IDA STRAUS</c:v>
                </c:pt>
                <c:pt idx="1">
                  <c:v>P.S. 212 MIDTOWN WEST</c:v>
                </c:pt>
                <c:pt idx="2">
                  <c:v>P.S. 150</c:v>
                </c:pt>
                <c:pt idx="3">
                  <c:v>P.S. 033 CHELSEA PREP</c:v>
                </c:pt>
                <c:pt idx="4">
                  <c:v>P.S. 126 JACOB AUGUST RIIS</c:v>
                </c:pt>
                <c:pt idx="5">
                  <c:v>P.S. 041 GREENWICH VILLAGE</c:v>
                </c:pt>
                <c:pt idx="6">
                  <c:v>P.S. 003 CHARRETTE SCHOOL</c:v>
                </c:pt>
                <c:pt idx="7">
                  <c:v>P.S. 006 LILLIE D. BLAKE</c:v>
                </c:pt>
                <c:pt idx="8">
                  <c:v>P.S. 124 YUNG WING</c:v>
                </c:pt>
                <c:pt idx="9">
                  <c:v>P.S. 234 INDEPENDENCE SCHOOL</c:v>
                </c:pt>
                <c:pt idx="10">
                  <c:v>BATTERY PARK CITY SCHOOL</c:v>
                </c:pt>
                <c:pt idx="11">
                  <c:v>P.S. 281 - The River School</c:v>
                </c:pt>
              </c:strCache>
            </c:strRef>
          </c:cat>
          <c:val>
            <c:numRef>
              <c:f>'D2'!$K$2:$K$13</c:f>
              <c:numCache>
                <c:formatCode>0.0</c:formatCode>
                <c:ptCount val="12"/>
                <c:pt idx="0">
                  <c:v>42.0</c:v>
                </c:pt>
                <c:pt idx="1">
                  <c:v>28.0</c:v>
                </c:pt>
                <c:pt idx="2">
                  <c:v>27.0</c:v>
                </c:pt>
                <c:pt idx="3">
                  <c:v>26.0</c:v>
                </c:pt>
                <c:pt idx="4">
                  <c:v>26.0</c:v>
                </c:pt>
                <c:pt idx="5">
                  <c:v>25.3</c:v>
                </c:pt>
                <c:pt idx="6">
                  <c:v>25.0</c:v>
                </c:pt>
                <c:pt idx="7">
                  <c:v>25.0</c:v>
                </c:pt>
                <c:pt idx="8">
                  <c:v>25.0</c:v>
                </c:pt>
                <c:pt idx="9">
                  <c:v>25.0</c:v>
                </c:pt>
                <c:pt idx="10">
                  <c:v>25.0</c:v>
                </c:pt>
                <c:pt idx="11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089416"/>
        <c:axId val="2137843736"/>
      </c:barChart>
      <c:catAx>
        <c:axId val="21370894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43736"/>
        <c:crosses val="autoZero"/>
        <c:auto val="1"/>
        <c:lblAlgn val="ctr"/>
        <c:lblOffset val="100"/>
        <c:noMultiLvlLbl val="0"/>
      </c:catAx>
      <c:valAx>
        <c:axId val="213784373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7089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</a:t>
            </a:r>
            <a:r>
              <a:rPr lang="en-US" dirty="0" smtClean="0"/>
              <a:t>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</a:t>
            </a:r>
            <a:r>
              <a:rPr lang="en-US" sz="1800" i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CSD </a:t>
            </a:r>
            <a:r>
              <a:rPr lang="en-US" sz="1800" b="1" i="1" dirty="0"/>
              <a:t>2</a:t>
            </a:r>
            <a:r>
              <a:rPr lang="en-US" sz="1800" b="1" i="1" dirty="0" smtClean="0"/>
              <a:t> have increased in grades K-3 by 9.5% since 2007 </a:t>
            </a:r>
            <a:br>
              <a:rPr lang="en-US" sz="1800" b="1" i="1" dirty="0" smtClean="0"/>
            </a:br>
            <a:r>
              <a:rPr lang="en-US" sz="1800" b="1" i="1" dirty="0" smtClean="0"/>
              <a:t>and are now far above Contracts for Excellence goals</a:t>
            </a:r>
            <a:endParaRPr lang="en-US" sz="1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396934"/>
              </p:ext>
            </p:extLst>
          </p:nvPr>
        </p:nvGraphicFramePr>
        <p:xfrm>
          <a:off x="0" y="1352550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8167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 smtClean="0"/>
              <a:t>CSD </a:t>
            </a:r>
            <a:r>
              <a:rPr lang="en-US" sz="1800" b="1" i="1" dirty="0"/>
              <a:t>2</a:t>
            </a:r>
            <a:r>
              <a:rPr lang="en-US" sz="1800" b="1" i="1" dirty="0" smtClean="0"/>
              <a:t>’s class sizes in grades 4-8 have increased by 3.5% since 2007 </a:t>
            </a:r>
            <a:br>
              <a:rPr lang="en-US" sz="1800" b="1" i="1" dirty="0" smtClean="0"/>
            </a:br>
            <a:r>
              <a:rPr lang="en-US" sz="1800" b="1" i="1" dirty="0" smtClean="0"/>
              <a:t>and are now far above Contracts for Excellence goals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102363"/>
              </p:ext>
            </p:extLst>
          </p:nvPr>
        </p:nvGraphicFramePr>
        <p:xfrm>
          <a:off x="0" y="1702831"/>
          <a:ext cx="9144000" cy="487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759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60960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488541"/>
              </p:ext>
            </p:extLst>
          </p:nvPr>
        </p:nvGraphicFramePr>
        <p:xfrm>
          <a:off x="435940" y="1612899"/>
          <a:ext cx="8153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2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were 13 schools in District 2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were eight schools in District </a:t>
            </a:r>
            <a:r>
              <a:rPr lang="en-US" sz="2000" dirty="0"/>
              <a:t>2</a:t>
            </a:r>
            <a:r>
              <a:rPr lang="en-US" sz="2000" dirty="0" smtClean="0"/>
              <a:t>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PS 41, PS 77, PS 124, PS 198, PS 130 had at least one early grade level (gr 1-3)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25 schools had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3828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2 with large class sizes, K-3</a:t>
            </a:r>
            <a:endParaRPr 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247246"/>
              </p:ext>
            </p:extLst>
          </p:nvPr>
        </p:nvGraphicFramePr>
        <p:xfrm>
          <a:off x="0" y="1701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14143"/>
              </p:ext>
            </p:extLst>
          </p:nvPr>
        </p:nvGraphicFramePr>
        <p:xfrm>
          <a:off x="4546600" y="1701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790449"/>
              </p:ext>
            </p:extLst>
          </p:nvPr>
        </p:nvGraphicFramePr>
        <p:xfrm>
          <a:off x="12700" y="4279900"/>
          <a:ext cx="4559300" cy="257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339530"/>
              </p:ext>
            </p:extLst>
          </p:nvPr>
        </p:nvGraphicFramePr>
        <p:xfrm>
          <a:off x="4572000" y="4279900"/>
          <a:ext cx="4546600" cy="257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0894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462729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307134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4699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CSD </a:t>
            </a:r>
            <a:r>
              <a:rPr lang="en-US" sz="2400" dirty="0" smtClean="0"/>
              <a:t>2 and in Manhattan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were 17 buildings with elementary and middle school students in CSD 2 that are over-utilized.  The seat need for these schools is nearly 1,600 students.*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16 Manhattan high school buildings are over-utilized.  Over 3,500 seats are needed to reduce utilization to 100%.*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800" i="1" dirty="0" smtClean="0"/>
              <a:t>*Note </a:t>
            </a:r>
            <a:r>
              <a:rPr lang="en-US" sz="1800" i="1" dirty="0"/>
              <a:t>that the seat need here is higher because it takes into account all </a:t>
            </a:r>
            <a:r>
              <a:rPr lang="en-US" sz="1800" i="1" dirty="0" smtClean="0"/>
              <a:t>over-utilized school buildings (</a:t>
            </a:r>
            <a:r>
              <a:rPr lang="en-US" sz="1800" i="1" dirty="0"/>
              <a:t>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60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/>
              <a:t>Average </a:t>
            </a:r>
            <a:r>
              <a:rPr lang="en-US" sz="2400" dirty="0" smtClean="0"/>
              <a:t>district-wide Utilization Rates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Though D2 </a:t>
            </a:r>
            <a:r>
              <a:rPr lang="en-US" sz="2000" i="1" dirty="0"/>
              <a:t> </a:t>
            </a:r>
            <a:r>
              <a:rPr lang="en-US" sz="2000" i="1" dirty="0" smtClean="0"/>
              <a:t>does not average over 100% district wide, </a:t>
            </a:r>
            <a:br>
              <a:rPr lang="en-US" sz="2000" i="1" dirty="0" smtClean="0"/>
            </a:br>
            <a:r>
              <a:rPr lang="en-US" sz="2000" i="1" dirty="0" smtClean="0"/>
              <a:t>it is very close at 97.9% and is higher than the citywide average </a:t>
            </a:r>
            <a:r>
              <a:rPr lang="en-US" sz="20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652520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14037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242225"/>
              </p:ext>
            </p:extLst>
          </p:nvPr>
        </p:nvGraphicFramePr>
        <p:xfrm>
          <a:off x="0" y="1523999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5739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17 Over-utilized ES and MS buildings in CSD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15095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633478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*1,597 </a:t>
            </a:r>
            <a:r>
              <a:rPr lang="en-US" sz="1400" dirty="0"/>
              <a:t>s</a:t>
            </a:r>
            <a:r>
              <a:rPr lang="en-US" sz="1400" dirty="0" smtClean="0"/>
              <a:t>eats needed to reach 100% building </a:t>
            </a:r>
            <a:r>
              <a:rPr lang="en-US" sz="1400" dirty="0" smtClean="0"/>
              <a:t>utilization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692592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17 Manhattan High Schools Above 100%; </a:t>
            </a:r>
            <a:br>
              <a:rPr lang="en-US" sz="3100" dirty="0" smtClean="0"/>
            </a:br>
            <a:r>
              <a:rPr lang="en-US" sz="2200" i="1" dirty="0" smtClean="0"/>
              <a:t>3,500 </a:t>
            </a:r>
            <a:r>
              <a:rPr lang="en-US" sz="2200" i="1" dirty="0"/>
              <a:t>HS seats needed </a:t>
            </a:r>
            <a:r>
              <a:rPr lang="en-US" sz="2200" i="1" dirty="0" smtClean="0"/>
              <a:t>to </a:t>
            </a:r>
            <a:r>
              <a:rPr lang="en-US" sz="2200" i="1" dirty="0"/>
              <a:t>reduce building utilization rate to 100</a:t>
            </a:r>
            <a:r>
              <a:rPr lang="en-US" sz="2200" i="1" dirty="0" smtClean="0"/>
              <a:t>% but NO Manhattan HS to be built in capital plan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43618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4069" y="6403775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53994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29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2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8200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</a:t>
            </a:r>
            <a:r>
              <a:rPr lang="en-US" sz="1200" dirty="0" smtClean="0"/>
              <a:t>nrollment projections estimate 7,800 to 9,000 new K-8 students </a:t>
            </a:r>
            <a:r>
              <a:rPr lang="en-US" sz="1200" dirty="0" smtClean="0"/>
              <a:t>in </a:t>
            </a:r>
            <a:r>
              <a:rPr lang="en-US" sz="1200" dirty="0" smtClean="0"/>
              <a:t>D2 by </a:t>
            </a:r>
            <a:r>
              <a:rPr lang="en-US" sz="1200" dirty="0" smtClean="0"/>
              <a:t>2021 </a:t>
            </a:r>
            <a:r>
              <a:rPr lang="en-US" sz="1200" dirty="0"/>
              <a:t>but only </a:t>
            </a:r>
            <a:r>
              <a:rPr lang="en-US" sz="1200" dirty="0" smtClean="0"/>
              <a:t>3,190 </a:t>
            </a:r>
            <a:r>
              <a:rPr lang="en-US" sz="1200" dirty="0"/>
              <a:t>seats are being added.</a:t>
            </a:r>
            <a:endParaRPr lang="en-US" sz="1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767818"/>
              </p:ext>
            </p:extLst>
          </p:nvPr>
        </p:nvGraphicFramePr>
        <p:xfrm>
          <a:off x="0" y="1600200"/>
          <a:ext cx="9144000" cy="488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11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434675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1313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643118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57986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</a:t>
            </a:r>
            <a:r>
              <a:rPr lang="en-US" sz="2400" dirty="0"/>
              <a:t>w</a:t>
            </a:r>
            <a:r>
              <a:rPr lang="en-US" sz="2400" dirty="0" smtClean="0"/>
              <a:t>ait </a:t>
            </a:r>
            <a:r>
              <a:rPr lang="en-US" sz="2400" dirty="0"/>
              <a:t>l</a:t>
            </a:r>
            <a:r>
              <a:rPr lang="en-US" sz="2400" dirty="0" smtClean="0"/>
              <a:t>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754783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524269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75413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220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Waitlists in CSD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</a:p>
          <a:p>
            <a:endParaRPr lang="en-US" sz="2000" dirty="0"/>
          </a:p>
          <a:p>
            <a:r>
              <a:rPr lang="en-US" sz="2000" dirty="0" smtClean="0"/>
              <a:t>There were three schools in District 2 with waiting lists for zoned Kindergarten students: </a:t>
            </a:r>
            <a:r>
              <a:rPr lang="en-US" sz="2000" dirty="0" smtClean="0">
                <a:solidFill>
                  <a:srgbClr val="292934"/>
                </a:solidFill>
              </a:rPr>
              <a:t>PS 059 </a:t>
            </a:r>
            <a:r>
              <a:rPr lang="en-US" sz="2000" dirty="0" err="1" smtClean="0">
                <a:solidFill>
                  <a:srgbClr val="292934"/>
                </a:solidFill>
              </a:rPr>
              <a:t>Beekman</a:t>
            </a:r>
            <a:r>
              <a:rPr lang="en-US" sz="2000" dirty="0" smtClean="0">
                <a:solidFill>
                  <a:srgbClr val="292934"/>
                </a:solidFill>
              </a:rPr>
              <a:t> Hill International (40 students)</a:t>
            </a:r>
            <a:r>
              <a:rPr lang="en-US" sz="2000" dirty="0" smtClean="0"/>
              <a:t>, PS 267 East Side Elementary (14 students), and Battery Park City School (52 students).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Battery Park City School has seen a sharp increase in waitlisted families since 2011 when there were 15 students to 2014 with 52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448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Seats Need for CSD 2 and Manhattan High Schools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FY 2015-2019 Capital Plan adds </a:t>
            </a:r>
            <a:r>
              <a:rPr lang="en-US" sz="1600" dirty="0" smtClean="0"/>
              <a:t>3,190 </a:t>
            </a:r>
            <a:r>
              <a:rPr lang="en-US" sz="1600" dirty="0"/>
              <a:t>seats in District </a:t>
            </a:r>
            <a:r>
              <a:rPr lang="en-US" sz="1600" dirty="0" smtClean="0"/>
              <a:t>2.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Nearly </a:t>
            </a:r>
            <a:r>
              <a:rPr lang="en-US" sz="1600" dirty="0" smtClean="0"/>
              <a:t>1,600 </a:t>
            </a:r>
            <a:r>
              <a:rPr lang="en-US" sz="1600" dirty="0"/>
              <a:t>new seats are needed just to reduce the elementary and </a:t>
            </a:r>
            <a:r>
              <a:rPr lang="en-US" sz="1600" dirty="0" smtClean="0"/>
              <a:t>middle school </a:t>
            </a:r>
            <a:r>
              <a:rPr lang="en-US" sz="1600" dirty="0"/>
              <a:t>students in </a:t>
            </a:r>
            <a:r>
              <a:rPr lang="en-US" sz="1600" dirty="0" smtClean="0"/>
              <a:t>D2 </a:t>
            </a:r>
            <a:r>
              <a:rPr lang="en-US" sz="1600" dirty="0"/>
              <a:t>buildings over 100% utilization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Enrollment projections predict </a:t>
            </a:r>
            <a:r>
              <a:rPr lang="en-US" sz="1600" dirty="0" smtClean="0"/>
              <a:t>7,800 </a:t>
            </a:r>
            <a:r>
              <a:rPr lang="en-US" sz="1600" dirty="0" smtClean="0"/>
              <a:t>– 9,000 </a:t>
            </a:r>
            <a:r>
              <a:rPr lang="en-US" sz="1600" dirty="0" smtClean="0"/>
              <a:t>new K-8 students </a:t>
            </a:r>
            <a:r>
              <a:rPr lang="en-US" sz="1600" dirty="0"/>
              <a:t>over the next 5-10 </a:t>
            </a:r>
            <a:r>
              <a:rPr lang="en-US" sz="1600" dirty="0" smtClean="0"/>
              <a:t>years (</a:t>
            </a:r>
            <a:r>
              <a:rPr lang="en-US" sz="1600" dirty="0"/>
              <a:t>counting housing starts).</a:t>
            </a:r>
          </a:p>
          <a:p>
            <a:endParaRPr lang="en-US" sz="1600" dirty="0"/>
          </a:p>
          <a:p>
            <a:r>
              <a:rPr lang="en-US" sz="1600" dirty="0"/>
              <a:t>Real need for </a:t>
            </a:r>
            <a:r>
              <a:rPr lang="en-US" sz="1600" dirty="0" smtClean="0"/>
              <a:t>D2 K-8 seats could be as many as </a:t>
            </a:r>
            <a:r>
              <a:rPr lang="en-US" sz="1600" dirty="0" smtClean="0"/>
              <a:t>9,400 - 10,600 </a:t>
            </a:r>
            <a:r>
              <a:rPr lang="en-US" sz="1600" dirty="0" smtClean="0"/>
              <a:t>new seats.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Manhattan high schools, over 3,400 new seats are needed to </a:t>
            </a:r>
            <a:r>
              <a:rPr lang="en-US" sz="1600" dirty="0" smtClean="0"/>
              <a:t>address current </a:t>
            </a:r>
            <a:r>
              <a:rPr lang="en-US" sz="1600" dirty="0"/>
              <a:t>overcrowding in buildings over 100% utilization.</a:t>
            </a:r>
          </a:p>
          <a:p>
            <a:endParaRPr lang="en-US" sz="1600" dirty="0" smtClean="0"/>
          </a:p>
          <a:p>
            <a:r>
              <a:rPr lang="en-US" sz="1600" b="1" i="1" dirty="0"/>
              <a:t>Yet according to the Capital Plan, no seats are currently expected to </a:t>
            </a:r>
            <a:r>
              <a:rPr lang="en-US" sz="1600" b="1" i="1" dirty="0" smtClean="0"/>
              <a:t>be added </a:t>
            </a:r>
            <a:r>
              <a:rPr lang="en-US" sz="1600" b="1" i="1" dirty="0"/>
              <a:t>in Manhattan high schools</a:t>
            </a:r>
            <a:r>
              <a:rPr lang="en-US" sz="1600" b="1" i="1" dirty="0" smtClean="0"/>
              <a:t>.</a:t>
            </a:r>
            <a:endParaRPr lang="en-US" b="1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4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9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9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58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4096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60195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94701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493620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49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051016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2783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43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780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85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2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3162</TotalTime>
  <Words>2478</Words>
  <Application>Microsoft Macintosh PowerPoint</Application>
  <PresentationFormat>On-screen Show (4:3)</PresentationFormat>
  <Paragraphs>274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UnMet need for seats in New 2015-2019 capital plan  Including Class size and overcrowding data   for Community School district 2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2 have increased in grades K-3 by 9.5% since 2007  and are now far above Contracts for Excellence goals</vt:lpstr>
      <vt:lpstr>CSD 2’s class sizes in grades 4-8 have increased by 3.5% since 2007  and are now far above Contracts for Excellence goals</vt:lpstr>
      <vt:lpstr> Class sizes city-wide have increased in core HS classes as well, by 2.3% since 2007, though the DOE data is unreliable* </vt:lpstr>
      <vt:lpstr>CSD 2 Schools with large class sizes</vt:lpstr>
      <vt:lpstr>Examples of schools in CSD 2 with large class sizes, K-3</vt:lpstr>
      <vt:lpstr>At least 30,000 seats currently needed  just in districts averaging over 100%</vt:lpstr>
      <vt:lpstr>Over-utilized ES and MS buildings in CSD 2 and in Manhattan HS </vt:lpstr>
      <vt:lpstr>Average district-wide Utilization Rates Though D2  does not average over 100% district wide,  it is very close at 97.9% and is higher than the citywide average   </vt:lpstr>
      <vt:lpstr>17 Over-utilized ES and MS buildings in CSD 2</vt:lpstr>
      <vt:lpstr>17 Manhattan High Schools Above 100%;  3,500 HS seats needed to reduce building utilization rate to 100% but NO Manhattan HS to be built in capital plan </vt:lpstr>
      <vt:lpstr>New Seats in Capital Plan and DOE Enrollment Projections for CSD 2</vt:lpstr>
      <vt:lpstr>City-wide Enrollment Projections K-8 vs. New Seats in Capital Plan </vt:lpstr>
      <vt:lpstr>City-wide Enrollment Projections HS vs. New Seats in Capital Plan </vt:lpstr>
      <vt:lpstr>Also Kindergarten wait lists in many neighborhoods</vt:lpstr>
      <vt:lpstr>2014 Kindergarten Waitlists in CSD 2</vt:lpstr>
      <vt:lpstr>Seats Need for CSD 2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186</cp:revision>
  <dcterms:created xsi:type="dcterms:W3CDTF">2014-02-11T14:35:23Z</dcterms:created>
  <dcterms:modified xsi:type="dcterms:W3CDTF">2014-07-11T17:52:11Z</dcterms:modified>
</cp:coreProperties>
</file>