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2"/>
  </p:notesMasterIdLst>
  <p:sldIdLst>
    <p:sldId id="256" r:id="rId2"/>
    <p:sldId id="319" r:id="rId3"/>
    <p:sldId id="320" r:id="rId4"/>
    <p:sldId id="321" r:id="rId5"/>
    <p:sldId id="322" r:id="rId6"/>
    <p:sldId id="323" r:id="rId7"/>
    <p:sldId id="316" r:id="rId8"/>
    <p:sldId id="317" r:id="rId9"/>
    <p:sldId id="318" r:id="rId10"/>
    <p:sldId id="259" r:id="rId11"/>
    <p:sldId id="260" r:id="rId12"/>
    <p:sldId id="261" r:id="rId13"/>
    <p:sldId id="257" r:id="rId14"/>
    <p:sldId id="262" r:id="rId15"/>
    <p:sldId id="309" r:id="rId16"/>
    <p:sldId id="305" r:id="rId17"/>
    <p:sldId id="269" r:id="rId18"/>
    <p:sldId id="308" r:id="rId19"/>
    <p:sldId id="268" r:id="rId20"/>
    <p:sldId id="310" r:id="rId21"/>
    <p:sldId id="311" r:id="rId22"/>
    <p:sldId id="312" r:id="rId23"/>
    <p:sldId id="295" r:id="rId24"/>
    <p:sldId id="296" r:id="rId25"/>
    <p:sldId id="324" r:id="rId26"/>
    <p:sldId id="325" r:id="rId27"/>
    <p:sldId id="326" r:id="rId28"/>
    <p:sldId id="327" r:id="rId29"/>
    <p:sldId id="328" r:id="rId30"/>
    <p:sldId id="329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Blue%20Book:2012-13:D78_ALL_HS%202012%20SV-2-Historic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Enrollment%20Projections%20by%20District%202011-21%20vs%20New%20Seats%202015-2019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1%20Class%20Size%20Analysis%20upd.%202013-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1%20Class%20Size%20Analysis%20upd.%202013-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8-19-23-1-2-24-30-13-14-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927480"/>
        <c:axId val="2053692776"/>
      </c:barChart>
      <c:catAx>
        <c:axId val="2074927480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692776"/>
        <c:crosses val="autoZero"/>
        <c:auto val="1"/>
        <c:lblAlgn val="ctr"/>
        <c:lblOffset val="100"/>
        <c:noMultiLvlLbl val="0"/>
      </c:catAx>
      <c:valAx>
        <c:axId val="20536927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74927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 1st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'D1'!$H$20:$H$25</c:f>
              <c:strCache>
                <c:ptCount val="6"/>
                <c:pt idx="0">
                  <c:v>P.S. 015 ROBERTO CLEMENTE</c:v>
                </c:pt>
                <c:pt idx="1">
                  <c:v>P.S. 184M SHUANG WEN</c:v>
                </c:pt>
                <c:pt idx="2">
                  <c:v>P.S. 140 NATHAN STRAUS</c:v>
                </c:pt>
                <c:pt idx="3">
                  <c:v>P.S. 188 THE ISLAND SCHOOL</c:v>
                </c:pt>
                <c:pt idx="4">
                  <c:v>P.S. 137 JOHN L. BERNSTEIN</c:v>
                </c:pt>
                <c:pt idx="5">
                  <c:v>THE EAST VILLAGE COMMUNITY SCHOOL</c:v>
                </c:pt>
              </c:strCache>
            </c:strRef>
          </c:cat>
          <c:val>
            <c:numRef>
              <c:f>'D1'!$J$20:$J$25</c:f>
              <c:numCache>
                <c:formatCode>0.0</c:formatCode>
                <c:ptCount val="6"/>
                <c:pt idx="0">
                  <c:v>30.0</c:v>
                </c:pt>
                <c:pt idx="1">
                  <c:v>29.0</c:v>
                </c:pt>
                <c:pt idx="2">
                  <c:v>26.0</c:v>
                </c:pt>
                <c:pt idx="3">
                  <c:v>26.0</c:v>
                </c:pt>
                <c:pt idx="4">
                  <c:v>25.0</c:v>
                </c:pt>
                <c:pt idx="5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781272"/>
        <c:axId val="2079439128"/>
      </c:barChart>
      <c:catAx>
        <c:axId val="2072781272"/>
        <c:scaling>
          <c:orientation val="minMax"/>
        </c:scaling>
        <c:delete val="0"/>
        <c:axPos val="b"/>
        <c:majorTickMark val="out"/>
        <c:minorTickMark val="none"/>
        <c:tickLblPos val="nextTo"/>
        <c:crossAx val="2079439128"/>
        <c:crosses val="autoZero"/>
        <c:auto val="1"/>
        <c:lblAlgn val="ctr"/>
        <c:lblOffset val="100"/>
        <c:noMultiLvlLbl val="0"/>
      </c:catAx>
      <c:valAx>
        <c:axId val="2079439128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072781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 2nd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'D1'!$H$11:$H$18</c:f>
              <c:strCache>
                <c:ptCount val="8"/>
                <c:pt idx="0">
                  <c:v>THE EAST VILLAGE COMMUNITY SCHOOL</c:v>
                </c:pt>
                <c:pt idx="1">
                  <c:v>P.S. 142 AMALIA CASTRO</c:v>
                </c:pt>
                <c:pt idx="2">
                  <c:v>P.S. 140 NATHAN STRAUS</c:v>
                </c:pt>
                <c:pt idx="3">
                  <c:v>New Explorations into Science, Technology and Math High School</c:v>
                </c:pt>
                <c:pt idx="4">
                  <c:v>P.S. 110 FLORENCE NIGHTINGALE</c:v>
                </c:pt>
                <c:pt idx="5">
                  <c:v>The STAR Academy – P.S.63</c:v>
                </c:pt>
                <c:pt idx="6">
                  <c:v>P.S. 188 THE ISLAND SCHOOL</c:v>
                </c:pt>
                <c:pt idx="7">
                  <c:v>P.S. 184M SHUANG WEN</c:v>
                </c:pt>
              </c:strCache>
            </c:strRef>
          </c:cat>
          <c:val>
            <c:numRef>
              <c:f>'D1'!$J$11:$J$18</c:f>
              <c:numCache>
                <c:formatCode>0.0</c:formatCode>
                <c:ptCount val="8"/>
                <c:pt idx="0">
                  <c:v>42.0</c:v>
                </c:pt>
                <c:pt idx="1">
                  <c:v>29.0</c:v>
                </c:pt>
                <c:pt idx="2">
                  <c:v>28.0</c:v>
                </c:pt>
                <c:pt idx="3">
                  <c:v>28.0</c:v>
                </c:pt>
                <c:pt idx="4">
                  <c:v>27.0</c:v>
                </c:pt>
                <c:pt idx="5">
                  <c:v>26.0</c:v>
                </c:pt>
                <c:pt idx="6">
                  <c:v>26.0</c:v>
                </c:pt>
                <c:pt idx="7">
                  <c:v>25.5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9330296"/>
        <c:axId val="2072755528"/>
      </c:barChart>
      <c:catAx>
        <c:axId val="2079330296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755528"/>
        <c:crosses val="autoZero"/>
        <c:auto val="1"/>
        <c:lblAlgn val="ctr"/>
        <c:lblOffset val="100"/>
        <c:noMultiLvlLbl val="0"/>
      </c:catAx>
      <c:valAx>
        <c:axId val="2072755528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079330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 3rd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'D1'!$H$4:$H$9</c:f>
              <c:strCache>
                <c:ptCount val="6"/>
                <c:pt idx="0">
                  <c:v>P.S. 020 ANNA SILVER</c:v>
                </c:pt>
                <c:pt idx="1">
                  <c:v>P.S. 110 FLORENCE NIGHTINGALE</c:v>
                </c:pt>
                <c:pt idx="2">
                  <c:v>New Explorations into Science, Technology and Math High School</c:v>
                </c:pt>
                <c:pt idx="3">
                  <c:v>P.S. 140 NATHAN STRAUS</c:v>
                </c:pt>
                <c:pt idx="4">
                  <c:v>P.S. 184M SHUANG WEN</c:v>
                </c:pt>
                <c:pt idx="5">
                  <c:v>EARTH SCHOOL</c:v>
                </c:pt>
              </c:strCache>
            </c:strRef>
          </c:cat>
          <c:val>
            <c:numRef>
              <c:f>'D1'!$J$4:$J$9</c:f>
              <c:numCache>
                <c:formatCode>0.0</c:formatCode>
                <c:ptCount val="6"/>
                <c:pt idx="0">
                  <c:v>31.0</c:v>
                </c:pt>
                <c:pt idx="1">
                  <c:v>29.0</c:v>
                </c:pt>
                <c:pt idx="2">
                  <c:v>29.0</c:v>
                </c:pt>
                <c:pt idx="3">
                  <c:v>28.0</c:v>
                </c:pt>
                <c:pt idx="4">
                  <c:v>26.5</c:v>
                </c:pt>
                <c:pt idx="5">
                  <c:v>25.5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093208"/>
        <c:axId val="2053621592"/>
      </c:barChart>
      <c:catAx>
        <c:axId val="2127093208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621592"/>
        <c:crosses val="autoZero"/>
        <c:auto val="1"/>
        <c:lblAlgn val="ctr"/>
        <c:lblOffset val="100"/>
        <c:noMultiLvlLbl val="0"/>
      </c:catAx>
      <c:valAx>
        <c:axId val="2053621592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27093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9797240"/>
        <c:axId val="2072650440"/>
      </c:barChart>
      <c:catAx>
        <c:axId val="207979724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650440"/>
        <c:crosses val="autoZero"/>
        <c:auto val="1"/>
        <c:lblAlgn val="ctr"/>
        <c:lblOffset val="100"/>
        <c:noMultiLvlLbl val="0"/>
      </c:catAx>
      <c:valAx>
        <c:axId val="20726504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079797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220920"/>
        <c:axId val="2074239560"/>
      </c:barChart>
      <c:catAx>
        <c:axId val="207422092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4239560"/>
        <c:crosses val="autoZero"/>
        <c:auto val="1"/>
        <c:lblAlgn val="ctr"/>
        <c:lblOffset val="100"/>
        <c:noMultiLvlLbl val="0"/>
      </c:catAx>
      <c:valAx>
        <c:axId val="20742395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074220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822296"/>
        <c:axId val="2053578216"/>
      </c:barChart>
      <c:catAx>
        <c:axId val="2072822296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578216"/>
        <c:crosses val="autoZero"/>
        <c:auto val="1"/>
        <c:lblAlgn val="ctr"/>
        <c:lblOffset val="100"/>
        <c:noMultiLvlLbl val="0"/>
      </c:catAx>
      <c:valAx>
        <c:axId val="20535782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72822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'D1'!$D$67:$D$72</c:f>
              <c:strCache>
                <c:ptCount val="6"/>
                <c:pt idx="0">
                  <c:v>District 1 Elementary Schools</c:v>
                </c:pt>
                <c:pt idx="1">
                  <c:v>Citywide Elementary Schools</c:v>
                </c:pt>
                <c:pt idx="2">
                  <c:v>District 1 Middle Schools</c:v>
                </c:pt>
                <c:pt idx="3">
                  <c:v>Citywide Middle Schools</c:v>
                </c:pt>
                <c:pt idx="4">
                  <c:v>Manhattan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'D1'!$E$67:$E$72</c:f>
              <c:numCache>
                <c:formatCode>0.0%</c:formatCode>
                <c:ptCount val="6"/>
                <c:pt idx="0">
                  <c:v>0.871</c:v>
                </c:pt>
                <c:pt idx="1">
                  <c:v>0.974</c:v>
                </c:pt>
                <c:pt idx="2">
                  <c:v>0.684</c:v>
                </c:pt>
                <c:pt idx="3">
                  <c:v>0.809</c:v>
                </c:pt>
                <c:pt idx="4">
                  <c:v>0.894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749976"/>
        <c:axId val="2126848680"/>
      </c:barChart>
      <c:catAx>
        <c:axId val="2074749976"/>
        <c:scaling>
          <c:orientation val="minMax"/>
        </c:scaling>
        <c:delete val="0"/>
        <c:axPos val="b"/>
        <c:majorTickMark val="out"/>
        <c:minorTickMark val="none"/>
        <c:tickLblPos val="nextTo"/>
        <c:crossAx val="2126848680"/>
        <c:crosses val="autoZero"/>
        <c:auto val="1"/>
        <c:lblAlgn val="ctr"/>
        <c:lblOffset val="100"/>
        <c:noMultiLvlLbl val="0"/>
      </c:catAx>
      <c:valAx>
        <c:axId val="2126848680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74749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Sheet2!$D$22:$D$38</c:f>
              <c:strCache>
                <c:ptCount val="17"/>
                <c:pt idx="0">
                  <c:v>BEACON HS</c:v>
                </c:pt>
                <c:pt idx="1">
                  <c:v>INDEPENDENCE HS</c:v>
                </c:pt>
                <c:pt idx="2">
                  <c:v>M226 SPED</c:v>
                </c:pt>
                <c:pt idx="3">
                  <c:v>LIBERTY HS</c:v>
                </c:pt>
                <c:pt idx="4">
                  <c:v>J. K. ONASSIS HS FOR INT CAREERS</c:v>
                </c:pt>
                <c:pt idx="5">
                  <c:v>FIORELLO LAGUARDIA HS</c:v>
                </c:pt>
                <c:pt idx="6">
                  <c:v>THE HERITAGE SCHOOL</c:v>
                </c:pt>
                <c:pt idx="7">
                  <c:v>PARK EAST HS</c:v>
                </c:pt>
                <c:pt idx="8">
                  <c:v>STUYVESANT HS</c:v>
                </c:pt>
                <c:pt idx="9">
                  <c:v>HS FOR ENVIRONMENTAL STUDIES</c:v>
                </c:pt>
                <c:pt idx="10">
                  <c:v>HS FOR INTL BUSINESS &amp; FINANCE</c:v>
                </c:pt>
                <c:pt idx="11">
                  <c:v>MNHT COMPR. NIGHT &amp; DAY HS</c:v>
                </c:pt>
                <c:pt idx="12">
                  <c:v>EDWARD A. REYNOLDS WEST SIDE HS</c:v>
                </c:pt>
                <c:pt idx="13">
                  <c:v>GREGORIO LUPERON PREP. SCHOOL</c:v>
                </c:pt>
                <c:pt idx="14">
                  <c:v>LIFE SCIENCE SECONDARY SCHOOL</c:v>
                </c:pt>
                <c:pt idx="15">
                  <c:v>M169 SPED</c:v>
                </c:pt>
                <c:pt idx="16">
                  <c:v>HS FOR ECONOMICS &amp; FINANCE</c:v>
                </c:pt>
              </c:strCache>
            </c:strRef>
          </c:cat>
          <c:val>
            <c:numRef>
              <c:f>Sheet2!$E$22:$E$38</c:f>
              <c:numCache>
                <c:formatCode>0%</c:formatCode>
                <c:ptCount val="17"/>
                <c:pt idx="0">
                  <c:v>1.6</c:v>
                </c:pt>
                <c:pt idx="1">
                  <c:v>1.46</c:v>
                </c:pt>
                <c:pt idx="2">
                  <c:v>1.43</c:v>
                </c:pt>
                <c:pt idx="3">
                  <c:v>1.37</c:v>
                </c:pt>
                <c:pt idx="4">
                  <c:v>1.32</c:v>
                </c:pt>
                <c:pt idx="5">
                  <c:v>1.28</c:v>
                </c:pt>
                <c:pt idx="6">
                  <c:v>1.26</c:v>
                </c:pt>
                <c:pt idx="7">
                  <c:v>1.23</c:v>
                </c:pt>
                <c:pt idx="8">
                  <c:v>1.18</c:v>
                </c:pt>
                <c:pt idx="9">
                  <c:v>1.14</c:v>
                </c:pt>
                <c:pt idx="10">
                  <c:v>1.09</c:v>
                </c:pt>
                <c:pt idx="11">
                  <c:v>1.07</c:v>
                </c:pt>
                <c:pt idx="12">
                  <c:v>1.07</c:v>
                </c:pt>
                <c:pt idx="13">
                  <c:v>1.07</c:v>
                </c:pt>
                <c:pt idx="14">
                  <c:v>1.05</c:v>
                </c:pt>
                <c:pt idx="15">
                  <c:v>1.03</c:v>
                </c:pt>
                <c:pt idx="16">
                  <c:v>1.02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373832"/>
        <c:axId val="2074547176"/>
      </c:barChart>
      <c:catAx>
        <c:axId val="2074373832"/>
        <c:scaling>
          <c:orientation val="minMax"/>
        </c:scaling>
        <c:delete val="0"/>
        <c:axPos val="b"/>
        <c:majorTickMark val="out"/>
        <c:minorTickMark val="none"/>
        <c:tickLblPos val="nextTo"/>
        <c:crossAx val="2074547176"/>
        <c:crosses val="autoZero"/>
        <c:auto val="1"/>
        <c:lblAlgn val="ctr"/>
        <c:lblOffset val="100"/>
        <c:noMultiLvlLbl val="0"/>
      </c:catAx>
      <c:valAx>
        <c:axId val="2074547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74373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Manhattan!$B$13:$B$16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Manhattan!$C$13:$C$16</c:f>
              <c:numCache>
                <c:formatCode>General</c:formatCode>
                <c:ptCount val="4"/>
                <c:pt idx="1">
                  <c:v>384.0</c:v>
                </c:pt>
                <c:pt idx="2" formatCode="#,##0">
                  <c:v>1009.0</c:v>
                </c:pt>
                <c:pt idx="3">
                  <c:v>198.0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212744"/>
        <c:axId val="2074556664"/>
      </c:barChart>
      <c:catAx>
        <c:axId val="2127212744"/>
        <c:scaling>
          <c:orientation val="minMax"/>
        </c:scaling>
        <c:delete val="0"/>
        <c:axPos val="b"/>
        <c:majorTickMark val="out"/>
        <c:minorTickMark val="none"/>
        <c:tickLblPos val="nextTo"/>
        <c:crossAx val="2074556664"/>
        <c:crosses val="autoZero"/>
        <c:auto val="1"/>
        <c:lblAlgn val="ctr"/>
        <c:lblOffset val="100"/>
        <c:noMultiLvlLbl val="0"/>
      </c:catAx>
      <c:valAx>
        <c:axId val="2074556664"/>
        <c:scaling>
          <c:orientation val="minMax"/>
          <c:max val="11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7212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511112"/>
        <c:axId val="2126611672"/>
      </c:barChart>
      <c:catAx>
        <c:axId val="21275111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26611672"/>
        <c:crosses val="autoZero"/>
        <c:auto val="1"/>
        <c:lblAlgn val="ctr"/>
        <c:lblOffset val="100"/>
        <c:noMultiLvlLbl val="0"/>
      </c:catAx>
      <c:valAx>
        <c:axId val="21266116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7511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229752"/>
        <c:axId val="2079730968"/>
      </c:barChart>
      <c:catAx>
        <c:axId val="2074229752"/>
        <c:scaling>
          <c:orientation val="minMax"/>
        </c:scaling>
        <c:delete val="0"/>
        <c:axPos val="b"/>
        <c:majorTickMark val="out"/>
        <c:minorTickMark val="none"/>
        <c:tickLblPos val="nextTo"/>
        <c:crossAx val="2079730968"/>
        <c:crosses val="autoZero"/>
        <c:auto val="1"/>
        <c:lblAlgn val="ctr"/>
        <c:lblOffset val="100"/>
        <c:noMultiLvlLbl val="0"/>
      </c:catAx>
      <c:valAx>
        <c:axId val="20797309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74229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493864"/>
        <c:axId val="2127496840"/>
      </c:barChart>
      <c:catAx>
        <c:axId val="21274938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7496840"/>
        <c:crosses val="autoZero"/>
        <c:auto val="1"/>
        <c:lblAlgn val="ctr"/>
        <c:lblOffset val="100"/>
        <c:noMultiLvlLbl val="0"/>
      </c:catAx>
      <c:valAx>
        <c:axId val="2127496840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7493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414792"/>
        <c:axId val="2127405192"/>
      </c:barChart>
      <c:catAx>
        <c:axId val="21274147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7405192"/>
        <c:crosses val="autoZero"/>
        <c:auto val="1"/>
        <c:lblAlgn val="ctr"/>
        <c:lblOffset val="100"/>
        <c:noMultiLvlLbl val="0"/>
      </c:catAx>
      <c:valAx>
        <c:axId val="21274051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27414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333624"/>
        <c:axId val="2127286024"/>
      </c:barChart>
      <c:catAx>
        <c:axId val="21273336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7286024"/>
        <c:crosses val="autoZero"/>
        <c:auto val="1"/>
        <c:lblAlgn val="ctr"/>
        <c:lblOffset val="100"/>
        <c:noMultiLvlLbl val="0"/>
      </c:catAx>
      <c:valAx>
        <c:axId val="21272860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7333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7289816"/>
        <c:axId val="2127274136"/>
      </c:lineChart>
      <c:catAx>
        <c:axId val="2127289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7274136"/>
        <c:crosses val="autoZero"/>
        <c:auto val="1"/>
        <c:lblAlgn val="ctr"/>
        <c:lblOffset val="100"/>
        <c:noMultiLvlLbl val="0"/>
      </c:catAx>
      <c:valAx>
        <c:axId val="2127274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7289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are the largest since 1998 </a:t>
            </a: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3373400"/>
        <c:axId val="2126964840"/>
      </c:lineChart>
      <c:catAx>
        <c:axId val="2053373400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6964840"/>
        <c:crosses val="autoZero"/>
        <c:auto val="1"/>
        <c:lblAlgn val="ctr"/>
        <c:lblOffset val="100"/>
        <c:noMultiLvlLbl val="0"/>
      </c:catAx>
      <c:valAx>
        <c:axId val="2126964840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053373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7352840"/>
        <c:axId val="2126965480"/>
      </c:lineChart>
      <c:catAx>
        <c:axId val="2127352840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6965480"/>
        <c:crosses val="autoZero"/>
        <c:auto val="1"/>
        <c:lblAlgn val="ctr"/>
        <c:lblOffset val="100"/>
        <c:noMultiLvlLbl val="0"/>
      </c:catAx>
      <c:valAx>
        <c:axId val="2126965480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127352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538840"/>
        <c:axId val="2074214024"/>
      </c:lineChart>
      <c:catAx>
        <c:axId val="2126538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74214024"/>
        <c:crosses val="autoZero"/>
        <c:auto val="1"/>
        <c:lblAlgn val="ctr"/>
        <c:lblOffset val="100"/>
        <c:noMultiLvlLbl val="0"/>
      </c:catAx>
      <c:valAx>
        <c:axId val="207421402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12653884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Summary!$A$8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82918542400444E-17"/>
                  <c:y val="0.0234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5837084800889E-17"/>
                  <c:y val="-0.0338541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Summary!$B$7:$I$7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Summary!$B$8:$I$8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82918542400444E-17"/>
                  <c:y val="-0.0494791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Summary!$B$7:$I$7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Summary!$B$9:$I$9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Summary!$A$10</c:f>
              <c:strCache>
                <c:ptCount val="1"/>
                <c:pt idx="0">
                  <c:v>D1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"/>
                  <c:y val="0.015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-0.026041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3167416960178E-16"/>
                  <c:y val="-0.041666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Summary!$B$7:$I$7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Summary!$B$10:$I$10</c:f>
              <c:numCache>
                <c:formatCode>General</c:formatCode>
                <c:ptCount val="8"/>
                <c:pt idx="0">
                  <c:v>17.2</c:v>
                </c:pt>
                <c:pt idx="1">
                  <c:v>18.7</c:v>
                </c:pt>
                <c:pt idx="2">
                  <c:v>19.2</c:v>
                </c:pt>
                <c:pt idx="3">
                  <c:v>19.3</c:v>
                </c:pt>
                <c:pt idx="4">
                  <c:v>19.6</c:v>
                </c:pt>
                <c:pt idx="5">
                  <c:v>21.1</c:v>
                </c:pt>
                <c:pt idx="6">
                  <c:v>21.0</c:v>
                </c:pt>
                <c:pt idx="7">
                  <c:v>21.63000000000001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3617112"/>
        <c:axId val="2127043512"/>
      </c:lineChart>
      <c:catAx>
        <c:axId val="205361711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7043512"/>
        <c:crosses val="autoZero"/>
        <c:auto val="1"/>
        <c:lblAlgn val="ctr"/>
        <c:lblOffset val="100"/>
        <c:noMultiLvlLbl val="0"/>
      </c:catAx>
      <c:valAx>
        <c:axId val="2127043512"/>
        <c:scaling>
          <c:orientation val="minMax"/>
          <c:min val="15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class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53617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Summary!$A$15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0.0"/>
                  <c:y val="-0.0234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Summary!$B$14:$I$14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Summary!$B$15:$I$15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Summary!$B$14:$I$14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Summary!$B$16:$I$16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Summary!$A$17</c:f>
              <c:strCache>
                <c:ptCount val="1"/>
                <c:pt idx="0">
                  <c:v>D1</c:v>
                </c:pt>
              </c:strCache>
            </c:strRef>
          </c:tx>
          <c:spPr>
            <a:ln>
              <a:solidFill>
                <a:srgbClr val="292934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82918542400444E-17"/>
                  <c:y val="0.0130208333333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65837084800889E-17"/>
                  <c:y val="0.0182291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"/>
                  <c:y val="0.0234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308641975308642"/>
                  <c:y val="-0.02864583333333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3167416960178E-16"/>
                  <c:y val="-0.0208333333333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Summary!$B$14:$I$14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Summary!$B$17:$I$17</c:f>
              <c:numCache>
                <c:formatCode>General</c:formatCode>
                <c:ptCount val="8"/>
                <c:pt idx="0">
                  <c:v>21.0</c:v>
                </c:pt>
                <c:pt idx="1">
                  <c:v>20.4</c:v>
                </c:pt>
                <c:pt idx="2">
                  <c:v>20.2</c:v>
                </c:pt>
                <c:pt idx="3">
                  <c:v>20.1</c:v>
                </c:pt>
                <c:pt idx="4">
                  <c:v>20.6</c:v>
                </c:pt>
                <c:pt idx="5">
                  <c:v>23.0</c:v>
                </c:pt>
                <c:pt idx="6">
                  <c:v>23.2</c:v>
                </c:pt>
                <c:pt idx="7">
                  <c:v>22.65000000000001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638744"/>
        <c:axId val="2074641992"/>
      </c:lineChart>
      <c:catAx>
        <c:axId val="2074638744"/>
        <c:scaling>
          <c:orientation val="minMax"/>
        </c:scaling>
        <c:delete val="0"/>
        <c:axPos val="b"/>
        <c:majorTickMark val="none"/>
        <c:minorTickMark val="none"/>
        <c:tickLblPos val="nextTo"/>
        <c:crossAx val="2074641992"/>
        <c:crosses val="autoZero"/>
        <c:auto val="1"/>
        <c:lblAlgn val="ctr"/>
        <c:lblOffset val="100"/>
        <c:noMultiLvlLbl val="0"/>
      </c:catAx>
      <c:valAx>
        <c:axId val="2074641992"/>
        <c:scaling>
          <c:orientation val="minMax"/>
          <c:min val="15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74638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0347064"/>
        <c:axId val="2080350040"/>
      </c:lineChart>
      <c:catAx>
        <c:axId val="2080347064"/>
        <c:scaling>
          <c:orientation val="minMax"/>
        </c:scaling>
        <c:delete val="0"/>
        <c:axPos val="b"/>
        <c:majorTickMark val="out"/>
        <c:minorTickMark val="none"/>
        <c:tickLblPos val="nextTo"/>
        <c:crossAx val="2080350040"/>
        <c:crosses val="autoZero"/>
        <c:auto val="1"/>
        <c:lblAlgn val="ctr"/>
        <c:lblOffset val="100"/>
        <c:noMultiLvlLbl val="0"/>
      </c:catAx>
      <c:valAx>
        <c:axId val="2080350040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0347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D1 Kindergarten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'D1'!$H$2</c:f>
              <c:strCache>
                <c:ptCount val="1"/>
                <c:pt idx="0">
                  <c:v>P.S. 140 NATHAN STRAUS</c:v>
                </c:pt>
              </c:strCache>
            </c:strRef>
          </c:tx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'D1'!$J$2</c:f>
              <c:numCache>
                <c:formatCode>0.0</c:formatCode>
                <c:ptCount val="1"/>
                <c:pt idx="0">
                  <c:v>27.0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351688"/>
        <c:axId val="2126928744"/>
      </c:barChart>
      <c:catAx>
        <c:axId val="2127351688"/>
        <c:scaling>
          <c:orientation val="minMax"/>
        </c:scaling>
        <c:delete val="1"/>
        <c:axPos val="b"/>
        <c:majorTickMark val="out"/>
        <c:minorTickMark val="none"/>
        <c:tickLblPos val="nextTo"/>
        <c:crossAx val="2126928744"/>
        <c:crosses val="autoZero"/>
        <c:auto val="1"/>
        <c:lblAlgn val="ctr"/>
        <c:lblOffset val="100"/>
        <c:noMultiLvlLbl val="0"/>
      </c:catAx>
      <c:valAx>
        <c:axId val="2126928744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27351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4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Class size and overcrowding data  </a:t>
            </a:r>
            <a:br>
              <a:rPr lang="en-US" sz="1800" i="1" dirty="0" smtClean="0"/>
            </a:br>
            <a:r>
              <a:rPr lang="en-US" sz="1800" i="1" dirty="0" smtClean="0"/>
              <a:t>for Community School district 1 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lass sizes in CSD 1 have increased in grades K-3 </a:t>
            </a:r>
            <a:br>
              <a:rPr lang="en-US" sz="2000" b="1" i="1" dirty="0" smtClean="0"/>
            </a:br>
            <a:r>
              <a:rPr lang="en-US" sz="2000" b="1" i="1" dirty="0" smtClean="0"/>
              <a:t>by 25.8% since 2006</a:t>
            </a:r>
            <a:endParaRPr lang="en-US" sz="2000" b="1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39989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070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CSD 1’s class sizes in grades 4-8 have increased by 12.4% since 2008</a:t>
            </a:r>
            <a:endParaRPr lang="en-US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70050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6096000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488541"/>
              </p:ext>
            </p:extLst>
          </p:nvPr>
        </p:nvGraphicFramePr>
        <p:xfrm>
          <a:off x="435940" y="1612899"/>
          <a:ext cx="8153400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CSD 1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is one school, PS 140 Nathan Straus, in District </a:t>
            </a:r>
            <a:r>
              <a:rPr lang="en-US" sz="2000" dirty="0"/>
              <a:t>1</a:t>
            </a:r>
            <a:r>
              <a:rPr lang="en-US" sz="2000" dirty="0" smtClean="0"/>
              <a:t> with with an average class size of </a:t>
            </a:r>
            <a:r>
              <a:rPr lang="en-US" sz="2000" dirty="0"/>
              <a:t>2</a:t>
            </a:r>
            <a:r>
              <a:rPr lang="en-US" sz="2000" dirty="0" smtClean="0"/>
              <a:t>5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are 12 schools in District </a:t>
            </a:r>
            <a:r>
              <a:rPr lang="en-US" sz="2000" dirty="0"/>
              <a:t>1</a:t>
            </a:r>
            <a:r>
              <a:rPr lang="en-US" sz="2000" dirty="0" smtClean="0"/>
              <a:t> with at least one grade level averaging 25 students per class or more.</a:t>
            </a:r>
          </a:p>
          <a:p>
            <a:endParaRPr lang="en-US" sz="2000" dirty="0" smtClean="0"/>
          </a:p>
          <a:p>
            <a:r>
              <a:rPr lang="en-US" sz="2000" dirty="0" smtClean="0"/>
              <a:t>PS 15 Roberto Clemente, PS 20 Anna Silver, and East Village Community School have at least one grade level in 1-3 with 30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seven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359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1 with large class sizes, K-3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1063551"/>
              </p:ext>
            </p:extLst>
          </p:nvPr>
        </p:nvGraphicFramePr>
        <p:xfrm>
          <a:off x="0" y="1663700"/>
          <a:ext cx="4419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429763"/>
              </p:ext>
            </p:extLst>
          </p:nvPr>
        </p:nvGraphicFramePr>
        <p:xfrm>
          <a:off x="4572000" y="16637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223952"/>
              </p:ext>
            </p:extLst>
          </p:nvPr>
        </p:nvGraphicFramePr>
        <p:xfrm>
          <a:off x="0" y="4305300"/>
          <a:ext cx="45720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721733"/>
              </p:ext>
            </p:extLst>
          </p:nvPr>
        </p:nvGraphicFramePr>
        <p:xfrm>
          <a:off x="4572000" y="4419600"/>
          <a:ext cx="4572000" cy="237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909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275"/>
            <a:ext cx="8229600" cy="5038725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Citywide, elementary schools avg. building utilization rates are at 96.8%; the </a:t>
            </a:r>
            <a:r>
              <a:rPr lang="en-US" sz="1800" dirty="0"/>
              <a:t>median utilization </a:t>
            </a:r>
            <a:r>
              <a:rPr lang="en-US" sz="1800" dirty="0" smtClean="0"/>
              <a:t>rate is at 102%, high schools are not far behind at 94.8%.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smtClean="0"/>
              <a:t>In eleven districts, elementary school average above 100%; 20 districts average above </a:t>
            </a:r>
            <a:r>
              <a:rPr lang="en-US" sz="1800" dirty="0"/>
              <a:t>90</a:t>
            </a:r>
            <a:r>
              <a:rPr lang="en-US" sz="1800" dirty="0" smtClean="0"/>
              <a:t>%.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High schools in Queens (110.7%) and Staten Island (103.2%) average </a:t>
            </a:r>
            <a:r>
              <a:rPr lang="en-US" sz="1800" dirty="0"/>
              <a:t>above 100</a:t>
            </a:r>
            <a:r>
              <a:rPr lang="en-US" sz="1800" dirty="0" smtClean="0"/>
              <a:t>%.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b="1" i="1" dirty="0" smtClean="0"/>
              <a:t>More than </a:t>
            </a:r>
            <a:r>
              <a:rPr lang="en-US" sz="1800" b="1" i="1" dirty="0"/>
              <a:t>30,000 seats just to bring </a:t>
            </a:r>
            <a:r>
              <a:rPr lang="en-US" sz="1800" b="1" i="1" dirty="0" smtClean="0"/>
              <a:t>these districts that average above 100% utilization to 100%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35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318125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846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843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in </a:t>
            </a:r>
            <a:r>
              <a:rPr lang="en-US" sz="2400" dirty="0" smtClean="0"/>
              <a:t>CSD 1 compared to 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62290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794108"/>
              </p:ext>
            </p:extLst>
          </p:nvPr>
        </p:nvGraphicFramePr>
        <p:xfrm>
          <a:off x="457200" y="1650999"/>
          <a:ext cx="7874000" cy="4711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294562"/>
              </p:ext>
            </p:extLst>
          </p:nvPr>
        </p:nvGraphicFramePr>
        <p:xfrm>
          <a:off x="0" y="1523999"/>
          <a:ext cx="78740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015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>17 Manhattan High Schools Above 100%; </a:t>
            </a:r>
            <a:br>
              <a:rPr lang="en-US" sz="3100" dirty="0" smtClean="0"/>
            </a:br>
            <a:r>
              <a:rPr lang="en-US" sz="2200" i="1" dirty="0" smtClean="0"/>
              <a:t>3,500 </a:t>
            </a:r>
            <a:r>
              <a:rPr lang="en-US" sz="2200" i="1" dirty="0"/>
              <a:t>HS seats needed </a:t>
            </a:r>
            <a:r>
              <a:rPr lang="en-US" sz="2200" i="1" dirty="0" smtClean="0"/>
              <a:t>to </a:t>
            </a:r>
            <a:r>
              <a:rPr lang="en-US" sz="2200" i="1" dirty="0"/>
              <a:t>reduce building utilization rate to 100</a:t>
            </a:r>
            <a:r>
              <a:rPr lang="en-US" sz="2200" i="1" dirty="0" smtClean="0"/>
              <a:t>% but NO Manhattan HS to be built in capital plan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341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1</a:t>
            </a:r>
            <a:endParaRPr lang="en-US" sz="2400" dirty="0">
              <a:solidFill>
                <a:srgbClr val="FF66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671675"/>
              </p:ext>
            </p:extLst>
          </p:nvPr>
        </p:nvGraphicFramePr>
        <p:xfrm>
          <a:off x="44450" y="1689100"/>
          <a:ext cx="9010650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6203434"/>
            <a:ext cx="864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~582 to 1,207 seats needed to accommodate growth, acc. to enrollment projections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73200" y="4978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1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0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215252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7934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7672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4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8816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43757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8705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65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2014 Kindergarten Waitlists in CSD </a:t>
            </a:r>
            <a:r>
              <a:rPr lang="en-US" sz="3200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sz="2000" dirty="0"/>
          </a:p>
          <a:p>
            <a:r>
              <a:rPr lang="en-US" sz="2000" dirty="0"/>
              <a:t>19 of 32 school districts currently have at least one school with a waiting list. </a:t>
            </a:r>
          </a:p>
          <a:p>
            <a:endParaRPr lang="en-US" sz="2000" dirty="0"/>
          </a:p>
          <a:p>
            <a:r>
              <a:rPr lang="en-US" sz="2000" dirty="0"/>
              <a:t>63 schools have zoned wait lists: 20 in Brooklyn, 17 in Queens, 11 in Manhattan, 11 in The Bronx, and 4 in Staten Island.</a:t>
            </a:r>
          </a:p>
          <a:p>
            <a:endParaRPr lang="en-US" sz="2000" dirty="0"/>
          </a:p>
          <a:p>
            <a:r>
              <a:rPr lang="en-US" sz="2000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sz="2000" dirty="0"/>
          </a:p>
          <a:p>
            <a:r>
              <a:rPr lang="en-US" sz="2000" dirty="0"/>
              <a:t>Over 7,000 families got none of their choices but unclear how many were put on wait list for their zoned school.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There were no schools in District 1 with wait lists.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7721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Seats Need for CSD 1 and Manhattan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The FY 2015-2019 Capital Plan that DOE will move forward with plans to add no seats in District 1 despite the enrollment projections showing anywhere from 500 to 1,200 new students by 2021.</a:t>
            </a:r>
          </a:p>
          <a:p>
            <a:endParaRPr lang="en-US" sz="1900" dirty="0"/>
          </a:p>
          <a:p>
            <a:r>
              <a:rPr lang="en-US" sz="1900" dirty="0" smtClean="0"/>
              <a:t>At least 500 projected new seats will go unmet in District 1. 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 smtClean="0"/>
              <a:t>In Manhattan high schools, over 3,400 new seats are needed to address present overcrowding in buildings over 100% utilization.</a:t>
            </a:r>
          </a:p>
          <a:p>
            <a:endParaRPr lang="en-US" sz="1900" dirty="0"/>
          </a:p>
          <a:p>
            <a:r>
              <a:rPr lang="en-US" sz="1900" b="1" i="1" dirty="0" smtClean="0"/>
              <a:t>Yet according to the Capital Plan, no seats are currently expected to be added in Manhattan high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0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.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30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76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19959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096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785135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73214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89352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59866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629342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623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97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5000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11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57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0910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78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3072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4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3126</TotalTime>
  <Words>2356</Words>
  <Application>Microsoft Macintosh PowerPoint</Application>
  <PresentationFormat>On-screen Show (4:3)</PresentationFormat>
  <Paragraphs>273</Paragraphs>
  <Slides>30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UnMet need for seats in New 2015-2019 capital plan  Including Class size and overcrowding data   for Community School district 1 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1 have increased in grades K-3  by 25.8% since 2006</vt:lpstr>
      <vt:lpstr>CSD 1’s class sizes in grades 4-8 have increased by 12.4% since 2008</vt:lpstr>
      <vt:lpstr> Class sizes city-wide have increased in core HS classes as well, by 2.3% since 2007, though the DOE data is unreliable* </vt:lpstr>
      <vt:lpstr>CSD 1 Schools with large class sizes</vt:lpstr>
      <vt:lpstr>Examples of schools in CSD 1 with large class sizes, K-3</vt:lpstr>
      <vt:lpstr>School Utilization Rates at critical levels</vt:lpstr>
      <vt:lpstr>At least 30,000 seats currently needed  just in districts averaging over 100%</vt:lpstr>
      <vt:lpstr>Average Utilization Rates in CSD 1 compared to City-Wide 2012-2013</vt:lpstr>
      <vt:lpstr>17 Manhattan High Schools Above 100%;  3,500 HS seats needed to reduce building utilization rate to 100% but NO Manhattan HS to be built in capital plan </vt:lpstr>
      <vt:lpstr>New Seats in Capital Plan and DOE Enrollment Projections for CSD 1</vt:lpstr>
      <vt:lpstr>City-wide Enrollment Projections K-8 vs. New Seats in Capital Plan </vt:lpstr>
      <vt:lpstr>City-wide Enrollment Projections HS vs. New Seats in Capital Plan </vt:lpstr>
      <vt:lpstr>Also Kindergarten Waitlists in many neighborhoods</vt:lpstr>
      <vt:lpstr>2014 Kindergarten Waitlists in CSD 1</vt:lpstr>
      <vt:lpstr>Seats Need for CSD 1 and Manhattan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189</cp:revision>
  <dcterms:created xsi:type="dcterms:W3CDTF">2014-02-11T14:35:23Z</dcterms:created>
  <dcterms:modified xsi:type="dcterms:W3CDTF">2014-07-11T17:47:16Z</dcterms:modified>
</cp:coreProperties>
</file>