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5"/>
  </p:notesMasterIdLst>
  <p:handoutMasterIdLst>
    <p:handoutMasterId r:id="rId36"/>
  </p:handoutMasterIdLst>
  <p:sldIdLst>
    <p:sldId id="256" r:id="rId2"/>
    <p:sldId id="332" r:id="rId3"/>
    <p:sldId id="333" r:id="rId4"/>
    <p:sldId id="334" r:id="rId5"/>
    <p:sldId id="335" r:id="rId6"/>
    <p:sldId id="336" r:id="rId7"/>
    <p:sldId id="330" r:id="rId8"/>
    <p:sldId id="331" r:id="rId9"/>
    <p:sldId id="318" r:id="rId10"/>
    <p:sldId id="319" r:id="rId11"/>
    <p:sldId id="320" r:id="rId12"/>
    <p:sldId id="261" r:id="rId13"/>
    <p:sldId id="289" r:id="rId14"/>
    <p:sldId id="321" r:id="rId15"/>
    <p:sldId id="305" r:id="rId16"/>
    <p:sldId id="313" r:id="rId17"/>
    <p:sldId id="322" r:id="rId18"/>
    <p:sldId id="328" r:id="rId19"/>
    <p:sldId id="326" r:id="rId20"/>
    <p:sldId id="327" r:id="rId21"/>
    <p:sldId id="323" r:id="rId22"/>
    <p:sldId id="310" r:id="rId23"/>
    <p:sldId id="311" r:id="rId24"/>
    <p:sldId id="312" r:id="rId25"/>
    <p:sldId id="295" r:id="rId26"/>
    <p:sldId id="329" r:id="rId27"/>
    <p:sldId id="296" r:id="rId28"/>
    <p:sldId id="337" r:id="rId29"/>
    <p:sldId id="338" r:id="rId30"/>
    <p:sldId id="339" r:id="rId31"/>
    <p:sldId id="340" r:id="rId32"/>
    <p:sldId id="341" r:id="rId33"/>
    <p:sldId id="342" r:id="rId34"/>
  </p:sldIdLst>
  <p:sldSz cx="9144000" cy="6858000" type="screen4x3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96" y="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5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5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-32%202012%20SV-3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78_ALL_HS%202012%20SV-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Enrollment%20Projections%20by%20District%202011-21%20vs%20New%20Seats%202015-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6%20class%20size%20analysis%20upd.%202013-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Class%20Size%20Data:Class%20Size:Short%20term%20CS%20Data:District%20Data:D6%20class%20size%20analysis%20upd.%202013-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197288"/>
        <c:axId val="-2132709240"/>
      </c:barChart>
      <c:catAx>
        <c:axId val="211919728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709240"/>
        <c:crosses val="autoZero"/>
        <c:auto val="1"/>
        <c:lblAlgn val="ctr"/>
        <c:lblOffset val="100"/>
        <c:noMultiLvlLbl val="0"/>
      </c:catAx>
      <c:valAx>
        <c:axId val="-21327092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9197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D6 2nd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'CSD 6'!$O$10:$O$13</c:f>
              <c:strCache>
                <c:ptCount val="4"/>
                <c:pt idx="0">
                  <c:v>P.S. 005 ELLEN LURIE</c:v>
                </c:pt>
                <c:pt idx="1">
                  <c:v>P.S. 028 WRIGHT BROTHERS</c:v>
                </c:pt>
                <c:pt idx="2">
                  <c:v>WASHINGTON HEIGHTS ACADEMY</c:v>
                </c:pt>
                <c:pt idx="3">
                  <c:v>P.S. 008 LUIS BELLIARD</c:v>
                </c:pt>
              </c:strCache>
            </c:strRef>
          </c:cat>
          <c:val>
            <c:numRef>
              <c:f>'CSD 6'!$P$10:$P$13</c:f>
              <c:numCache>
                <c:formatCode>0</c:formatCode>
                <c:ptCount val="4"/>
                <c:pt idx="0">
                  <c:v>52.5</c:v>
                </c:pt>
                <c:pt idx="1">
                  <c:v>31.0</c:v>
                </c:pt>
                <c:pt idx="2">
                  <c:v>31.0</c:v>
                </c:pt>
                <c:pt idx="3">
                  <c:v>29.7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0900472"/>
        <c:axId val="2050154152"/>
      </c:barChart>
      <c:catAx>
        <c:axId val="2050900472"/>
        <c:scaling>
          <c:orientation val="minMax"/>
        </c:scaling>
        <c:delete val="0"/>
        <c:axPos val="b"/>
        <c:majorTickMark val="out"/>
        <c:minorTickMark val="none"/>
        <c:tickLblPos val="nextTo"/>
        <c:crossAx val="2050154152"/>
        <c:crosses val="autoZero"/>
        <c:auto val="1"/>
        <c:lblAlgn val="ctr"/>
        <c:lblOffset val="100"/>
        <c:noMultiLvlLbl val="0"/>
      </c:catAx>
      <c:valAx>
        <c:axId val="205015415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050900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D6 3rd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'CSD 6'!$O$15:$O$20</c:f>
              <c:strCache>
                <c:ptCount val="6"/>
                <c:pt idx="0">
                  <c:v>P.S. 153 ADAM CLAYTON POWELL</c:v>
                </c:pt>
                <c:pt idx="1">
                  <c:v>WASHINGTON HEIGHTS ACADEMY</c:v>
                </c:pt>
                <c:pt idx="2">
                  <c:v>P.S. 132 JUAN PABLO DUARTE</c:v>
                </c:pt>
                <c:pt idx="3">
                  <c:v>P.S. 098 SHORAC KAPPOCK</c:v>
                </c:pt>
                <c:pt idx="4">
                  <c:v>Paula Hedbavny School</c:v>
                </c:pt>
                <c:pt idx="5">
                  <c:v>P.S. 189</c:v>
                </c:pt>
              </c:strCache>
            </c:strRef>
          </c:cat>
          <c:val>
            <c:numRef>
              <c:f>'CSD 6'!$P$15:$P$20</c:f>
              <c:numCache>
                <c:formatCode>0</c:formatCode>
                <c:ptCount val="6"/>
                <c:pt idx="0">
                  <c:v>29.0</c:v>
                </c:pt>
                <c:pt idx="1">
                  <c:v>29.0</c:v>
                </c:pt>
                <c:pt idx="2">
                  <c:v>28.7</c:v>
                </c:pt>
                <c:pt idx="3">
                  <c:v>28.5</c:v>
                </c:pt>
                <c:pt idx="4">
                  <c:v>28.0</c:v>
                </c:pt>
                <c:pt idx="5">
                  <c:v>27.8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4246136"/>
        <c:axId val="2050914472"/>
      </c:barChart>
      <c:catAx>
        <c:axId val="-2134246136"/>
        <c:scaling>
          <c:orientation val="minMax"/>
        </c:scaling>
        <c:delete val="0"/>
        <c:axPos val="b"/>
        <c:majorTickMark val="out"/>
        <c:minorTickMark val="none"/>
        <c:tickLblPos val="nextTo"/>
        <c:crossAx val="2050914472"/>
        <c:crosses val="autoZero"/>
        <c:auto val="1"/>
        <c:lblAlgn val="ctr"/>
        <c:lblOffset val="100"/>
        <c:noMultiLvlLbl val="0"/>
      </c:catAx>
      <c:valAx>
        <c:axId val="205091447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4246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D6 Kindergarten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'CSD 6'!$O$22:$O$27</c:f>
              <c:strCache>
                <c:ptCount val="6"/>
                <c:pt idx="0">
                  <c:v>WASHINGTON HEIGHTS ACADEMY</c:v>
                </c:pt>
                <c:pt idx="1">
                  <c:v>P.S. 028 WRIGHT BROTHERS</c:v>
                </c:pt>
                <c:pt idx="2">
                  <c:v>P.S. 189</c:v>
                </c:pt>
                <c:pt idx="3">
                  <c:v>P.S. 004 DUKE ELLINGTON</c:v>
                </c:pt>
                <c:pt idx="4">
                  <c:v>P.S. 153 ADAM CLAYTON POWELL</c:v>
                </c:pt>
                <c:pt idx="5">
                  <c:v>AMISTAD DUAL LANGUAGE SCHOOL</c:v>
                </c:pt>
              </c:strCache>
            </c:strRef>
          </c:cat>
          <c:val>
            <c:numRef>
              <c:f>'CSD 6'!$P$22:$P$27</c:f>
              <c:numCache>
                <c:formatCode>0</c:formatCode>
                <c:ptCount val="6"/>
                <c:pt idx="0">
                  <c:v>28.0</c:v>
                </c:pt>
                <c:pt idx="1">
                  <c:v>26.0</c:v>
                </c:pt>
                <c:pt idx="2">
                  <c:v>25.2</c:v>
                </c:pt>
                <c:pt idx="3">
                  <c:v>25.0</c:v>
                </c:pt>
                <c:pt idx="4">
                  <c:v>25.0</c:v>
                </c:pt>
                <c:pt idx="5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710984"/>
        <c:axId val="2053449256"/>
      </c:barChart>
      <c:catAx>
        <c:axId val="2137710984"/>
        <c:scaling>
          <c:orientation val="minMax"/>
        </c:scaling>
        <c:delete val="0"/>
        <c:axPos val="b"/>
        <c:majorTickMark val="out"/>
        <c:minorTickMark val="none"/>
        <c:tickLblPos val="nextTo"/>
        <c:crossAx val="2053449256"/>
        <c:crosses val="autoZero"/>
        <c:auto val="1"/>
        <c:lblAlgn val="ctr"/>
        <c:lblOffset val="100"/>
        <c:noMultiLvlLbl val="0"/>
      </c:catAx>
      <c:valAx>
        <c:axId val="205344925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37710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566344"/>
        <c:axId val="2137827224"/>
      </c:barChart>
      <c:catAx>
        <c:axId val="213756634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827224"/>
        <c:crosses val="autoZero"/>
        <c:auto val="1"/>
        <c:lblAlgn val="ctr"/>
        <c:lblOffset val="100"/>
        <c:noMultiLvlLbl val="0"/>
      </c:catAx>
      <c:valAx>
        <c:axId val="21378272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7566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119832"/>
        <c:axId val="2137032280"/>
      </c:barChart>
      <c:catAx>
        <c:axId val="213711983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032280"/>
        <c:crosses val="autoZero"/>
        <c:auto val="1"/>
        <c:lblAlgn val="ctr"/>
        <c:lblOffset val="100"/>
        <c:noMultiLvlLbl val="0"/>
      </c:catAx>
      <c:valAx>
        <c:axId val="213703228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7119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260264"/>
        <c:axId val="2137817816"/>
      </c:barChart>
      <c:catAx>
        <c:axId val="21372602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817816"/>
        <c:crosses val="autoZero"/>
        <c:auto val="1"/>
        <c:lblAlgn val="ctr"/>
        <c:lblOffset val="100"/>
        <c:noMultiLvlLbl val="0"/>
      </c:catAx>
      <c:valAx>
        <c:axId val="21378178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7260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'D6'!$D$92:$D$97</c:f>
              <c:strCache>
                <c:ptCount val="6"/>
                <c:pt idx="0">
                  <c:v>District 6 Elementary Schools</c:v>
                </c:pt>
                <c:pt idx="1">
                  <c:v>Citywide Elementary Schools</c:v>
                </c:pt>
                <c:pt idx="2">
                  <c:v>District 6 Middle Schools</c:v>
                </c:pt>
                <c:pt idx="3">
                  <c:v>Citywide Middle Schools</c:v>
                </c:pt>
                <c:pt idx="4">
                  <c:v>Manhattan High Schools</c:v>
                </c:pt>
                <c:pt idx="5">
                  <c:v>Citywide High Schools</c:v>
                </c:pt>
              </c:strCache>
            </c:strRef>
          </c:cat>
          <c:val>
            <c:numRef>
              <c:f>'D6'!$E$92:$E$97</c:f>
              <c:numCache>
                <c:formatCode>0.0%</c:formatCode>
                <c:ptCount val="6"/>
                <c:pt idx="0">
                  <c:v>0.943</c:v>
                </c:pt>
                <c:pt idx="1">
                  <c:v>0.974</c:v>
                </c:pt>
                <c:pt idx="2">
                  <c:v>0.763</c:v>
                </c:pt>
                <c:pt idx="3">
                  <c:v>0.809</c:v>
                </c:pt>
                <c:pt idx="4">
                  <c:v>0.894</c:v>
                </c:pt>
                <c:pt idx="5">
                  <c:v>0.952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505080"/>
        <c:axId val="2079335656"/>
      </c:barChart>
      <c:catAx>
        <c:axId val="2074505080"/>
        <c:scaling>
          <c:orientation val="minMax"/>
        </c:scaling>
        <c:delete val="0"/>
        <c:axPos val="b"/>
        <c:majorTickMark val="out"/>
        <c:minorTickMark val="none"/>
        <c:tickLblPos val="nextTo"/>
        <c:crossAx val="2079335656"/>
        <c:crosses val="autoZero"/>
        <c:auto val="1"/>
        <c:lblAlgn val="ctr"/>
        <c:lblOffset val="100"/>
        <c:noMultiLvlLbl val="0"/>
      </c:catAx>
      <c:valAx>
        <c:axId val="2079335656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074505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'D6'!$D$18:$D$30</c:f>
              <c:strCache>
                <c:ptCount val="13"/>
                <c:pt idx="0">
                  <c:v>P.S. 48 TRANSPORTABLE</c:v>
                </c:pt>
                <c:pt idx="1">
                  <c:v>P.S./IS 278</c:v>
                </c:pt>
                <c:pt idx="2">
                  <c:v>P.S./I.S. 187</c:v>
                </c:pt>
                <c:pt idx="3">
                  <c:v>P.S./I.S. 176</c:v>
                </c:pt>
                <c:pt idx="4">
                  <c:v>P.S. 8</c:v>
                </c:pt>
                <c:pt idx="5">
                  <c:v>P.S. 18</c:v>
                </c:pt>
                <c:pt idx="6">
                  <c:v>P.S. 4</c:v>
                </c:pt>
                <c:pt idx="7">
                  <c:v>P.S./I.S. 210</c:v>
                </c:pt>
                <c:pt idx="8">
                  <c:v>P.S. 178 MINISCHOOL</c:v>
                </c:pt>
                <c:pt idx="9">
                  <c:v>P.S. 98 MINISCHOOL</c:v>
                </c:pt>
                <c:pt idx="10">
                  <c:v>I.S. 528</c:v>
                </c:pt>
                <c:pt idx="11">
                  <c:v>P.S. 5</c:v>
                </c:pt>
                <c:pt idx="12">
                  <c:v>I.S. 143 MINISCHOOL</c:v>
                </c:pt>
              </c:strCache>
            </c:strRef>
          </c:cat>
          <c:val>
            <c:numRef>
              <c:f>'D6'!$E$18:$E$30</c:f>
              <c:numCache>
                <c:formatCode>0%</c:formatCode>
                <c:ptCount val="13"/>
                <c:pt idx="0">
                  <c:v>2.17</c:v>
                </c:pt>
                <c:pt idx="1">
                  <c:v>1.4</c:v>
                </c:pt>
                <c:pt idx="2">
                  <c:v>1.34</c:v>
                </c:pt>
                <c:pt idx="3">
                  <c:v>1.3</c:v>
                </c:pt>
                <c:pt idx="4">
                  <c:v>1.21</c:v>
                </c:pt>
                <c:pt idx="5">
                  <c:v>1.2</c:v>
                </c:pt>
                <c:pt idx="6">
                  <c:v>1.19</c:v>
                </c:pt>
                <c:pt idx="7">
                  <c:v>1.16</c:v>
                </c:pt>
                <c:pt idx="8">
                  <c:v>1.16</c:v>
                </c:pt>
                <c:pt idx="9">
                  <c:v>1.15</c:v>
                </c:pt>
                <c:pt idx="10">
                  <c:v>1.09</c:v>
                </c:pt>
                <c:pt idx="11">
                  <c:v>1.01</c:v>
                </c:pt>
                <c:pt idx="12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337096"/>
        <c:axId val="2072604440"/>
      </c:barChart>
      <c:catAx>
        <c:axId val="2137337096"/>
        <c:scaling>
          <c:orientation val="minMax"/>
        </c:scaling>
        <c:delete val="0"/>
        <c:axPos val="b"/>
        <c:majorTickMark val="out"/>
        <c:minorTickMark val="none"/>
        <c:tickLblPos val="nextTo"/>
        <c:crossAx val="2072604440"/>
        <c:crosses val="autoZero"/>
        <c:auto val="1"/>
        <c:lblAlgn val="ctr"/>
        <c:lblOffset val="100"/>
        <c:noMultiLvlLbl val="0"/>
      </c:catAx>
      <c:valAx>
        <c:axId val="20726044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7337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'Manhattan HS'!$A$22:$A$39</c:f>
              <c:strCache>
                <c:ptCount val="18"/>
                <c:pt idx="0">
                  <c:v>BEACON HS</c:v>
                </c:pt>
                <c:pt idx="1">
                  <c:v>CITY AS SCHOOL (OLD 95)</c:v>
                </c:pt>
                <c:pt idx="2">
                  <c:v>HEALTH PROFESSIONS HS (OL STY)</c:v>
                </c:pt>
                <c:pt idx="3">
                  <c:v>LIBERTY HS</c:v>
                </c:pt>
                <c:pt idx="4">
                  <c:v>J. K. ONASSIS HS FOR INT CAREERS</c:v>
                </c:pt>
                <c:pt idx="5">
                  <c:v>FIORELLO LAGUARDIA HS</c:v>
                </c:pt>
                <c:pt idx="6">
                  <c:v>THE HERITAGE SCHOOL</c:v>
                </c:pt>
                <c:pt idx="7">
                  <c:v>PARK EAST HS </c:v>
                </c:pt>
                <c:pt idx="8">
                  <c:v>STUYVESANT HS (NEW)</c:v>
                </c:pt>
                <c:pt idx="9">
                  <c:v>HS FOR ENVIRONMENTAL STUDIES</c:v>
                </c:pt>
                <c:pt idx="10">
                  <c:v>G. WASHINGTON HS EDUC. CAMPUS</c:v>
                </c:pt>
                <c:pt idx="11">
                  <c:v>EDWARD A. REYNOLDS WEST SIDE HS</c:v>
                </c:pt>
                <c:pt idx="12">
                  <c:v>MNHT COMP NIGHT&amp;DAY (OL BACN X)</c:v>
                </c:pt>
                <c:pt idx="13">
                  <c:v>GREGORIO LUPERON PREP. SCHOOL</c:v>
                </c:pt>
                <c:pt idx="14">
                  <c:v>OLD MANHATTAN VOC/TECH HS</c:v>
                </c:pt>
                <c:pt idx="15">
                  <c:v>MANHTN CT FOR MATH &amp; SCI. HS</c:v>
                </c:pt>
                <c:pt idx="16">
                  <c:v>HS FOR ECONOMICS &amp; FINANCE</c:v>
                </c:pt>
                <c:pt idx="17">
                  <c:v>MIDTOWN EAST CAMPUS</c:v>
                </c:pt>
              </c:strCache>
            </c:strRef>
          </c:cat>
          <c:val>
            <c:numRef>
              <c:f>'Manhattan HS'!$B$22:$B$39</c:f>
              <c:numCache>
                <c:formatCode>0%</c:formatCode>
                <c:ptCount val="18"/>
                <c:pt idx="0">
                  <c:v>1.6</c:v>
                </c:pt>
                <c:pt idx="1">
                  <c:v>1.46</c:v>
                </c:pt>
                <c:pt idx="2">
                  <c:v>1.43</c:v>
                </c:pt>
                <c:pt idx="3">
                  <c:v>1.37</c:v>
                </c:pt>
                <c:pt idx="4">
                  <c:v>1.32</c:v>
                </c:pt>
                <c:pt idx="5">
                  <c:v>1.28</c:v>
                </c:pt>
                <c:pt idx="6">
                  <c:v>1.26</c:v>
                </c:pt>
                <c:pt idx="7">
                  <c:v>1.23</c:v>
                </c:pt>
                <c:pt idx="8">
                  <c:v>1.18</c:v>
                </c:pt>
                <c:pt idx="9">
                  <c:v>1.14</c:v>
                </c:pt>
                <c:pt idx="10">
                  <c:v>1.09</c:v>
                </c:pt>
                <c:pt idx="11">
                  <c:v>1.07</c:v>
                </c:pt>
                <c:pt idx="12">
                  <c:v>1.07</c:v>
                </c:pt>
                <c:pt idx="13">
                  <c:v>1.07</c:v>
                </c:pt>
                <c:pt idx="14">
                  <c:v>1.05</c:v>
                </c:pt>
                <c:pt idx="15">
                  <c:v>1.03</c:v>
                </c:pt>
                <c:pt idx="16">
                  <c:v>1.02</c:v>
                </c:pt>
                <c:pt idx="17">
                  <c:v>1.01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749928"/>
        <c:axId val="2137064296"/>
      </c:barChart>
      <c:catAx>
        <c:axId val="20747499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064296"/>
        <c:crosses val="autoZero"/>
        <c:auto val="1"/>
        <c:lblAlgn val="ctr"/>
        <c:lblOffset val="100"/>
        <c:noMultiLvlLbl val="0"/>
      </c:catAx>
      <c:valAx>
        <c:axId val="21370642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74749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-0.00391389432485323"/>
                  <c:y val="0.2972972972972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587084148727984"/>
                  <c:y val="0.7027027027027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Manhattan!$B$43:$B$46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Manhattan!$C$43:$C$46</c:f>
              <c:numCache>
                <c:formatCode>#,##0</c:formatCode>
                <c:ptCount val="4"/>
                <c:pt idx="1">
                  <c:v>-1356.0</c:v>
                </c:pt>
                <c:pt idx="2">
                  <c:v>-3737.0</c:v>
                </c:pt>
                <c:pt idx="3" formatCode="General">
                  <c:v>110.0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054664"/>
        <c:axId val="2053501736"/>
      </c:barChart>
      <c:catAx>
        <c:axId val="2137054664"/>
        <c:scaling>
          <c:orientation val="minMax"/>
        </c:scaling>
        <c:delete val="0"/>
        <c:axPos val="b"/>
        <c:majorTickMark val="out"/>
        <c:minorTickMark val="none"/>
        <c:tickLblPos val="nextTo"/>
        <c:crossAx val="2053501736"/>
        <c:crosses val="autoZero"/>
        <c:auto val="1"/>
        <c:lblAlgn val="ctr"/>
        <c:lblOffset val="100"/>
        <c:noMultiLvlLbl val="0"/>
      </c:catAx>
      <c:valAx>
        <c:axId val="205350173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7054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2765736"/>
        <c:axId val="2121090664"/>
      </c:barChart>
      <c:catAx>
        <c:axId val="2132765736"/>
        <c:scaling>
          <c:orientation val="minMax"/>
        </c:scaling>
        <c:delete val="0"/>
        <c:axPos val="b"/>
        <c:majorTickMark val="out"/>
        <c:minorTickMark val="none"/>
        <c:tickLblPos val="nextTo"/>
        <c:crossAx val="2121090664"/>
        <c:crosses val="autoZero"/>
        <c:auto val="1"/>
        <c:lblAlgn val="ctr"/>
        <c:lblOffset val="100"/>
        <c:noMultiLvlLbl val="0"/>
      </c:catAx>
      <c:valAx>
        <c:axId val="212109066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132765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40589.0</c:v>
                </c:pt>
                <c:pt idx="1">
                  <c:v>51954.0</c:v>
                </c:pt>
                <c:pt idx="2">
                  <c:v>38244.0</c:v>
                </c:pt>
                <c:pt idx="3">
                  <c:v>36654.0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298296"/>
        <c:axId val="2079356808"/>
      </c:barChart>
      <c:catAx>
        <c:axId val="2137298296"/>
        <c:scaling>
          <c:orientation val="minMax"/>
        </c:scaling>
        <c:delete val="0"/>
        <c:axPos val="b"/>
        <c:majorTickMark val="out"/>
        <c:minorTickMark val="none"/>
        <c:tickLblPos val="nextTo"/>
        <c:crossAx val="2079356808"/>
        <c:crosses val="autoZero"/>
        <c:auto val="1"/>
        <c:lblAlgn val="ctr"/>
        <c:lblOffset val="100"/>
        <c:noMultiLvlLbl val="0"/>
      </c:catAx>
      <c:valAx>
        <c:axId val="207935680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7298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19461.0</c:v>
                </c:pt>
                <c:pt idx="1">
                  <c:v>18387.0</c:v>
                </c:pt>
                <c:pt idx="2">
                  <c:v>13483.0</c:v>
                </c:pt>
                <c:pt idx="3">
                  <c:v>3102.0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9341256"/>
        <c:axId val="2137873512"/>
      </c:barChart>
      <c:catAx>
        <c:axId val="207934125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873512"/>
        <c:crosses val="autoZero"/>
        <c:auto val="1"/>
        <c:lblAlgn val="ctr"/>
        <c:lblOffset val="100"/>
        <c:noMultiLvlLbl val="0"/>
      </c:catAx>
      <c:valAx>
        <c:axId val="2137873512"/>
        <c:scaling>
          <c:orientation val="minMax"/>
          <c:max val="2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079341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waitlists 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751.0</c:v>
                </c:pt>
                <c:pt idx="1">
                  <c:v>112.0</c:v>
                </c:pt>
                <c:pt idx="2">
                  <c:v>679.0</c:v>
                </c:pt>
                <c:pt idx="3">
                  <c:v>883.0</c:v>
                </c:pt>
                <c:pt idx="4">
                  <c:v>163.0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15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462.0</c:v>
                </c:pt>
                <c:pt idx="1">
                  <c:v>211.0</c:v>
                </c:pt>
                <c:pt idx="2">
                  <c:v>720.0</c:v>
                </c:pt>
                <c:pt idx="3">
                  <c:v>942.0</c:v>
                </c:pt>
                <c:pt idx="4">
                  <c:v>47.0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399999999999999"/>
                  <c:y val="0.0149253731343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569.0</c:v>
                </c:pt>
                <c:pt idx="1">
                  <c:v>114.0</c:v>
                </c:pt>
                <c:pt idx="2">
                  <c:v>622.0</c:v>
                </c:pt>
                <c:pt idx="3">
                  <c:v>946.0</c:v>
                </c:pt>
                <c:pt idx="4">
                  <c:v>110.0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385080"/>
        <c:axId val="2054081368"/>
      </c:barChart>
      <c:catAx>
        <c:axId val="2137385080"/>
        <c:scaling>
          <c:orientation val="minMax"/>
        </c:scaling>
        <c:delete val="0"/>
        <c:axPos val="b"/>
        <c:majorTickMark val="none"/>
        <c:minorTickMark val="none"/>
        <c:tickLblPos val="nextTo"/>
        <c:crossAx val="2054081368"/>
        <c:crosses val="autoZero"/>
        <c:auto val="1"/>
        <c:lblAlgn val="ctr"/>
        <c:lblOffset val="100"/>
        <c:noMultiLvlLbl val="0"/>
      </c:catAx>
      <c:valAx>
        <c:axId val="20540813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37385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0.023936170212765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8.0</c:v>
                </c:pt>
                <c:pt idx="6">
                  <c:v>9.0</c:v>
                </c:pt>
                <c:pt idx="7">
                  <c:v>10.0</c:v>
                </c:pt>
                <c:pt idx="8">
                  <c:v>11.0</c:v>
                </c:pt>
                <c:pt idx="9">
                  <c:v>12.0</c:v>
                </c:pt>
                <c:pt idx="10">
                  <c:v>13.0</c:v>
                </c:pt>
                <c:pt idx="11">
                  <c:v>14.0</c:v>
                </c:pt>
                <c:pt idx="12">
                  <c:v>15.0</c:v>
                </c:pt>
                <c:pt idx="13">
                  <c:v>16.0</c:v>
                </c:pt>
                <c:pt idx="14">
                  <c:v>17.0</c:v>
                </c:pt>
                <c:pt idx="15">
                  <c:v>18.0</c:v>
                </c:pt>
                <c:pt idx="16">
                  <c:v>19.0</c:v>
                </c:pt>
                <c:pt idx="17">
                  <c:v>20.0</c:v>
                </c:pt>
                <c:pt idx="18">
                  <c:v>21.0</c:v>
                </c:pt>
                <c:pt idx="19">
                  <c:v>22.0</c:v>
                </c:pt>
                <c:pt idx="20">
                  <c:v>24.0</c:v>
                </c:pt>
                <c:pt idx="21">
                  <c:v>25.0</c:v>
                </c:pt>
                <c:pt idx="22">
                  <c:v>26.0</c:v>
                </c:pt>
                <c:pt idx="23">
                  <c:v>27.0</c:v>
                </c:pt>
                <c:pt idx="24">
                  <c:v>28.0</c:v>
                </c:pt>
                <c:pt idx="25">
                  <c:v>29.0</c:v>
                </c:pt>
                <c:pt idx="26">
                  <c:v>30.0</c:v>
                </c:pt>
                <c:pt idx="27">
                  <c:v>31.0</c:v>
                </c:pt>
                <c:pt idx="28">
                  <c:v>32.0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</c:v>
                </c:pt>
                <c:pt idx="1">
                  <c:v>0.333333333333333</c:v>
                </c:pt>
                <c:pt idx="2">
                  <c:v>0.0</c:v>
                </c:pt>
                <c:pt idx="3">
                  <c:v>0.0</c:v>
                </c:pt>
                <c:pt idx="4">
                  <c:v>0.08</c:v>
                </c:pt>
                <c:pt idx="5">
                  <c:v>0.0476190476190476</c:v>
                </c:pt>
                <c:pt idx="6">
                  <c:v>0.0</c:v>
                </c:pt>
                <c:pt idx="7">
                  <c:v>0.048780487804878</c:v>
                </c:pt>
                <c:pt idx="8">
                  <c:v>0.0714285714285714</c:v>
                </c:pt>
                <c:pt idx="9">
                  <c:v>0.181818181818182</c:v>
                </c:pt>
                <c:pt idx="10">
                  <c:v>0.0555555555555555</c:v>
                </c:pt>
                <c:pt idx="11">
                  <c:v>0.0476190476190476</c:v>
                </c:pt>
                <c:pt idx="12">
                  <c:v>0.434782608695652</c:v>
                </c:pt>
                <c:pt idx="13">
                  <c:v>0.0</c:v>
                </c:pt>
                <c:pt idx="14">
                  <c:v>0.0434782608695652</c:v>
                </c:pt>
                <c:pt idx="15">
                  <c:v>0.0769230769230769</c:v>
                </c:pt>
                <c:pt idx="16">
                  <c:v>0.0</c:v>
                </c:pt>
                <c:pt idx="17">
                  <c:v>0.366666666666667</c:v>
                </c:pt>
                <c:pt idx="18">
                  <c:v>0.227272727272727</c:v>
                </c:pt>
                <c:pt idx="19">
                  <c:v>0.0740740740740741</c:v>
                </c:pt>
                <c:pt idx="20">
                  <c:v>0.310344827586207</c:v>
                </c:pt>
                <c:pt idx="21">
                  <c:v>0.307692307692308</c:v>
                </c:pt>
                <c:pt idx="22">
                  <c:v>0.142857142857143</c:v>
                </c:pt>
                <c:pt idx="23">
                  <c:v>0.0769230769230769</c:v>
                </c:pt>
                <c:pt idx="24">
                  <c:v>0.153846153846154</c:v>
                </c:pt>
                <c:pt idx="25">
                  <c:v>0.037037037037037</c:v>
                </c:pt>
                <c:pt idx="26">
                  <c:v>0.307692307692308</c:v>
                </c:pt>
                <c:pt idx="27">
                  <c:v>0.133333333333333</c:v>
                </c:pt>
                <c:pt idx="28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2876840"/>
        <c:axId val="2074202152"/>
      </c:barChart>
      <c:catAx>
        <c:axId val="2072876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74202152"/>
        <c:crosses val="autoZero"/>
        <c:auto val="1"/>
        <c:lblAlgn val="ctr"/>
        <c:lblOffset val="100"/>
        <c:noMultiLvlLbl val="0"/>
      </c:catAx>
      <c:valAx>
        <c:axId val="20742021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72876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Zoned Kindergarten</a:t>
            </a:r>
            <a:r>
              <a:rPr lang="en-US" baseline="0"/>
              <a:t> wait lists, citywide 2009-13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.0305555555555554"/>
                  <c:y val="-0.032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38888888888889"/>
                  <c:y val="-0.0601855497229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499.0</c:v>
                </c:pt>
                <c:pt idx="1">
                  <c:v>1885.0</c:v>
                </c:pt>
                <c:pt idx="2">
                  <c:v>2588.0</c:v>
                </c:pt>
                <c:pt idx="3">
                  <c:v>2382.0</c:v>
                </c:pt>
                <c:pt idx="4">
                  <c:v>2361.0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7847320"/>
        <c:axId val="2137850296"/>
      </c:lineChart>
      <c:catAx>
        <c:axId val="2137847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37850296"/>
        <c:crosses val="autoZero"/>
        <c:auto val="1"/>
        <c:lblAlgn val="ctr"/>
        <c:lblOffset val="100"/>
        <c:noMultiLvlLbl val="0"/>
      </c:catAx>
      <c:valAx>
        <c:axId val="2137850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7847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Citywide K-3 Class sizes are the largest since 1998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8444408"/>
        <c:axId val="-2132206056"/>
      </c:lineChart>
      <c:catAx>
        <c:axId val="2028444408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2206056"/>
        <c:crosses val="autoZero"/>
        <c:auto val="1"/>
        <c:lblAlgn val="ctr"/>
        <c:lblOffset val="100"/>
        <c:noMultiLvlLbl val="0"/>
      </c:catAx>
      <c:valAx>
        <c:axId val="-2132206056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2028444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Citywide 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</c:rich>
      </c:tx>
      <c:layout>
        <c:manualLayout>
          <c:xMode val="edge"/>
          <c:yMode val="edge"/>
          <c:x val="0.12581519221862"/>
          <c:y val="0.0149812734082397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059574538476808"/>
          <c:y val="0.208595505617978"/>
          <c:w val="0.987485608416595"/>
          <c:h val="0.622768439057477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0137944"/>
        <c:axId val="2120626488"/>
      </c:lineChart>
      <c:catAx>
        <c:axId val="2120137944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0626488"/>
        <c:crosses val="autoZero"/>
        <c:auto val="1"/>
        <c:lblAlgn val="ctr"/>
        <c:lblOffset val="100"/>
        <c:noMultiLvlLbl val="0"/>
      </c:catAx>
      <c:valAx>
        <c:axId val="2120626488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2120137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1797112"/>
        <c:axId val="-2132373688"/>
      </c:lineChart>
      <c:catAx>
        <c:axId val="-2131797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32373688"/>
        <c:crosses val="autoZero"/>
        <c:auto val="1"/>
        <c:lblAlgn val="ctr"/>
        <c:lblOffset val="100"/>
        <c:noMultiLvlLbl val="0"/>
      </c:catAx>
      <c:valAx>
        <c:axId val="-2132373688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-213179711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90585083114611"/>
          <c:y val="0.0299884659746251"/>
          <c:w val="0.730731299212598"/>
          <c:h val="0.761502874424434"/>
        </c:manualLayout>
      </c:layout>
      <c:lineChart>
        <c:grouping val="standard"/>
        <c:varyColors val="0"/>
        <c:ser>
          <c:idx val="0"/>
          <c:order val="0"/>
          <c:tx>
            <c:strRef>
              <c:f>Summary!$A$8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Summary!$B$7:$H$7</c:f>
              <c:strCache>
                <c:ptCount val="7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Summary!$B$8:$H$8</c:f>
              <c:numCache>
                <c:formatCode>General</c:formatCode>
                <c:ptCount val="7"/>
                <c:pt idx="0">
                  <c:v>20.7</c:v>
                </c:pt>
                <c:pt idx="1">
                  <c:v>20.5</c:v>
                </c:pt>
                <c:pt idx="2">
                  <c:v>20.3</c:v>
                </c:pt>
                <c:pt idx="3">
                  <c:v>20.1</c:v>
                </c:pt>
                <c:pt idx="4">
                  <c:v>19.9</c:v>
                </c:pt>
                <c:pt idx="5">
                  <c:v>19.9</c:v>
                </c:pt>
                <c:pt idx="6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4"/>
              <c:layout>
                <c:manualLayout>
                  <c:x val="0.0"/>
                  <c:y val="0.02537485582468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Summary!$B$7:$H$7</c:f>
              <c:strCache>
                <c:ptCount val="7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Summary!$B$9:$H$9</c:f>
              <c:numCache>
                <c:formatCode>General</c:formatCode>
                <c:ptCount val="7"/>
                <c:pt idx="0">
                  <c:v>20.9</c:v>
                </c:pt>
                <c:pt idx="1">
                  <c:v>21.4</c:v>
                </c:pt>
                <c:pt idx="2">
                  <c:v>22.1</c:v>
                </c:pt>
                <c:pt idx="3">
                  <c:v>22.9</c:v>
                </c:pt>
                <c:pt idx="4">
                  <c:v>23.9</c:v>
                </c:pt>
                <c:pt idx="5">
                  <c:v>24.5</c:v>
                </c:pt>
                <c:pt idx="6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Summary!$A$10</c:f>
              <c:strCache>
                <c:ptCount val="1"/>
                <c:pt idx="0">
                  <c:v>D6</c:v>
                </c:pt>
              </c:strCache>
            </c:strRef>
          </c:tx>
          <c:spPr>
            <a:ln>
              <a:solidFill>
                <a:srgbClr val="292934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0"/>
                  <c:y val="-0.02537485582468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166666666666667"/>
                  <c:y val="-0.05573419078242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347222222222222"/>
                  <c:y val="-0.03268833610331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277777777777778"/>
                  <c:y val="-0.02903159596399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25"/>
                  <c:y val="-0.03858520900321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Summary!$B$7:$H$7</c:f>
              <c:strCache>
                <c:ptCount val="7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Summary!$B$10:$H$10</c:f>
              <c:numCache>
                <c:formatCode>General</c:formatCode>
                <c:ptCount val="7"/>
                <c:pt idx="0">
                  <c:v>21.0</c:v>
                </c:pt>
                <c:pt idx="1">
                  <c:v>21.3</c:v>
                </c:pt>
                <c:pt idx="2">
                  <c:v>22.6</c:v>
                </c:pt>
                <c:pt idx="3">
                  <c:v>23.2</c:v>
                </c:pt>
                <c:pt idx="4">
                  <c:v>23.7</c:v>
                </c:pt>
                <c:pt idx="5">
                  <c:v>24.1</c:v>
                </c:pt>
                <c:pt idx="6">
                  <c:v>24.4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2132203976"/>
        <c:axId val="2119524296"/>
      </c:lineChart>
      <c:catAx>
        <c:axId val="-21322039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2119524296"/>
        <c:crosses val="autoZero"/>
        <c:auto val="1"/>
        <c:lblAlgn val="ctr"/>
        <c:lblOffset val="100"/>
        <c:noMultiLvlLbl val="0"/>
      </c:catAx>
      <c:valAx>
        <c:axId val="2119524296"/>
        <c:scaling>
          <c:orientation val="minMax"/>
          <c:min val="18.0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-2132203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010887527948"/>
          <c:y val="0.268863444089136"/>
          <c:w val="0.183643433459706"/>
          <c:h val="0.33600142113402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371140638670166"/>
          <c:y val="0.0320735106992647"/>
          <c:w val="0.801426290463692"/>
          <c:h val="0.772936251226312"/>
        </c:manualLayout>
      </c:layout>
      <c:lineChart>
        <c:grouping val="standard"/>
        <c:varyColors val="0"/>
        <c:ser>
          <c:idx val="0"/>
          <c:order val="0"/>
          <c:tx>
            <c:strRef>
              <c:f>Summary!$A$15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0"/>
                  <c:y val="0.03454070382997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Summary!$B$14:$H$14</c:f>
              <c:strCache>
                <c:ptCount val="7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Summary!$B$15:$H$15</c:f>
              <c:numCache>
                <c:formatCode>General</c:formatCode>
                <c:ptCount val="7"/>
                <c:pt idx="0">
                  <c:v>24.8</c:v>
                </c:pt>
                <c:pt idx="1">
                  <c:v>24.6</c:v>
                </c:pt>
                <c:pt idx="2">
                  <c:v>23.8</c:v>
                </c:pt>
                <c:pt idx="3">
                  <c:v>23.3</c:v>
                </c:pt>
                <c:pt idx="4">
                  <c:v>22.9</c:v>
                </c:pt>
                <c:pt idx="5">
                  <c:v>22.9</c:v>
                </c:pt>
                <c:pt idx="6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0"/>
                  <c:y val="0.01973754504570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85067526416E-16"/>
                  <c:y val="0.01233596565356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"/>
                  <c:y val="0.01727035191498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Summary!$B$14:$H$14</c:f>
              <c:strCache>
                <c:ptCount val="7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Summary!$B$16:$H$16</c:f>
              <c:numCache>
                <c:formatCode>General</c:formatCode>
                <c:ptCount val="7"/>
                <c:pt idx="0">
                  <c:v>25.1</c:v>
                </c:pt>
                <c:pt idx="1">
                  <c:v>25.3</c:v>
                </c:pt>
                <c:pt idx="2">
                  <c:v>25.8</c:v>
                </c:pt>
                <c:pt idx="3">
                  <c:v>26.3</c:v>
                </c:pt>
                <c:pt idx="4">
                  <c:v>26.6</c:v>
                </c:pt>
                <c:pt idx="5">
                  <c:v>26.7</c:v>
                </c:pt>
                <c:pt idx="6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Summary!$A$17</c:f>
              <c:strCache>
                <c:ptCount val="1"/>
                <c:pt idx="0">
                  <c:v>D6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0"/>
                  <c:y val="-0.03207351069926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"/>
                  <c:y val="0.014803158784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"/>
                  <c:y val="0.02467193130712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"/>
                  <c:y val="0.01973754504570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"/>
                  <c:y val="0.0345407038299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Summary!$B$14:$H$14</c:f>
              <c:strCache>
                <c:ptCount val="7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Summary!$B$17:$H$17</c:f>
              <c:numCache>
                <c:formatCode>General</c:formatCode>
                <c:ptCount val="7"/>
                <c:pt idx="0">
                  <c:v>25.1</c:v>
                </c:pt>
                <c:pt idx="1">
                  <c:v>24.8</c:v>
                </c:pt>
                <c:pt idx="2">
                  <c:v>25.6</c:v>
                </c:pt>
                <c:pt idx="3">
                  <c:v>25.8</c:v>
                </c:pt>
                <c:pt idx="4">
                  <c:v>25.7</c:v>
                </c:pt>
                <c:pt idx="5">
                  <c:v>26.0</c:v>
                </c:pt>
                <c:pt idx="6">
                  <c:v>25.31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2758856"/>
        <c:axId val="2119826152"/>
      </c:lineChart>
      <c:catAx>
        <c:axId val="-2132758856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826152"/>
        <c:crosses val="autoZero"/>
        <c:auto val="1"/>
        <c:lblAlgn val="ctr"/>
        <c:lblOffset val="100"/>
        <c:noMultiLvlLbl val="0"/>
      </c:catAx>
      <c:valAx>
        <c:axId val="2119826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27588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552206441484534"/>
          <c:y val="0.0368271954674221"/>
          <c:w val="0.747554271837516"/>
          <c:h val="0.82055720372064"/>
        </c:manualLayout>
      </c:layout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0052760"/>
        <c:axId val="2120055736"/>
      </c:lineChart>
      <c:catAx>
        <c:axId val="2120052760"/>
        <c:scaling>
          <c:orientation val="minMax"/>
        </c:scaling>
        <c:delete val="0"/>
        <c:axPos val="b"/>
        <c:majorTickMark val="out"/>
        <c:minorTickMark val="none"/>
        <c:tickLblPos val="nextTo"/>
        <c:crossAx val="2120055736"/>
        <c:crosses val="autoZero"/>
        <c:auto val="1"/>
        <c:lblAlgn val="ctr"/>
        <c:lblOffset val="100"/>
        <c:noMultiLvlLbl val="0"/>
      </c:catAx>
      <c:valAx>
        <c:axId val="2120055736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0052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D6 1st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'CSD 6'!$O$4:$O$8</c:f>
              <c:strCache>
                <c:ptCount val="5"/>
                <c:pt idx="0">
                  <c:v>P.S. 153 ADAM CLAYTON POWELL</c:v>
                </c:pt>
                <c:pt idx="1">
                  <c:v>P.S. 005 ELLEN LURIE</c:v>
                </c:pt>
                <c:pt idx="2">
                  <c:v>P.S. 004 DUKE ELLINGTON</c:v>
                </c:pt>
                <c:pt idx="3">
                  <c:v>WASHINGTON HEIGHTS ACADEMY</c:v>
                </c:pt>
                <c:pt idx="4">
                  <c:v>P.S. 028 WRIGHT BROTHERS</c:v>
                </c:pt>
              </c:strCache>
            </c:strRef>
          </c:cat>
          <c:val>
            <c:numRef>
              <c:f>'CSD 6'!$P$4:$P$8</c:f>
              <c:numCache>
                <c:formatCode>0</c:formatCode>
                <c:ptCount val="5"/>
                <c:pt idx="0">
                  <c:v>32.0</c:v>
                </c:pt>
                <c:pt idx="1">
                  <c:v>30.5</c:v>
                </c:pt>
                <c:pt idx="2">
                  <c:v>29.0</c:v>
                </c:pt>
                <c:pt idx="3">
                  <c:v>29.0</c:v>
                </c:pt>
                <c:pt idx="4">
                  <c:v>27.8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0054232"/>
        <c:axId val="-2134769192"/>
      </c:barChart>
      <c:catAx>
        <c:axId val="205005423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4769192"/>
        <c:crosses val="autoZero"/>
        <c:auto val="1"/>
        <c:lblAlgn val="ctr"/>
        <c:lblOffset val="100"/>
        <c:noMultiLvlLbl val="0"/>
      </c:catAx>
      <c:valAx>
        <c:axId val="-213476919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050054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EDF60-EC56-4017-A114-1A97430B5E35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5A08D-7912-40BC-8AD7-227C83B45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28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4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/>
              <a:t>CLASS SIZE and OVERCROWDING data  </a:t>
            </a: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>for Community </a:t>
            </a:r>
            <a:r>
              <a:rPr lang="en-US" sz="1800" i="1" dirty="0"/>
              <a:t>School </a:t>
            </a:r>
            <a:r>
              <a:rPr lang="en-US" sz="1800" i="1" dirty="0" smtClean="0"/>
              <a:t>District 6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b="1" i="1" dirty="0"/>
              <a:t>C</a:t>
            </a:r>
            <a:r>
              <a:rPr lang="en-US" sz="2000" b="1" i="1" dirty="0" smtClean="0"/>
              <a:t>lass sizes in CSD 6 have increased in grades K-3 </a:t>
            </a:r>
            <a:br>
              <a:rPr lang="en-US" sz="2000" b="1" i="1" dirty="0" smtClean="0"/>
            </a:br>
            <a:r>
              <a:rPr lang="en-US" sz="2000" b="1" i="1" dirty="0" smtClean="0"/>
              <a:t>by 16.2% since 2006 and are far above </a:t>
            </a:r>
            <a:r>
              <a:rPr lang="en-US" sz="2000" b="1" i="1" dirty="0"/>
              <a:t>Contracts for Excellence goals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493834"/>
              </p:ext>
            </p:extLst>
          </p:nvPr>
        </p:nvGraphicFramePr>
        <p:xfrm>
          <a:off x="0" y="1352550"/>
          <a:ext cx="9144000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2007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08249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b="1" i="1" dirty="0" smtClean="0"/>
              <a:t>CSD 6’s class sizes in grades 4-8 have increased by 2% since 2007 and are well above </a:t>
            </a:r>
            <a:r>
              <a:rPr lang="en-US" sz="2000" b="1" i="1" dirty="0"/>
              <a:t>Contracts for Excellence goals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406400" y="402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079889"/>
              </p:ext>
            </p:extLst>
          </p:nvPr>
        </p:nvGraphicFramePr>
        <p:xfrm>
          <a:off x="0" y="1710450"/>
          <a:ext cx="9144000" cy="514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2007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15165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Class sizes city-wide have increased in core HS classes as well, by 4% </a:t>
            </a:r>
            <a:r>
              <a:rPr lang="en-US" sz="1800" smtClean="0"/>
              <a:t>since 2007, </a:t>
            </a:r>
            <a:r>
              <a:rPr lang="en-US" sz="1800" dirty="0" smtClean="0"/>
              <a:t>though the DOE data is unreliable* and are far above </a:t>
            </a:r>
            <a:r>
              <a:rPr lang="en-US" sz="1800" i="1" dirty="0"/>
              <a:t>Contracts for Excellence goals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5651500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381754"/>
              </p:ext>
            </p:extLst>
          </p:nvPr>
        </p:nvGraphicFramePr>
        <p:xfrm>
          <a:off x="435940" y="1612899"/>
          <a:ext cx="8153400" cy="4241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CSD </a:t>
            </a:r>
            <a:r>
              <a:rPr lang="en-US" dirty="0"/>
              <a:t>6</a:t>
            </a:r>
            <a:r>
              <a:rPr lang="en-US" dirty="0" smtClean="0"/>
              <a:t>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At the Kindergarten level, there are six schools in District 6 with with an average class size of </a:t>
            </a:r>
            <a:r>
              <a:rPr lang="en-US" sz="2000" dirty="0"/>
              <a:t>2</a:t>
            </a:r>
            <a:r>
              <a:rPr lang="en-US" sz="2000" dirty="0" smtClean="0"/>
              <a:t>5 or more, according </a:t>
            </a:r>
            <a:r>
              <a:rPr lang="en-US" sz="2000" dirty="0"/>
              <a:t>to DOE’s November 2013 </a:t>
            </a:r>
            <a:r>
              <a:rPr lang="en-US" sz="2000" dirty="0" smtClean="0"/>
              <a:t>report.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In grades 1-3, there are ten schools in District </a:t>
            </a:r>
            <a:r>
              <a:rPr lang="en-US" sz="2000" dirty="0"/>
              <a:t>6</a:t>
            </a:r>
            <a:r>
              <a:rPr lang="en-US" sz="2000" dirty="0" smtClean="0"/>
              <a:t> with at least one grade level averaging 25 students per class or more.</a:t>
            </a:r>
          </a:p>
          <a:p>
            <a:endParaRPr lang="en-US" sz="2000" dirty="0" smtClean="0"/>
          </a:p>
          <a:p>
            <a:r>
              <a:rPr lang="en-US" sz="2000" dirty="0" smtClean="0"/>
              <a:t>PS 5, PS 8, PS 28, PS 153 and Washington Heights Academy have at least one grade level in 1-3 with 30 or more students.</a:t>
            </a:r>
          </a:p>
          <a:p>
            <a:endParaRPr lang="en-US" sz="2000" dirty="0"/>
          </a:p>
          <a:p>
            <a:r>
              <a:rPr lang="en-US" sz="2000" dirty="0" smtClean="0"/>
              <a:t>In grades 4-8, 14 schools have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an 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680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CSD </a:t>
            </a:r>
            <a:r>
              <a:rPr lang="en-US" dirty="0"/>
              <a:t>6</a:t>
            </a:r>
            <a:r>
              <a:rPr lang="en-US" dirty="0" smtClean="0"/>
              <a:t> with large class sizes, K-3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1731139"/>
              </p:ext>
            </p:extLst>
          </p:nvPr>
        </p:nvGraphicFramePr>
        <p:xfrm>
          <a:off x="45720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3174516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512757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2244847"/>
              </p:ext>
            </p:extLst>
          </p:nvPr>
        </p:nvGraphicFramePr>
        <p:xfrm>
          <a:off x="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67996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least 30,000 seats currently needed  just in districts averaging over 100%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318125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784672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</a:t>
            </a:r>
            <a:r>
              <a:rPr lang="en-US" sz="1400" dirty="0" smtClean="0"/>
              <a:t>Blue 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843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space for each.</a:t>
            </a:r>
          </a:p>
          <a:p>
            <a:endParaRPr lang="en-US" sz="2000" dirty="0" smtClean="0"/>
          </a:p>
          <a:p>
            <a:r>
              <a:rPr lang="en-US" sz="2000" dirty="0" smtClean="0"/>
              <a:t>Redefines full size classroom only 500 sq. feet min., leading to building code/safety violations at many schools.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5033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in </a:t>
            </a:r>
            <a:r>
              <a:rPr lang="en-US" sz="2400" dirty="0" smtClean="0"/>
              <a:t>CSD 6 compared to 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185381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7389951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971227"/>
              </p:ext>
            </p:extLst>
          </p:nvPr>
        </p:nvGraphicFramePr>
        <p:xfrm>
          <a:off x="0" y="1523999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3420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Over-utilized ES and MS buildings in </a:t>
            </a:r>
            <a:r>
              <a:rPr lang="en-US" sz="2400" dirty="0" smtClean="0"/>
              <a:t>CSD 6 and in Manhattan HS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13 ES and MS buildings in CSD 6 that are over-utilized.  The seat need is over 900 students.</a:t>
            </a:r>
          </a:p>
          <a:p>
            <a:endParaRPr lang="en-US" dirty="0"/>
          </a:p>
          <a:p>
            <a:r>
              <a:rPr lang="en-US" dirty="0" smtClean="0"/>
              <a:t>16 Manhattan high school buildings are over-utilized.  Over 3,500 seats are needed to reduce building utilization to 100%.</a:t>
            </a:r>
          </a:p>
          <a:p>
            <a:endParaRPr lang="en-US" dirty="0" smtClean="0"/>
          </a:p>
          <a:p>
            <a:r>
              <a:rPr lang="en-US" dirty="0"/>
              <a:t>Please note that the seat need here is higher because it takes into account all buildings that are over-utilized (100% or more) rather than the need averaged across the district.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210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13 CSD 6 ES and MS Buildings are over-utilized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548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*985 seats needed to reach 100% building utilization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1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6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18 Manhattan HS buildings are over-utilized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818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*3,548 Seats Needed to reach 100% building utilization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49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6</a:t>
            </a:r>
            <a:endParaRPr lang="en-US" sz="2400" dirty="0">
              <a:solidFill>
                <a:srgbClr val="FF6600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189031"/>
              </p:ext>
            </p:extLst>
          </p:nvPr>
        </p:nvGraphicFramePr>
        <p:xfrm>
          <a:off x="0" y="1600200"/>
          <a:ext cx="9144000" cy="463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488668"/>
            <a:ext cx="806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According to </a:t>
            </a:r>
            <a:r>
              <a:rPr lang="en-US" sz="1200" i="1" dirty="0" smtClean="0"/>
              <a:t>housing starts, </a:t>
            </a:r>
            <a:r>
              <a:rPr lang="en-US" sz="1200" i="1" dirty="0" smtClean="0"/>
              <a:t>110 </a:t>
            </a:r>
            <a:r>
              <a:rPr lang="en-US" sz="1200" i="1" dirty="0" smtClean="0"/>
              <a:t>new students in </a:t>
            </a:r>
            <a:r>
              <a:rPr lang="en-US" sz="1200" i="1" dirty="0" smtClean="0"/>
              <a:t>CSD 6 projected </a:t>
            </a:r>
            <a:r>
              <a:rPr lang="en-US" sz="1200" i="1" dirty="0" smtClean="0"/>
              <a:t>by 2021 but no seats will be added in capital plan</a:t>
            </a:r>
            <a:endParaRPr lang="en-US" sz="1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18023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765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215252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7934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607672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874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Also Kindergarten Waitlists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88167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043757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887051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74653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2014 Kindergarten Waitlists in CSD 6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dirty="0"/>
              <a:t>According to DOE, the wait list for zoned Kindergarten spots in 2014 is smaller citywide than in 2013, with 1,242 zoned students on wait lists as of April 21, 2014. </a:t>
            </a:r>
          </a:p>
          <a:p>
            <a:endParaRPr lang="en-US" sz="2000" dirty="0"/>
          </a:p>
          <a:p>
            <a:r>
              <a:rPr lang="en-US" sz="2000" dirty="0"/>
              <a:t>19 of 32 school districts currently have at least one school with a waiting list. </a:t>
            </a:r>
          </a:p>
          <a:p>
            <a:endParaRPr lang="en-US" sz="2000" dirty="0"/>
          </a:p>
          <a:p>
            <a:r>
              <a:rPr lang="en-US" sz="2000" dirty="0"/>
              <a:t>63 schools have zoned wait lists: 20 in Brooklyn, 17 in Queens, 11 in Manhattan, 11 in The Bronx, and 4 in Staten Island.</a:t>
            </a:r>
          </a:p>
          <a:p>
            <a:endParaRPr lang="en-US" sz="2000" dirty="0"/>
          </a:p>
          <a:p>
            <a:r>
              <a:rPr lang="en-US" sz="2000" dirty="0"/>
              <a:t>DOE less transparent than ever: the number of zoned students for particular schools if less than 10 is not revealed – and methodology for creating wait lists unexplained.</a:t>
            </a:r>
          </a:p>
          <a:p>
            <a:endParaRPr lang="en-US" sz="2000" dirty="0"/>
          </a:p>
          <a:p>
            <a:r>
              <a:rPr lang="en-US" sz="2000" dirty="0"/>
              <a:t>Over 7,000 families got none of their choices but unclear how many were put on wait list for their zoned school. </a:t>
            </a:r>
          </a:p>
          <a:p>
            <a:endParaRPr lang="en-US" sz="2000" dirty="0"/>
          </a:p>
          <a:p>
            <a:r>
              <a:rPr lang="en-US" sz="2000" dirty="0" smtClean="0"/>
              <a:t>Four schools in District 6 that have waiting lists for their zoned Kindergarten students: PS 028 Wright Brothers (1-9 students), PS 132 Juan Pablo Duarte (1-9 students), PS 153 Adam Clayton Powell (1-9 students) and Paula </a:t>
            </a:r>
            <a:r>
              <a:rPr lang="en-US" sz="2000" dirty="0" err="1" smtClean="0"/>
              <a:t>Hedbavny</a:t>
            </a:r>
            <a:r>
              <a:rPr lang="en-US" sz="2000" dirty="0" smtClean="0"/>
              <a:t> School (37 students).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7721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Trailers in CSD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19 TCUs in District 6 at three schools: PS 48, PS 5, and IS 349.  The total enrollment reported is 681 students. The enrollment at PS 5 is listed as 0 and therefore not counted by the DOE in its calculations.</a:t>
            </a:r>
          </a:p>
          <a:p>
            <a:endParaRPr lang="en-US" dirty="0"/>
          </a:p>
          <a:p>
            <a:r>
              <a:rPr lang="en-US" dirty="0" smtClean="0"/>
              <a:t>The total capacity at PS 48 </a:t>
            </a:r>
            <a:r>
              <a:rPr lang="en-US" dirty="0" smtClean="0"/>
              <a:t>and </a:t>
            </a:r>
            <a:r>
              <a:rPr lang="en-US" dirty="0" smtClean="0"/>
              <a:t>PS 5 </a:t>
            </a:r>
            <a:r>
              <a:rPr lang="en-US" dirty="0" smtClean="0"/>
              <a:t>is </a:t>
            </a:r>
            <a:r>
              <a:rPr lang="en-US" dirty="0" smtClean="0"/>
              <a:t>120. There is no capacity reported for IS 349.</a:t>
            </a:r>
          </a:p>
          <a:p>
            <a:endParaRPr lang="en-US" dirty="0"/>
          </a:p>
          <a:p>
            <a:r>
              <a:rPr lang="en-US" dirty="0" smtClean="0"/>
              <a:t>At least 681 seats are needed to remove students from trailers in District 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82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Seats Need for CSD 6 and Manhattan High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6875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The proposed FY 2015-2019 Capital Plan would add no seats in District 6, despite housing growth that projects a need for 110 seats. 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 smtClean="0"/>
              <a:t>In District 6, nearly 1,000 seats are needed just to reduce the elementary and middle school students in buildings over 100% utilization.  </a:t>
            </a:r>
          </a:p>
          <a:p>
            <a:endParaRPr lang="en-US" sz="2600" dirty="0"/>
          </a:p>
          <a:p>
            <a:r>
              <a:rPr lang="en-US" sz="2600" dirty="0" smtClean="0"/>
              <a:t>In District 6, more than 680 seats needed to replace the capacity of the TCUs.</a:t>
            </a:r>
          </a:p>
          <a:p>
            <a:endParaRPr lang="en-US" sz="2600" dirty="0"/>
          </a:p>
          <a:p>
            <a:r>
              <a:rPr lang="en-US" sz="2600" dirty="0" smtClean="0"/>
              <a:t>A minimum need of nearly 1,800 seats will go unmet in District 6.</a:t>
            </a:r>
            <a:endParaRPr lang="en-US" sz="2600" dirty="0"/>
          </a:p>
          <a:p>
            <a:endParaRPr lang="en-US" sz="2600" dirty="0"/>
          </a:p>
          <a:p>
            <a:r>
              <a:rPr lang="en-US" sz="2600" dirty="0" smtClean="0"/>
              <a:t>In Manhattan high schools, over 3,500 new seats are needed to address current overcrowding in buildings over 100% utilization.</a:t>
            </a:r>
          </a:p>
          <a:p>
            <a:endParaRPr lang="en-US" sz="2600" dirty="0"/>
          </a:p>
          <a:p>
            <a:r>
              <a:rPr lang="en-US" sz="2600" b="1" i="1" dirty="0" smtClean="0"/>
              <a:t>Yet according to the Capital Plan, no seats are currently expected to be added in Manhattan high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09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685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71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382714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492361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995787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0516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09003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8809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929493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279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</a:t>
            </a:r>
            <a:r>
              <a:rPr lang="en-US" dirty="0" err="1" smtClean="0"/>
              <a:t>preK</a:t>
            </a:r>
            <a:r>
              <a:rPr lang="en-US" dirty="0" smtClean="0"/>
              <a:t>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090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86174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71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07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67071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89129" y="6211669"/>
            <a:ext cx="7766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General </a:t>
            </a:r>
            <a:r>
              <a:rPr lang="en-US" b="1" dirty="0" err="1"/>
              <a:t>ed</a:t>
            </a:r>
            <a:r>
              <a:rPr lang="en-US" b="1" dirty="0"/>
              <a:t>, CTT and gifted: data from IBO 1998-2005; DOE 2006-2013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575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422037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22013" y="6291976"/>
            <a:ext cx="7291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Gened</a:t>
            </a:r>
            <a:r>
              <a:rPr lang="en-US" b="1" dirty="0"/>
              <a:t>, CTT and gifted: data from IBO 1998-2005; DOE 2006-2013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1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14129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6358</TotalTime>
  <Words>2690</Words>
  <Application>Microsoft Macintosh PowerPoint</Application>
  <PresentationFormat>On-screen Show (4:3)</PresentationFormat>
  <Paragraphs>296</Paragraphs>
  <Slides>33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Clarity</vt:lpstr>
      <vt:lpstr>UnMet need for seats in New 2015-2019 capital plan  CLASS SIZE and OVERCROWDING data   for Community School District 6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CSD 6 have increased in grades K-3  by 16.2% since 2006 and are far above Contracts for Excellence goals</vt:lpstr>
      <vt:lpstr>CSD 6’s class sizes in grades 4-8 have increased by 2% since 2007 and are well above Contracts for Excellence goals</vt:lpstr>
      <vt:lpstr> Class sizes city-wide have increased in core HS classes as well, by 4% since 2007, though the DOE data is unreliable* and are far above Contracts for Excellence goals</vt:lpstr>
      <vt:lpstr>CSD 6 Schools with large class sizes</vt:lpstr>
      <vt:lpstr>Examples of schools in CSD 6 with large class sizes, K-3</vt:lpstr>
      <vt:lpstr>At least 30,000 seats currently needed  just in districts averaging over 100%</vt:lpstr>
      <vt:lpstr> Blue book data &amp; Utilization formula inaccurate &amp; underestimates actual level of overcrowding  </vt:lpstr>
      <vt:lpstr>Average Utilization Rates in CSD 6 compared to City-Wide 2012-2013</vt:lpstr>
      <vt:lpstr>Over-utilized ES and MS buildings in CSD 6 and in Manhattan HS </vt:lpstr>
      <vt:lpstr>13 CSD 6 ES and MS Buildings are over-utilized</vt:lpstr>
      <vt:lpstr>18 Manhattan HS buildings are over-utilized</vt:lpstr>
      <vt:lpstr>New Seats in Capital Plan and DOE Enrollment Projections for CSD 6</vt:lpstr>
      <vt:lpstr>City-wide Enrollment Projections K-8 vs. New Seats in Capital Plan </vt:lpstr>
      <vt:lpstr>City-wide Enrollment Projections HS vs. New Seats in Capital Plan </vt:lpstr>
      <vt:lpstr>Also Kindergarten Waitlists in many neighborhoods</vt:lpstr>
      <vt:lpstr>2014 Kindergarten Waitlists in CSD 6</vt:lpstr>
      <vt:lpstr>Trailers in CSD 6</vt:lpstr>
      <vt:lpstr>Seats Need for CSD 6 and Manhattan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246</cp:revision>
  <cp:lastPrinted>2014-05-13T13:48:25Z</cp:lastPrinted>
  <dcterms:created xsi:type="dcterms:W3CDTF">2014-02-11T14:35:23Z</dcterms:created>
  <dcterms:modified xsi:type="dcterms:W3CDTF">2014-07-11T18:15:30Z</dcterms:modified>
</cp:coreProperties>
</file>