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2"/>
  </p:notesMasterIdLst>
  <p:sldIdLst>
    <p:sldId id="256" r:id="rId2"/>
    <p:sldId id="332" r:id="rId3"/>
    <p:sldId id="333" r:id="rId4"/>
    <p:sldId id="334" r:id="rId5"/>
    <p:sldId id="335" r:id="rId6"/>
    <p:sldId id="336" r:id="rId7"/>
    <p:sldId id="330" r:id="rId8"/>
    <p:sldId id="331" r:id="rId9"/>
    <p:sldId id="318" r:id="rId10"/>
    <p:sldId id="259" r:id="rId11"/>
    <p:sldId id="260" r:id="rId12"/>
    <p:sldId id="261" r:id="rId13"/>
    <p:sldId id="257" r:id="rId14"/>
    <p:sldId id="262" r:id="rId15"/>
    <p:sldId id="305" r:id="rId16"/>
    <p:sldId id="269" r:id="rId17"/>
    <p:sldId id="328" r:id="rId18"/>
    <p:sldId id="325" r:id="rId19"/>
    <p:sldId id="327" r:id="rId20"/>
    <p:sldId id="268" r:id="rId21"/>
    <p:sldId id="310" r:id="rId22"/>
    <p:sldId id="311" r:id="rId23"/>
    <p:sldId id="312" r:id="rId24"/>
    <p:sldId id="296" r:id="rId25"/>
    <p:sldId id="337" r:id="rId26"/>
    <p:sldId id="338" r:id="rId27"/>
    <p:sldId id="339" r:id="rId28"/>
    <p:sldId id="340" r:id="rId29"/>
    <p:sldId id="341" r:id="rId30"/>
    <p:sldId id="34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-32%202012%20SV-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78_ALL_HS%202012%20SV-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5%20Class%20size%20analysis%20upd.%202013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5%20Class%20size%20analysis%20upd.%202013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202680"/>
        <c:axId val="2137677896"/>
      </c:barChart>
      <c:catAx>
        <c:axId val="2074202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677896"/>
        <c:crosses val="autoZero"/>
        <c:auto val="1"/>
        <c:lblAlgn val="ctr"/>
        <c:lblOffset val="100"/>
        <c:noMultiLvlLbl val="0"/>
      </c:catAx>
      <c:valAx>
        <c:axId val="2137677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74202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D5 1st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'CSD 5'!$D$21:$D$23</c:f>
              <c:strCache>
                <c:ptCount val="3"/>
                <c:pt idx="0">
                  <c:v>P.S. 133 FRED R MOORE</c:v>
                </c:pt>
                <c:pt idx="1">
                  <c:v>P.S. 036 MARGARET DOUGLAS</c:v>
                </c:pt>
                <c:pt idx="2">
                  <c:v>Teachers College Community School</c:v>
                </c:pt>
              </c:strCache>
            </c:strRef>
          </c:cat>
          <c:val>
            <c:numRef>
              <c:f>'CSD 5'!$F$21:$F$23</c:f>
              <c:numCache>
                <c:formatCode>0</c:formatCode>
                <c:ptCount val="3"/>
                <c:pt idx="0">
                  <c:v>30.0</c:v>
                </c:pt>
                <c:pt idx="1">
                  <c:v>25.0</c:v>
                </c:pt>
                <c:pt idx="2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881112"/>
        <c:axId val="2137084680"/>
      </c:barChart>
      <c:catAx>
        <c:axId val="21378811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084680"/>
        <c:crosses val="autoZero"/>
        <c:auto val="1"/>
        <c:lblAlgn val="ctr"/>
        <c:lblOffset val="100"/>
        <c:noMultiLvlLbl val="0"/>
      </c:catAx>
      <c:valAx>
        <c:axId val="21370846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37881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D5 2nd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'CSD 5'!$D$24:$D$26</c:f>
              <c:strCache>
                <c:ptCount val="3"/>
                <c:pt idx="0">
                  <c:v>P.S. 133 FRED R MOORE</c:v>
                </c:pt>
                <c:pt idx="1">
                  <c:v>P.S. 154 HARRIET TUBMAN</c:v>
                </c:pt>
                <c:pt idx="2">
                  <c:v>P.S. 030 HERNANDEZ/HUGHES</c:v>
                </c:pt>
              </c:strCache>
            </c:strRef>
          </c:cat>
          <c:val>
            <c:numRef>
              <c:f>'CSD 5'!$F$24:$F$26</c:f>
              <c:numCache>
                <c:formatCode>0</c:formatCode>
                <c:ptCount val="3"/>
                <c:pt idx="0">
                  <c:v>34.0</c:v>
                </c:pt>
                <c:pt idx="1">
                  <c:v>33.0</c:v>
                </c:pt>
                <c:pt idx="2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387912"/>
        <c:axId val="2137587304"/>
      </c:barChart>
      <c:catAx>
        <c:axId val="2137387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587304"/>
        <c:crosses val="autoZero"/>
        <c:auto val="1"/>
        <c:lblAlgn val="ctr"/>
        <c:lblOffset val="100"/>
        <c:noMultiLvlLbl val="0"/>
      </c:catAx>
      <c:valAx>
        <c:axId val="2137587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37387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D5 3rd Grade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'CSD 5'!$D$27:$D$31</c:f>
              <c:strCache>
                <c:ptCount val="5"/>
                <c:pt idx="0">
                  <c:v>P.S. 200- THE JAMES MCCUNE SMITH SCHOOL</c:v>
                </c:pt>
                <c:pt idx="1">
                  <c:v>P.S. 129 JOHN H. FINLEY</c:v>
                </c:pt>
                <c:pt idx="2">
                  <c:v>P.S. 161 PEDRO ALBIZU CAMPOS</c:v>
                </c:pt>
                <c:pt idx="3">
                  <c:v>P.S. 030 HERNANDEZ/HUGHES</c:v>
                </c:pt>
                <c:pt idx="4">
                  <c:v>P.S. 154 HARRIET TUBMAN</c:v>
                </c:pt>
              </c:strCache>
            </c:strRef>
          </c:cat>
          <c:val>
            <c:numRef>
              <c:f>'CSD 5'!$F$27:$F$31</c:f>
              <c:numCache>
                <c:formatCode>0</c:formatCode>
                <c:ptCount val="5"/>
                <c:pt idx="0">
                  <c:v>28.0</c:v>
                </c:pt>
                <c:pt idx="1">
                  <c:v>25.5</c:v>
                </c:pt>
                <c:pt idx="2">
                  <c:v>25.5</c:v>
                </c:pt>
                <c:pt idx="3">
                  <c:v>25.0</c:v>
                </c:pt>
                <c:pt idx="4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586728"/>
        <c:axId val="2137768504"/>
      </c:barChart>
      <c:catAx>
        <c:axId val="2074586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768504"/>
        <c:crosses val="autoZero"/>
        <c:auto val="1"/>
        <c:lblAlgn val="ctr"/>
        <c:lblOffset val="100"/>
        <c:noMultiLvlLbl val="0"/>
      </c:catAx>
      <c:valAx>
        <c:axId val="21377685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74586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606680"/>
        <c:axId val="2119127256"/>
      </c:barChart>
      <c:catAx>
        <c:axId val="2118606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127256"/>
        <c:crosses val="autoZero"/>
        <c:auto val="1"/>
        <c:lblAlgn val="ctr"/>
        <c:lblOffset val="100"/>
        <c:noMultiLvlLbl val="0"/>
      </c:catAx>
      <c:valAx>
        <c:axId val="21191272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18606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460328"/>
        <c:axId val="2118325608"/>
      </c:barChart>
      <c:catAx>
        <c:axId val="2118460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325608"/>
        <c:crosses val="autoZero"/>
        <c:auto val="1"/>
        <c:lblAlgn val="ctr"/>
        <c:lblOffset val="100"/>
        <c:noMultiLvlLbl val="0"/>
      </c:catAx>
      <c:valAx>
        <c:axId val="21183256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18460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362328"/>
        <c:axId val="2118184792"/>
      </c:barChart>
      <c:catAx>
        <c:axId val="2118362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184792"/>
        <c:crosses val="autoZero"/>
        <c:auto val="1"/>
        <c:lblAlgn val="ctr"/>
        <c:lblOffset val="100"/>
        <c:noMultiLvlLbl val="0"/>
      </c:catAx>
      <c:valAx>
        <c:axId val="2118184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8362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'D5'!$D$65:$D$70</c:f>
              <c:strCache>
                <c:ptCount val="6"/>
                <c:pt idx="0">
                  <c:v>District 5 Elementary Schools</c:v>
                </c:pt>
                <c:pt idx="1">
                  <c:v>Citywide Elementary Schools</c:v>
                </c:pt>
                <c:pt idx="2">
                  <c:v>District 5 Middle Schools</c:v>
                </c:pt>
                <c:pt idx="3">
                  <c:v>Citywide Middle Schools</c:v>
                </c:pt>
                <c:pt idx="4">
                  <c:v>Manhattan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'D5'!$E$65:$E$70</c:f>
              <c:numCache>
                <c:formatCode>0.0%</c:formatCode>
                <c:ptCount val="6"/>
                <c:pt idx="0">
                  <c:v>0.923</c:v>
                </c:pt>
                <c:pt idx="1">
                  <c:v>0.974</c:v>
                </c:pt>
                <c:pt idx="2">
                  <c:v>0.785</c:v>
                </c:pt>
                <c:pt idx="3">
                  <c:v>0.809</c:v>
                </c:pt>
                <c:pt idx="4">
                  <c:v>0.894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003400"/>
        <c:axId val="2118656104"/>
      </c:barChart>
      <c:catAx>
        <c:axId val="2119003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656104"/>
        <c:crosses val="autoZero"/>
        <c:auto val="1"/>
        <c:lblAlgn val="ctr"/>
        <c:lblOffset val="100"/>
        <c:noMultiLvlLbl val="0"/>
      </c:catAx>
      <c:valAx>
        <c:axId val="2118656104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19003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'D5'!$D$10:$D$16</c:f>
              <c:strCache>
                <c:ptCount val="7"/>
                <c:pt idx="0">
                  <c:v>P.S. 194</c:v>
                </c:pt>
                <c:pt idx="1">
                  <c:v>P.S. 175</c:v>
                </c:pt>
                <c:pt idx="2">
                  <c:v>P.S. 318</c:v>
                </c:pt>
                <c:pt idx="3">
                  <c:v>P.S. 125</c:v>
                </c:pt>
                <c:pt idx="4">
                  <c:v>P.S. 92</c:v>
                </c:pt>
                <c:pt idx="5">
                  <c:v>P.S. 123</c:v>
                </c:pt>
                <c:pt idx="6">
                  <c:v>P.S. 161</c:v>
                </c:pt>
              </c:strCache>
            </c:strRef>
          </c:cat>
          <c:val>
            <c:numRef>
              <c:f>'D5'!$E$10:$E$16</c:f>
              <c:numCache>
                <c:formatCode>0%</c:formatCode>
                <c:ptCount val="7"/>
                <c:pt idx="0">
                  <c:v>1.43</c:v>
                </c:pt>
                <c:pt idx="1">
                  <c:v>1.27</c:v>
                </c:pt>
                <c:pt idx="2">
                  <c:v>1.2</c:v>
                </c:pt>
                <c:pt idx="3">
                  <c:v>1.05</c:v>
                </c:pt>
                <c:pt idx="4">
                  <c:v>1.04</c:v>
                </c:pt>
                <c:pt idx="5">
                  <c:v>1.04</c:v>
                </c:pt>
                <c:pt idx="6">
                  <c:v>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144792"/>
        <c:axId val="2119142328"/>
      </c:barChart>
      <c:catAx>
        <c:axId val="2119144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142328"/>
        <c:crosses val="autoZero"/>
        <c:auto val="1"/>
        <c:lblAlgn val="ctr"/>
        <c:lblOffset val="100"/>
        <c:noMultiLvlLbl val="0"/>
      </c:catAx>
      <c:valAx>
        <c:axId val="2119142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9144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'Manhattan HS'!$A$22:$A$39</c:f>
              <c:strCache>
                <c:ptCount val="18"/>
                <c:pt idx="0">
                  <c:v>BEACON HS</c:v>
                </c:pt>
                <c:pt idx="1">
                  <c:v>CITY AS SCHOOL (OLD 95)</c:v>
                </c:pt>
                <c:pt idx="2">
                  <c:v>HEALTH PROFESSIONS HS (OL STY)</c:v>
                </c:pt>
                <c:pt idx="3">
                  <c:v>LIBERTY HS</c:v>
                </c:pt>
                <c:pt idx="4">
                  <c:v>J. K. ONASSIS HS FOR INT CAREERS</c:v>
                </c:pt>
                <c:pt idx="5">
                  <c:v>FIORELLO LAGUARDIA HS</c:v>
                </c:pt>
                <c:pt idx="6">
                  <c:v>THE HERITAGE SCHOOL</c:v>
                </c:pt>
                <c:pt idx="7">
                  <c:v>PARK EAST HS </c:v>
                </c:pt>
                <c:pt idx="8">
                  <c:v>STUYVESANT HS (NEW)</c:v>
                </c:pt>
                <c:pt idx="9">
                  <c:v>HS FOR ENVIRONMENTAL STUDIES</c:v>
                </c:pt>
                <c:pt idx="10">
                  <c:v>G. WASHINGTON HS EDUC. CAMPUS</c:v>
                </c:pt>
                <c:pt idx="11">
                  <c:v>EDWARD A. REYNOLDS WEST SIDE HS</c:v>
                </c:pt>
                <c:pt idx="12">
                  <c:v>MNHT COMP NIGHT&amp;DAY (OL BACN X)</c:v>
                </c:pt>
                <c:pt idx="13">
                  <c:v>GREGORIO LUPERON PREP. SCHOOL</c:v>
                </c:pt>
                <c:pt idx="14">
                  <c:v>OLD MANHATTAN VOC/TECH HS</c:v>
                </c:pt>
                <c:pt idx="15">
                  <c:v>MANHTN CT FOR MATH &amp; SCI. HS</c:v>
                </c:pt>
                <c:pt idx="16">
                  <c:v>HS FOR ECONOMICS &amp; FINANCE</c:v>
                </c:pt>
                <c:pt idx="17">
                  <c:v>MIDTOWN EAST CAMPUS</c:v>
                </c:pt>
              </c:strCache>
            </c:strRef>
          </c:cat>
          <c:val>
            <c:numRef>
              <c:f>'Manhattan HS'!$B$22:$B$39</c:f>
              <c:numCache>
                <c:formatCode>0%</c:formatCode>
                <c:ptCount val="18"/>
                <c:pt idx="0">
                  <c:v>1.6</c:v>
                </c:pt>
                <c:pt idx="1">
                  <c:v>1.46</c:v>
                </c:pt>
                <c:pt idx="2">
                  <c:v>1.43</c:v>
                </c:pt>
                <c:pt idx="3">
                  <c:v>1.37</c:v>
                </c:pt>
                <c:pt idx="4">
                  <c:v>1.32</c:v>
                </c:pt>
                <c:pt idx="5">
                  <c:v>1.28</c:v>
                </c:pt>
                <c:pt idx="6">
                  <c:v>1.26</c:v>
                </c:pt>
                <c:pt idx="7">
                  <c:v>1.23</c:v>
                </c:pt>
                <c:pt idx="8">
                  <c:v>1.18</c:v>
                </c:pt>
                <c:pt idx="9">
                  <c:v>1.14</c:v>
                </c:pt>
                <c:pt idx="10">
                  <c:v>1.09</c:v>
                </c:pt>
                <c:pt idx="11">
                  <c:v>1.07</c:v>
                </c:pt>
                <c:pt idx="12">
                  <c:v>1.07</c:v>
                </c:pt>
                <c:pt idx="13">
                  <c:v>1.07</c:v>
                </c:pt>
                <c:pt idx="14">
                  <c:v>1.05</c:v>
                </c:pt>
                <c:pt idx="15">
                  <c:v>1.03</c:v>
                </c:pt>
                <c:pt idx="16">
                  <c:v>1.02</c:v>
                </c:pt>
                <c:pt idx="17">
                  <c:v>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096408"/>
        <c:axId val="2119086200"/>
      </c:barChart>
      <c:catAx>
        <c:axId val="2119096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086200"/>
        <c:crosses val="autoZero"/>
        <c:auto val="1"/>
        <c:lblAlgn val="ctr"/>
        <c:lblOffset val="100"/>
        <c:noMultiLvlLbl val="0"/>
      </c:catAx>
      <c:valAx>
        <c:axId val="2119086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9096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0.00416666666666667"/>
                  <c:y val="0.309090909090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416666666666667"/>
                  <c:y val="0.1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Manhattan!$B$37:$B$40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Manhattan!$C$37:$C$40</c:f>
              <c:numCache>
                <c:formatCode>General</c:formatCode>
                <c:ptCount val="4"/>
                <c:pt idx="1">
                  <c:v>-449.0</c:v>
                </c:pt>
                <c:pt idx="2">
                  <c:v>-102.0</c:v>
                </c:pt>
                <c:pt idx="3">
                  <c:v>628.0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033688"/>
        <c:axId val="2119027736"/>
      </c:barChart>
      <c:catAx>
        <c:axId val="2119033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027736"/>
        <c:crosses val="autoZero"/>
        <c:auto val="1"/>
        <c:lblAlgn val="ctr"/>
        <c:lblOffset val="100"/>
        <c:noMultiLvlLbl val="0"/>
      </c:catAx>
      <c:valAx>
        <c:axId val="2119027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9033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956104"/>
        <c:axId val="2137917800"/>
      </c:barChart>
      <c:catAx>
        <c:axId val="2074956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917800"/>
        <c:crosses val="autoZero"/>
        <c:auto val="1"/>
        <c:lblAlgn val="ctr"/>
        <c:lblOffset val="100"/>
        <c:noMultiLvlLbl val="0"/>
      </c:catAx>
      <c:valAx>
        <c:axId val="21379178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74956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980984"/>
        <c:axId val="2118972712"/>
      </c:barChart>
      <c:catAx>
        <c:axId val="2118980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972712"/>
        <c:crosses val="autoZero"/>
        <c:auto val="1"/>
        <c:lblAlgn val="ctr"/>
        <c:lblOffset val="100"/>
        <c:noMultiLvlLbl val="0"/>
      </c:catAx>
      <c:valAx>
        <c:axId val="21189727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18980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905368"/>
        <c:axId val="2118908152"/>
      </c:barChart>
      <c:catAx>
        <c:axId val="2118905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908152"/>
        <c:crosses val="autoZero"/>
        <c:auto val="1"/>
        <c:lblAlgn val="ctr"/>
        <c:lblOffset val="100"/>
        <c:noMultiLvlLbl val="0"/>
      </c:catAx>
      <c:valAx>
        <c:axId val="2118908152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18905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829096"/>
        <c:axId val="2118822600"/>
      </c:barChart>
      <c:catAx>
        <c:axId val="2118829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8822600"/>
        <c:crosses val="autoZero"/>
        <c:auto val="1"/>
        <c:lblAlgn val="ctr"/>
        <c:lblOffset val="100"/>
        <c:noMultiLvlLbl val="0"/>
      </c:catAx>
      <c:valAx>
        <c:axId val="2118822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18829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752824"/>
        <c:axId val="2118743976"/>
      </c:barChart>
      <c:catAx>
        <c:axId val="2118752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8743976"/>
        <c:crosses val="autoZero"/>
        <c:auto val="1"/>
        <c:lblAlgn val="ctr"/>
        <c:lblOffset val="100"/>
        <c:noMultiLvlLbl val="0"/>
      </c:catAx>
      <c:valAx>
        <c:axId val="2118743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8752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706664"/>
        <c:axId val="2118699800"/>
      </c:lineChart>
      <c:catAx>
        <c:axId val="2118706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8699800"/>
        <c:crosses val="autoZero"/>
        <c:auto val="1"/>
        <c:lblAlgn val="ctr"/>
        <c:lblOffset val="100"/>
        <c:noMultiLvlLbl val="0"/>
      </c:catAx>
      <c:valAx>
        <c:axId val="2118699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706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Citywide K-3 Class sizes are the largest since 1998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5060648"/>
        <c:axId val="2053502808"/>
      </c:lineChart>
      <c:catAx>
        <c:axId val="2075060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53502808"/>
        <c:crosses val="autoZero"/>
        <c:auto val="1"/>
        <c:lblAlgn val="ctr"/>
        <c:lblOffset val="100"/>
        <c:noMultiLvlLbl val="0"/>
      </c:catAx>
      <c:valAx>
        <c:axId val="2053502808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075060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Citywide 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</c:rich>
      </c:tx>
      <c:layout>
        <c:manualLayout>
          <c:xMode val="edge"/>
          <c:yMode val="edge"/>
          <c:x val="0.12581519221862"/>
          <c:y val="0.0149812734082397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059574538476808"/>
          <c:y val="0.208595505617978"/>
          <c:w val="0.987485608416595"/>
          <c:h val="0.62276843905747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384792"/>
        <c:axId val="2075045096"/>
      </c:lineChart>
      <c:catAx>
        <c:axId val="2137384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5045096"/>
        <c:crosses val="autoZero"/>
        <c:auto val="1"/>
        <c:lblAlgn val="ctr"/>
        <c:lblOffset val="100"/>
        <c:noMultiLvlLbl val="0"/>
      </c:catAx>
      <c:valAx>
        <c:axId val="2075045096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2137384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5087480"/>
        <c:axId val="2074802328"/>
      </c:lineChart>
      <c:catAx>
        <c:axId val="2075087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74802328"/>
        <c:crosses val="autoZero"/>
        <c:auto val="1"/>
        <c:lblAlgn val="ctr"/>
        <c:lblOffset val="100"/>
        <c:noMultiLvlLbl val="0"/>
      </c:catAx>
      <c:valAx>
        <c:axId val="207480232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0750874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42014435695538"/>
          <c:y val="0.089715463767721"/>
          <c:w val="0.737013779527559"/>
          <c:h val="0.753697336275872"/>
        </c:manualLayout>
      </c:layout>
      <c:lineChart>
        <c:grouping val="standard"/>
        <c:varyColors val="0"/>
        <c:ser>
          <c:idx val="0"/>
          <c:order val="0"/>
          <c:tx>
            <c:strRef>
              <c:f>Summary!$A$9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"/>
                  <c:y val="-0.0230680507497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Summary!$B$8:$I$8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-0.0346020761245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Summary!$B$8:$I$8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Summary!$B$10:$I$10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Summary!$A$11</c:f>
              <c:strCache>
                <c:ptCount val="1"/>
                <c:pt idx="0">
                  <c:v>D5</c:v>
                </c:pt>
              </c:strCache>
            </c:strRef>
          </c:tx>
          <c:spPr>
            <a:ln>
              <a:solidFill>
                <a:srgbClr val="292934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-0.01153402537485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00922722029988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-0.0161476355247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-0.0069204152249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Summary!$B$8:$I$8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Summary!$B$11:$I$11</c:f>
              <c:numCache>
                <c:formatCode>General</c:formatCode>
                <c:ptCount val="8"/>
                <c:pt idx="0">
                  <c:v>19.7</c:v>
                </c:pt>
                <c:pt idx="1">
                  <c:v>19.1</c:v>
                </c:pt>
                <c:pt idx="2">
                  <c:v>18.9</c:v>
                </c:pt>
                <c:pt idx="3">
                  <c:v>20.1</c:v>
                </c:pt>
                <c:pt idx="4">
                  <c:v>20.9</c:v>
                </c:pt>
                <c:pt idx="5">
                  <c:v>21.6</c:v>
                </c:pt>
                <c:pt idx="6">
                  <c:v>21.4</c:v>
                </c:pt>
                <c:pt idx="7">
                  <c:v>20.85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986872"/>
        <c:axId val="2137844840"/>
      </c:lineChart>
      <c:catAx>
        <c:axId val="2074986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2137844840"/>
        <c:crosses val="autoZero"/>
        <c:auto val="1"/>
        <c:lblAlgn val="ctr"/>
        <c:lblOffset val="100"/>
        <c:noMultiLvlLbl val="0"/>
      </c:catAx>
      <c:valAx>
        <c:axId val="2137844840"/>
        <c:scaling>
          <c:orientation val="minMax"/>
          <c:min val="17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4986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844269466317"/>
          <c:y val="0.323090755524072"/>
          <c:w val="0.137810148731409"/>
          <c:h val="0.28177406024938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0585083114611"/>
          <c:y val="0.0320735106992647"/>
          <c:w val="0.725175743657043"/>
          <c:h val="0.829681693232703"/>
        </c:manualLayout>
      </c:layout>
      <c:lineChart>
        <c:grouping val="standard"/>
        <c:varyColors val="0"/>
        <c:ser>
          <c:idx val="0"/>
          <c:order val="0"/>
          <c:tx>
            <c:strRef>
              <c:f>Summary!$A$16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Summary!$B$15:$I$15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Summary!$A$17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Summary!$B$15:$I$15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Summary!$B$17:$I$17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Summary!$A$18</c:f>
              <c:strCache>
                <c:ptCount val="1"/>
                <c:pt idx="0">
                  <c:v>D5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0555544619422572"/>
                  <c:y val="-0.029606317568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Summary!$B$15:$I$15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Summary!$B$18:$I$18</c:f>
              <c:numCache>
                <c:formatCode>General</c:formatCode>
                <c:ptCount val="8"/>
                <c:pt idx="0">
                  <c:v>24.3</c:v>
                </c:pt>
                <c:pt idx="1">
                  <c:v>24.5</c:v>
                </c:pt>
                <c:pt idx="2">
                  <c:v>23.7</c:v>
                </c:pt>
                <c:pt idx="3">
                  <c:v>24.3</c:v>
                </c:pt>
                <c:pt idx="4">
                  <c:v>24.4</c:v>
                </c:pt>
                <c:pt idx="5">
                  <c:v>25.1</c:v>
                </c:pt>
                <c:pt idx="6">
                  <c:v>23.6</c:v>
                </c:pt>
                <c:pt idx="7">
                  <c:v>23.15000000000001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3609192"/>
        <c:axId val="2137861864"/>
      </c:lineChart>
      <c:catAx>
        <c:axId val="2053609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7861864"/>
        <c:crosses val="autoZero"/>
        <c:auto val="1"/>
        <c:lblAlgn val="ctr"/>
        <c:lblOffset val="100"/>
        <c:noMultiLvlLbl val="0"/>
      </c:catAx>
      <c:valAx>
        <c:axId val="2137861864"/>
        <c:scaling>
          <c:orientation val="minMax"/>
          <c:min val="22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53609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"/>
          <c:y val="0.202360470025937"/>
          <c:w val="0.183643433459706"/>
          <c:h val="0.4482427275698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52206441484534"/>
          <c:y val="0.0368271954674221"/>
          <c:w val="0.747554271837516"/>
          <c:h val="0.820557203720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558328"/>
        <c:axId val="2053516184"/>
      </c:lineChart>
      <c:catAx>
        <c:axId val="2074558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053516184"/>
        <c:crosses val="autoZero"/>
        <c:auto val="1"/>
        <c:lblAlgn val="ctr"/>
        <c:lblOffset val="100"/>
        <c:noMultiLvlLbl val="0"/>
      </c:catAx>
      <c:valAx>
        <c:axId val="2053516184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4558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D5 Kindergarten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'CSD 5'!$D$18:$D$20</c:f>
              <c:strCache>
                <c:ptCount val="3"/>
                <c:pt idx="0">
                  <c:v>P.S. 036 MARGARET DOUGLAS</c:v>
                </c:pt>
                <c:pt idx="1">
                  <c:v>P.S. 133 FRED R MOORE</c:v>
                </c:pt>
                <c:pt idx="2">
                  <c:v>Teachers College Community School</c:v>
                </c:pt>
              </c:strCache>
            </c:strRef>
          </c:cat>
          <c:val>
            <c:numRef>
              <c:f>'CSD 5'!$F$18:$F$20</c:f>
              <c:numCache>
                <c:formatCode>0</c:formatCode>
                <c:ptCount val="3"/>
                <c:pt idx="0">
                  <c:v>26.0</c:v>
                </c:pt>
                <c:pt idx="1">
                  <c:v>26.0</c:v>
                </c:pt>
                <c:pt idx="2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976808"/>
        <c:axId val="2137527480"/>
      </c:barChart>
      <c:catAx>
        <c:axId val="2137976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527480"/>
        <c:crosses val="autoZero"/>
        <c:auto val="1"/>
        <c:lblAlgn val="ctr"/>
        <c:lblOffset val="100"/>
        <c:noMultiLvlLbl val="0"/>
      </c:catAx>
      <c:valAx>
        <c:axId val="21375274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37976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class size and overcrowding data  </a:t>
            </a:r>
            <a:br>
              <a:rPr lang="en-US" sz="1800" i="1" dirty="0" smtClean="0"/>
            </a:br>
            <a:r>
              <a:rPr lang="en-US" sz="1800" i="1" dirty="0" smtClean="0"/>
              <a:t>for Community School district 5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in CSD </a:t>
            </a:r>
            <a:r>
              <a:rPr lang="en-US" sz="1800" b="1" i="1" dirty="0"/>
              <a:t>5</a:t>
            </a:r>
            <a:r>
              <a:rPr lang="en-US" sz="1800" b="1" i="1" dirty="0" smtClean="0"/>
              <a:t> have increased in grades K-3 </a:t>
            </a:r>
            <a:br>
              <a:rPr lang="en-US" sz="1800" b="1" i="1" dirty="0" smtClean="0"/>
            </a:br>
            <a:r>
              <a:rPr lang="en-US" sz="1800" b="1" i="1" dirty="0" smtClean="0"/>
              <a:t>by 10.6% since 2006 and are now above </a:t>
            </a:r>
            <a:r>
              <a:rPr lang="en-US" sz="1800" b="1" i="1" dirty="0"/>
              <a:t>Contracts for Excellence goals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617274"/>
              </p:ext>
            </p:extLst>
          </p:nvPr>
        </p:nvGraphicFramePr>
        <p:xfrm>
          <a:off x="0" y="1352550"/>
          <a:ext cx="9144000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CSD 5’s class sizes in grades 4-8 have decreased by 4.5% since 2007 but are still above </a:t>
            </a:r>
            <a:r>
              <a:rPr lang="en-US" sz="2400" b="1" i="1" dirty="0"/>
              <a:t>Contracts for Excellence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675415"/>
              </p:ext>
            </p:extLst>
          </p:nvPr>
        </p:nvGraphicFramePr>
        <p:xfrm>
          <a:off x="0" y="1710450"/>
          <a:ext cx="9144000" cy="514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Class sizes city-wide have increased in core HS classes as well, by 2.3% since </a:t>
            </a:r>
            <a:r>
              <a:rPr lang="en-US" sz="1800" dirty="0" smtClean="0"/>
              <a:t>2007, </a:t>
            </a:r>
            <a:r>
              <a:rPr lang="en-US" sz="1800" dirty="0" smtClean="0"/>
              <a:t>though the DOE data is unreliable* and are far above </a:t>
            </a:r>
            <a:r>
              <a:rPr lang="en-US" sz="1800" i="1" dirty="0"/>
              <a:t>Contracts for Excellence goals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5651500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381754"/>
              </p:ext>
            </p:extLst>
          </p:nvPr>
        </p:nvGraphicFramePr>
        <p:xfrm>
          <a:off x="435940" y="1612899"/>
          <a:ext cx="8153400" cy="424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CSD </a:t>
            </a:r>
            <a:r>
              <a:rPr lang="en-US" dirty="0"/>
              <a:t>5</a:t>
            </a:r>
            <a:r>
              <a:rPr lang="en-US" dirty="0" smtClean="0"/>
              <a:t>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the Kindergarten level, there are three schools, PS 36, PS 133, and Teachers Community College School in District </a:t>
            </a:r>
            <a:r>
              <a:rPr lang="en-US" sz="2000" dirty="0"/>
              <a:t>5</a:t>
            </a:r>
            <a:r>
              <a:rPr lang="en-US" sz="2000" dirty="0" smtClean="0"/>
              <a:t> with with an average class size of </a:t>
            </a:r>
            <a:r>
              <a:rPr lang="en-US" sz="2000" dirty="0"/>
              <a:t>2</a:t>
            </a:r>
            <a:r>
              <a:rPr lang="en-US" sz="2000" dirty="0" smtClean="0"/>
              <a:t>5 or more,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 grades 1-3, there are </a:t>
            </a:r>
            <a:r>
              <a:rPr lang="en-US" sz="2000" dirty="0"/>
              <a:t>8</a:t>
            </a:r>
            <a:r>
              <a:rPr lang="en-US" sz="2000" dirty="0" smtClean="0"/>
              <a:t> schools in District </a:t>
            </a:r>
            <a:r>
              <a:rPr lang="en-US" sz="2000" dirty="0"/>
              <a:t>5</a:t>
            </a:r>
            <a:r>
              <a:rPr lang="en-US" sz="2000" dirty="0" smtClean="0"/>
              <a:t> with at least one grade level averaging 25 students per class or more.</a:t>
            </a:r>
          </a:p>
          <a:p>
            <a:endParaRPr lang="en-US" sz="2000" dirty="0" smtClean="0"/>
          </a:p>
          <a:p>
            <a:r>
              <a:rPr lang="en-US" sz="2000" dirty="0" smtClean="0"/>
              <a:t>PS 133 Fred R Moore and PS 154 Harriet Tubman have at least one grade level in 1-3 with 30 or more students.</a:t>
            </a:r>
          </a:p>
          <a:p>
            <a:endParaRPr lang="en-US" sz="2000" dirty="0"/>
          </a:p>
          <a:p>
            <a:r>
              <a:rPr lang="en-US" sz="2000" dirty="0" smtClean="0"/>
              <a:t>In grades 4-8, eight 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59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CSD </a:t>
            </a:r>
            <a:r>
              <a:rPr lang="en-US" dirty="0"/>
              <a:t>5</a:t>
            </a:r>
            <a:r>
              <a:rPr lang="en-US" dirty="0" smtClean="0"/>
              <a:t> with large class sizes, K-3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59603"/>
              </p:ext>
            </p:extLst>
          </p:nvPr>
        </p:nvGraphicFramePr>
        <p:xfrm>
          <a:off x="0" y="154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284210"/>
              </p:ext>
            </p:extLst>
          </p:nvPr>
        </p:nvGraphicFramePr>
        <p:xfrm>
          <a:off x="4572000" y="154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304645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960967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909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318125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846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</a:t>
            </a:r>
            <a:r>
              <a:rPr lang="en-US" sz="1400" dirty="0" smtClean="0"/>
              <a:t>Blue Book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43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in </a:t>
            </a:r>
            <a:r>
              <a:rPr lang="en-US" sz="2400" dirty="0" smtClean="0"/>
              <a:t>CSD </a:t>
            </a:r>
            <a:r>
              <a:rPr lang="en-US" sz="2400" dirty="0"/>
              <a:t>5</a:t>
            </a:r>
            <a:r>
              <a:rPr lang="en-US" sz="2400" dirty="0" smtClean="0"/>
              <a:t> compared to 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62290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91391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23409"/>
              </p:ext>
            </p:extLst>
          </p:nvPr>
        </p:nvGraphicFramePr>
        <p:xfrm>
          <a:off x="0" y="1523999"/>
          <a:ext cx="81153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15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Over-utilized ES and MS buildings in CSD </a:t>
            </a:r>
            <a:r>
              <a:rPr lang="en-US" sz="2400" dirty="0" smtClean="0"/>
              <a:t>5</a:t>
            </a:r>
            <a:r>
              <a:rPr lang="en-US" sz="2400" dirty="0"/>
              <a:t> </a:t>
            </a:r>
            <a:r>
              <a:rPr lang="en-US" sz="2400" dirty="0" smtClean="0"/>
              <a:t> and in Manhattan HS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seven buildings in CSD 5 that are over-utilized.  The seat need is nearly 600 students.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16 Manhattan high school buildings are over-utilized.  Over 3,500 seats are needed to reduce building utilization to 100%.</a:t>
            </a:r>
          </a:p>
          <a:p>
            <a:endParaRPr lang="en-US" dirty="0" smtClean="0"/>
          </a:p>
          <a:p>
            <a:r>
              <a:rPr lang="en-US" dirty="0"/>
              <a:t>Please note that the seat need here is higher because it takes into account all buildings that are over-utilized (100% or more) rather than the need averaged across the district.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10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CSD 5 ES and MS Buildings are over-utilized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00" y="6501368"/>
            <a:ext cx="562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*598 Seats Needed to reach 100% building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88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 Manhattan HS buildings are over-utilized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81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*3,548 Seats Needed to reach 100% building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4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1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</a:t>
            </a:r>
            <a:r>
              <a:rPr lang="en-US" sz="2400" dirty="0">
                <a:solidFill>
                  <a:srgbClr val="FF6600"/>
                </a:solidFill>
              </a:rPr>
              <a:t>5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83704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3200" y="417246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1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15252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934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7672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6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3757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8705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65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Seats Need for CSD 5 and Manhattan 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The FY 2015-2019 Capital Plan that DOE will move forward with plans to add no seats in District 5 despite the housing starts creating 628 students by 2021.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Furthermore, In District 5, nearly 600 new seats are needed just to reduce the elementary and middle school students in buildings over 100% utilization.  </a:t>
            </a:r>
          </a:p>
          <a:p>
            <a:endParaRPr lang="en-US" sz="2600" dirty="0"/>
          </a:p>
          <a:p>
            <a:r>
              <a:rPr lang="en-US" sz="2600" dirty="0" smtClean="0"/>
              <a:t>The Capital Plan will not address roughly 1,200 seats in CSD 5.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In Manhattan high schools, over 3,500 new seats are needed to address present overcrowding in buildings over 100% utilization.</a:t>
            </a:r>
          </a:p>
          <a:p>
            <a:endParaRPr lang="en-US" sz="2600" dirty="0"/>
          </a:p>
          <a:p>
            <a:r>
              <a:rPr lang="en-US" sz="2600" b="1" i="1" dirty="0" smtClean="0"/>
              <a:t>Yet according to the Capital Plan, no seats are currently expected to be added in Manhattan high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0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3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6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0752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459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161140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3558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652645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895030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475222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966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pre-K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5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503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2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67071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89129" y="6211669"/>
            <a:ext cx="776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General </a:t>
            </a:r>
            <a:r>
              <a:rPr lang="en-US" b="1" dirty="0" err="1"/>
              <a:t>ed</a:t>
            </a:r>
            <a:r>
              <a:rPr lang="en-US" b="1" dirty="0"/>
              <a:t>, CTT and gifted: data from IBO 1998-2005; DOE 2006-2013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422037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2013" y="6291976"/>
            <a:ext cx="7291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Gened</a:t>
            </a:r>
            <a:r>
              <a:rPr lang="en-US" b="1" dirty="0"/>
              <a:t>, CTT and gifted: data from IBO 1998-2005; DOE 2006-2013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1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5342</TotalTime>
  <Words>2274</Words>
  <Application>Microsoft Macintosh PowerPoint</Application>
  <PresentationFormat>On-screen Show (4:3)</PresentationFormat>
  <Paragraphs>258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UnMet need for seats in New 2015-2019 capital plan  Including class size and overcrowding data   for Community School district 5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CSD 5 have increased in grades K-3  by 10.6% since 2006 and are now above Contracts for Excellence goals</vt:lpstr>
      <vt:lpstr>CSD 5’s class sizes in grades 4-8 have decreased by 4.5% since 2007 but are still above Contracts for Excellence goals</vt:lpstr>
      <vt:lpstr> Class sizes city-wide have increased in core HS classes as well, by 2.3% since 2007, though the DOE data is unreliable* and are far above Contracts for Excellence goals</vt:lpstr>
      <vt:lpstr>CSD 5 Schools with large class sizes</vt:lpstr>
      <vt:lpstr>Examples of schools in CSD 5 with large class sizes, K-3</vt:lpstr>
      <vt:lpstr>At least 30,000 seats currently needed  just in districts averaging over 100%</vt:lpstr>
      <vt:lpstr>Average Utilization Rates in CSD 5 compared to City-Wide 2012-2013</vt:lpstr>
      <vt:lpstr>Over-utilized ES and MS buildings in CSD 5  and in Manhattan HS </vt:lpstr>
      <vt:lpstr>Seven CSD 5 ES and MS Buildings are over-utilized</vt:lpstr>
      <vt:lpstr>18 Manhattan HS buildings are over-utilized</vt:lpstr>
      <vt:lpstr>New Seats in Capital Plan and DOE Enrollment Projections for CSD 5</vt:lpstr>
      <vt:lpstr>City-wide Enrollment Projections K-8 vs. New Seats in Capital Plan </vt:lpstr>
      <vt:lpstr>City-wide Enrollment Projections HS vs. New Seats in Capital Plan </vt:lpstr>
      <vt:lpstr>Also Kindergarten Waitlists in many neighborhoods</vt:lpstr>
      <vt:lpstr>Seats Need for CSD 5 and Manhattan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221</cp:revision>
  <dcterms:created xsi:type="dcterms:W3CDTF">2014-02-11T14:35:23Z</dcterms:created>
  <dcterms:modified xsi:type="dcterms:W3CDTF">2014-07-11T18:08:11Z</dcterms:modified>
</cp:coreProperties>
</file>