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4"/>
  </p:notesMasterIdLst>
  <p:sldIdLst>
    <p:sldId id="256" r:id="rId2"/>
    <p:sldId id="360" r:id="rId3"/>
    <p:sldId id="361" r:id="rId4"/>
    <p:sldId id="362" r:id="rId5"/>
    <p:sldId id="363" r:id="rId6"/>
    <p:sldId id="364" r:id="rId7"/>
    <p:sldId id="316" r:id="rId8"/>
    <p:sldId id="317" r:id="rId9"/>
    <p:sldId id="318" r:id="rId10"/>
    <p:sldId id="331" r:id="rId11"/>
    <p:sldId id="333" r:id="rId12"/>
    <p:sldId id="261" r:id="rId13"/>
    <p:sldId id="335" r:id="rId14"/>
    <p:sldId id="336" r:id="rId15"/>
    <p:sldId id="342" r:id="rId16"/>
    <p:sldId id="343" r:id="rId17"/>
    <p:sldId id="344" r:id="rId18"/>
    <p:sldId id="357" r:id="rId19"/>
    <p:sldId id="355" r:id="rId20"/>
    <p:sldId id="359" r:id="rId21"/>
    <p:sldId id="346" r:id="rId22"/>
    <p:sldId id="349" r:id="rId23"/>
    <p:sldId id="371" r:id="rId24"/>
    <p:sldId id="372" r:id="rId25"/>
    <p:sldId id="352" r:id="rId26"/>
    <p:sldId id="354" r:id="rId27"/>
    <p:sldId id="365" r:id="rId28"/>
    <p:sldId id="366" r:id="rId29"/>
    <p:sldId id="367" r:id="rId30"/>
    <p:sldId id="368" r:id="rId31"/>
    <p:sldId id="369" r:id="rId32"/>
    <p:sldId id="370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ldcat\Downloads\20132014PreliminarySchoolLevelDetailFinal%202013_11_15%20(1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ldcat\Downloads\20132014PreliminarySchoolLevelDetailFinal%202013_11_15%20(1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ldcat\Documents\Class%20Size%20Matters\Data%20for%20PowerPoints\20132014PreliminarySchoolLevelDetailFinal%202013_11_15%20(1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Peter's%20Files:2012-2013%20Citywide%20avg%20building%20utilization%20rate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ldcat\Downloads\2012-2013%20Citywide%20avg%20building%20utilization%20rates%20(2)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ldcat\Downloads\2012-2013%20Citywide%20avg%20building%20utilization%20rates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ldcat\Downloads\Enrollment%20Projections%20by%20District%202011-21%20vs%20New%20Seats%202015-2019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MMR%20data%20for%20cap%20pla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ldcat\Downloads\Master%20File%20Class%20Size%20Data%20K-3%20and%204-8%202006-2013%20(2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ldcat\Downloads\Master%20File%20Class%20Size%20Data%20K-3%20and%204-8%202006-2013%20(2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Matters:Individual%20Figures:Figure%2022%20Core%20HS%20Avg%20Class%20Sizes%20compared%20to%20goals%20in%20NYCs%20C4E%20Plan%202006-2014.2.4.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ldcat\Downloads\20132014PreliminarySchoolLevelDetailFinal%202013_11_15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4347944"/>
        <c:axId val="2054344792"/>
      </c:barChart>
      <c:catAx>
        <c:axId val="2054347944"/>
        <c:scaling>
          <c:orientation val="minMax"/>
        </c:scaling>
        <c:delete val="0"/>
        <c:axPos val="b"/>
        <c:majorTickMark val="out"/>
        <c:minorTickMark val="none"/>
        <c:tickLblPos val="nextTo"/>
        <c:crossAx val="2054344792"/>
        <c:crosses val="autoZero"/>
        <c:auto val="1"/>
        <c:lblAlgn val="ctr"/>
        <c:lblOffset val="100"/>
        <c:noMultiLvlLbl val="0"/>
      </c:catAx>
      <c:valAx>
        <c:axId val="2054344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54347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D31 2nd Grade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13474798701"/>
          <c:y val="0.155160142348754"/>
          <c:w val="0.829791805685306"/>
          <c:h val="0.42475822194823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'[20132014PreliminarySchoolLevelDetailFinal 2013_11_15 (1).xlsx]Sheet2'!$M$45:$M$57</c:f>
              <c:strCache>
                <c:ptCount val="13"/>
                <c:pt idx="0">
                  <c:v>P.S. 8 SHIRLEE SOLOMON</c:v>
                </c:pt>
                <c:pt idx="1">
                  <c:v>Staten Island School of Civic Leadership</c:v>
                </c:pt>
                <c:pt idx="2">
                  <c:v>P.S. 045 JOHN TYLER</c:v>
                </c:pt>
                <c:pt idx="3">
                  <c:v>SPACE SHUTTLE COLUMBIA SCHOOL</c:v>
                </c:pt>
                <c:pt idx="4">
                  <c:v>P.S. 74 Future Leaders Elementary School</c:v>
                </c:pt>
                <c:pt idx="5">
                  <c:v>P.S. 054 CHARLES W. LENG</c:v>
                </c:pt>
                <c:pt idx="6">
                  <c:v>P.S. 023 RICHMONDTOWN</c:v>
                </c:pt>
                <c:pt idx="7">
                  <c:v>P.S. 003 The Margaret Gioiosa School</c:v>
                </c:pt>
                <c:pt idx="8">
                  <c:v>P.S. 6 Corporal Allan F. Kivlehan School</c:v>
                </c:pt>
                <c:pt idx="9">
                  <c:v>P.S. 019 THE CURTIS SCHOOL</c:v>
                </c:pt>
                <c:pt idx="10">
                  <c:v>P.S. 029 BARDWELL</c:v>
                </c:pt>
                <c:pt idx="11">
                  <c:v>P.S. 052 JOHN C. THOMPSON</c:v>
                </c:pt>
                <c:pt idx="12">
                  <c:v>P.S. 050 FRANK HANKINSON</c:v>
                </c:pt>
              </c:strCache>
            </c:strRef>
          </c:cat>
          <c:val>
            <c:numRef>
              <c:f>'[20132014PreliminarySchoolLevelDetailFinal 2013_11_15 (1).xlsx]Sheet2'!$N$45:$N$57</c:f>
              <c:numCache>
                <c:formatCode>0</c:formatCode>
                <c:ptCount val="13"/>
                <c:pt idx="0">
                  <c:v>32.5</c:v>
                </c:pt>
                <c:pt idx="1">
                  <c:v>32.3</c:v>
                </c:pt>
                <c:pt idx="2">
                  <c:v>32.0</c:v>
                </c:pt>
                <c:pt idx="3">
                  <c:v>31.0</c:v>
                </c:pt>
                <c:pt idx="4">
                  <c:v>31.0</c:v>
                </c:pt>
                <c:pt idx="5">
                  <c:v>30.7</c:v>
                </c:pt>
                <c:pt idx="6">
                  <c:v>30.5</c:v>
                </c:pt>
                <c:pt idx="7">
                  <c:v>30.0</c:v>
                </c:pt>
                <c:pt idx="8">
                  <c:v>30.0</c:v>
                </c:pt>
                <c:pt idx="9">
                  <c:v>30.0</c:v>
                </c:pt>
                <c:pt idx="10">
                  <c:v>30.0</c:v>
                </c:pt>
                <c:pt idx="11">
                  <c:v>30.0</c:v>
                </c:pt>
                <c:pt idx="12">
                  <c:v>29.5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116712"/>
        <c:axId val="2142119688"/>
      </c:barChart>
      <c:catAx>
        <c:axId val="21421167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2119688"/>
        <c:crosses val="autoZero"/>
        <c:auto val="1"/>
        <c:lblAlgn val="ctr"/>
        <c:lblOffset val="100"/>
        <c:noMultiLvlLbl val="0"/>
      </c:catAx>
      <c:valAx>
        <c:axId val="214211968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42116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D13 3rd Grade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'[20132014PreliminarySchoolLevelDetailFinal 2013_11_15 (1).xlsx]Sheet2'!$M$61:$M$70</c:f>
              <c:strCache>
                <c:ptCount val="10"/>
                <c:pt idx="0">
                  <c:v>P.S. 8 SHIRLEE SOLOMON</c:v>
                </c:pt>
                <c:pt idx="1">
                  <c:v>P.S. 036 J. C. DRUMGOOLE</c:v>
                </c:pt>
                <c:pt idx="2">
                  <c:v>Staten Island School of Civic Leadership</c:v>
                </c:pt>
                <c:pt idx="3">
                  <c:v>P.S. 036 J. C. DRUMGOOLE</c:v>
                </c:pt>
                <c:pt idx="4">
                  <c:v>P.S. 029 BARDWELL</c:v>
                </c:pt>
                <c:pt idx="5">
                  <c:v>P.S. 050 FRANK HANKINSON</c:v>
                </c:pt>
                <c:pt idx="6">
                  <c:v>P.S. 003 The Margaret Gioiosa School</c:v>
                </c:pt>
                <c:pt idx="7">
                  <c:v>P.S. 39 FRANCIS J. MURPHY JR.</c:v>
                </c:pt>
                <c:pt idx="8">
                  <c:v>P.S. 6 Corporal Allan F. Kivlehan School</c:v>
                </c:pt>
                <c:pt idx="9">
                  <c:v>P.S. 032 THE GIFFORD SCHOOL</c:v>
                </c:pt>
              </c:strCache>
            </c:strRef>
          </c:cat>
          <c:val>
            <c:numRef>
              <c:f>'[20132014PreliminarySchoolLevelDetailFinal 2013_11_15 (1).xlsx]Sheet2'!$N$61:$N$70</c:f>
              <c:numCache>
                <c:formatCode>0</c:formatCode>
                <c:ptCount val="10"/>
                <c:pt idx="0">
                  <c:v>35.0</c:v>
                </c:pt>
                <c:pt idx="1">
                  <c:v>33.0</c:v>
                </c:pt>
                <c:pt idx="2">
                  <c:v>32.5</c:v>
                </c:pt>
                <c:pt idx="3">
                  <c:v>32.3</c:v>
                </c:pt>
                <c:pt idx="4">
                  <c:v>32.0</c:v>
                </c:pt>
                <c:pt idx="5">
                  <c:v>32.0</c:v>
                </c:pt>
                <c:pt idx="6">
                  <c:v>31.0</c:v>
                </c:pt>
                <c:pt idx="7">
                  <c:v>31.0</c:v>
                </c:pt>
                <c:pt idx="8">
                  <c:v>30.7</c:v>
                </c:pt>
                <c:pt idx="9">
                  <c:v>29.7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146216"/>
        <c:axId val="2142149192"/>
      </c:barChart>
      <c:catAx>
        <c:axId val="21421462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2149192"/>
        <c:crosses val="autoZero"/>
        <c:auto val="1"/>
        <c:lblAlgn val="ctr"/>
        <c:lblOffset val="100"/>
        <c:noMultiLvlLbl val="0"/>
      </c:catAx>
      <c:valAx>
        <c:axId val="214214919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42146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D31 1st Grade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Sheet2!$M$24:$M$38</c:f>
              <c:strCache>
                <c:ptCount val="15"/>
                <c:pt idx="0">
                  <c:v>P.S. 057 HUBERT H. HUMPHREY</c:v>
                </c:pt>
                <c:pt idx="1">
                  <c:v>P.S. 003 The Margaret Gioiosa School</c:v>
                </c:pt>
                <c:pt idx="2">
                  <c:v>P.S. 74 Future Leaders Elementary School</c:v>
                </c:pt>
                <c:pt idx="3">
                  <c:v>Staten Island School of Civic Leadership</c:v>
                </c:pt>
                <c:pt idx="4">
                  <c:v>P.S. 8 SHIRLEE SOLOMON</c:v>
                </c:pt>
                <c:pt idx="5">
                  <c:v>P.S. 060 ALICE AUSTEN</c:v>
                </c:pt>
                <c:pt idx="6">
                  <c:v>P.S. 050 FRANK HANKINSON</c:v>
                </c:pt>
                <c:pt idx="7">
                  <c:v>P.S. 6 Corporal Allan F. Kivlehan School</c:v>
                </c:pt>
                <c:pt idx="8">
                  <c:v>P.S. 048 WILLIAM C. WILCOX</c:v>
                </c:pt>
                <c:pt idx="9">
                  <c:v>SPACE SHUTTLE COLUMBIA SCHOOL</c:v>
                </c:pt>
                <c:pt idx="10">
                  <c:v>P.S. 029 BARDWELL</c:v>
                </c:pt>
                <c:pt idx="11">
                  <c:v>P.S. 001 TOTTENVILLE</c:v>
                </c:pt>
                <c:pt idx="12">
                  <c:v>P.S. 022 GRANITEVILLE</c:v>
                </c:pt>
                <c:pt idx="13">
                  <c:v>P.S. 042 ELTINGVILLE</c:v>
                </c:pt>
                <c:pt idx="14">
                  <c:v>P.S. 013 M. L. Lindemeyer</c:v>
                </c:pt>
              </c:strCache>
            </c:strRef>
          </c:cat>
          <c:val>
            <c:numRef>
              <c:f>Sheet2!$N$24:$N$38</c:f>
              <c:numCache>
                <c:formatCode>0</c:formatCode>
                <c:ptCount val="15"/>
                <c:pt idx="0">
                  <c:v>56.0</c:v>
                </c:pt>
                <c:pt idx="1">
                  <c:v>33.0</c:v>
                </c:pt>
                <c:pt idx="2">
                  <c:v>33.0</c:v>
                </c:pt>
                <c:pt idx="3">
                  <c:v>33.0</c:v>
                </c:pt>
                <c:pt idx="4">
                  <c:v>32.0</c:v>
                </c:pt>
                <c:pt idx="5">
                  <c:v>31.7</c:v>
                </c:pt>
                <c:pt idx="6">
                  <c:v>31.5</c:v>
                </c:pt>
                <c:pt idx="7">
                  <c:v>31.0</c:v>
                </c:pt>
                <c:pt idx="8">
                  <c:v>31.0</c:v>
                </c:pt>
                <c:pt idx="9">
                  <c:v>31.0</c:v>
                </c:pt>
                <c:pt idx="10">
                  <c:v>30.5</c:v>
                </c:pt>
                <c:pt idx="11">
                  <c:v>30.0</c:v>
                </c:pt>
                <c:pt idx="12">
                  <c:v>30.0</c:v>
                </c:pt>
                <c:pt idx="13">
                  <c:v>30.0</c:v>
                </c:pt>
                <c:pt idx="14">
                  <c:v>29.5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176008"/>
        <c:axId val="2142178984"/>
      </c:barChart>
      <c:catAx>
        <c:axId val="21421760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2178984"/>
        <c:crosses val="autoZero"/>
        <c:auto val="1"/>
        <c:lblAlgn val="ctr"/>
        <c:lblOffset val="100"/>
        <c:noMultiLvlLbl val="0"/>
      </c:catAx>
      <c:valAx>
        <c:axId val="21421789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42176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# of Seats Needed in all districts with building utilization rates higher than 100% at HS level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'Districts 100% or over (Seats)'!$A$9:$A$10</c:f>
              <c:strCache>
                <c:ptCount val="2"/>
                <c:pt idx="0">
                  <c:v>QUEENS HS</c:v>
                </c:pt>
                <c:pt idx="1">
                  <c:v>STATEN ISLAND HS</c:v>
                </c:pt>
              </c:strCache>
            </c:strRef>
          </c:cat>
          <c:val>
            <c:numRef>
              <c:f>'Districts 100% or over (Seats)'!$B$9:$B$10</c:f>
              <c:numCache>
                <c:formatCode>#,##0</c:formatCode>
                <c:ptCount val="2"/>
                <c:pt idx="0">
                  <c:v>7295.0</c:v>
                </c:pt>
                <c:pt idx="1">
                  <c:v>518.0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469096"/>
        <c:axId val="2141466104"/>
      </c:barChart>
      <c:catAx>
        <c:axId val="214146909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466104"/>
        <c:crosses val="autoZero"/>
        <c:auto val="1"/>
        <c:lblAlgn val="ctr"/>
        <c:lblOffset val="100"/>
        <c:noMultiLvlLbl val="0"/>
      </c:catAx>
      <c:valAx>
        <c:axId val="21414661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41469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# of Seats Needed in all districts with </a:t>
            </a:r>
            <a:r>
              <a:rPr lang="en-US" sz="1800" b="1" i="0" baseline="0" dirty="0" smtClean="0">
                <a:effectLst/>
              </a:rPr>
              <a:t>ES building </a:t>
            </a:r>
            <a:r>
              <a:rPr lang="en-US" sz="1800" b="1" i="0" baseline="0" dirty="0">
                <a:effectLst/>
              </a:rPr>
              <a:t>utilization rates higher than 100</a:t>
            </a:r>
            <a:r>
              <a:rPr lang="en-US" sz="1800" b="1" i="0" baseline="0" dirty="0" smtClean="0">
                <a:effectLst/>
              </a:rPr>
              <a:t>%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('Districts 100% or over (Seats)'!$A$1:$A$10,'Districts 100% or over (Seats)'!$A$13)</c:f>
              <c:strCache>
                <c:ptCount val="11"/>
                <c:pt idx="0">
                  <c:v>D10</c:v>
                </c:pt>
                <c:pt idx="1">
                  <c:v>D11</c:v>
                </c:pt>
                <c:pt idx="2">
                  <c:v>D15</c:v>
                </c:pt>
                <c:pt idx="3">
                  <c:v>D20</c:v>
                </c:pt>
                <c:pt idx="4">
                  <c:v>D22</c:v>
                </c:pt>
                <c:pt idx="5">
                  <c:v>D24</c:v>
                </c:pt>
                <c:pt idx="6">
                  <c:v>D25</c:v>
                </c:pt>
                <c:pt idx="7">
                  <c:v>D26</c:v>
                </c:pt>
                <c:pt idx="8">
                  <c:v>D27</c:v>
                </c:pt>
                <c:pt idx="9">
                  <c:v>D30</c:v>
                </c:pt>
                <c:pt idx="10">
                  <c:v>D31</c:v>
                </c:pt>
              </c:strCache>
            </c:strRef>
          </c:cat>
          <c:val>
            <c:numRef>
              <c:f>('Districts 100% or over (Seats)'!$B$1:$B$10,'Districts 100% or over (Seats)'!$B$13)</c:f>
              <c:numCache>
                <c:formatCode>#,##0</c:formatCode>
                <c:ptCount val="11"/>
                <c:pt idx="0">
                  <c:v>1929.0</c:v>
                </c:pt>
                <c:pt idx="1">
                  <c:v>1237.0</c:v>
                </c:pt>
                <c:pt idx="2">
                  <c:v>1822.0</c:v>
                </c:pt>
                <c:pt idx="3">
                  <c:v>3912.0</c:v>
                </c:pt>
                <c:pt idx="4" formatCode="General">
                  <c:v>189.0</c:v>
                </c:pt>
                <c:pt idx="5">
                  <c:v>5318.0</c:v>
                </c:pt>
                <c:pt idx="6">
                  <c:v>1637.0</c:v>
                </c:pt>
                <c:pt idx="7">
                  <c:v>1231.0</c:v>
                </c:pt>
                <c:pt idx="8">
                  <c:v>1451.0</c:v>
                </c:pt>
                <c:pt idx="9">
                  <c:v>1476.0</c:v>
                </c:pt>
                <c:pt idx="10">
                  <c:v>2279.0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436568"/>
        <c:axId val="2141433576"/>
      </c:barChart>
      <c:catAx>
        <c:axId val="21414365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433576"/>
        <c:crosses val="autoZero"/>
        <c:auto val="1"/>
        <c:lblAlgn val="ctr"/>
        <c:lblOffset val="100"/>
        <c:noMultiLvlLbl val="0"/>
      </c:catAx>
      <c:valAx>
        <c:axId val="21414335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41436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394104"/>
        <c:axId val="2141397240"/>
      </c:barChart>
      <c:catAx>
        <c:axId val="21413941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397240"/>
        <c:crosses val="autoZero"/>
        <c:auto val="1"/>
        <c:lblAlgn val="ctr"/>
        <c:lblOffset val="100"/>
        <c:noMultiLvlLbl val="0"/>
      </c:catAx>
      <c:valAx>
        <c:axId val="21413972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41394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371032"/>
        <c:axId val="2141374168"/>
      </c:barChart>
      <c:catAx>
        <c:axId val="21413710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374168"/>
        <c:crosses val="autoZero"/>
        <c:auto val="1"/>
        <c:lblAlgn val="ctr"/>
        <c:lblOffset val="100"/>
        <c:noMultiLvlLbl val="0"/>
      </c:catAx>
      <c:valAx>
        <c:axId val="2141374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41371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'D31'!$E$115:$E$120</c:f>
              <c:strCache>
                <c:ptCount val="6"/>
                <c:pt idx="0">
                  <c:v>District 31 Elementary Schools</c:v>
                </c:pt>
                <c:pt idx="1">
                  <c:v>Citywide Elementary Schools</c:v>
                </c:pt>
                <c:pt idx="2">
                  <c:v>District 31 Middle Schools</c:v>
                </c:pt>
                <c:pt idx="3">
                  <c:v>Citywide Middle Schools</c:v>
                </c:pt>
                <c:pt idx="4">
                  <c:v>Staten Island High Schools</c:v>
                </c:pt>
                <c:pt idx="5">
                  <c:v>Citywide High Schools</c:v>
                </c:pt>
              </c:strCache>
            </c:strRef>
          </c:cat>
          <c:val>
            <c:numRef>
              <c:f>'D31'!$F$115:$F$120</c:f>
              <c:numCache>
                <c:formatCode>0.0%</c:formatCode>
                <c:ptCount val="6"/>
                <c:pt idx="0">
                  <c:v>1.081</c:v>
                </c:pt>
                <c:pt idx="1">
                  <c:v>0.974</c:v>
                </c:pt>
                <c:pt idx="2">
                  <c:v>0.845</c:v>
                </c:pt>
                <c:pt idx="3">
                  <c:v>0.809</c:v>
                </c:pt>
                <c:pt idx="4">
                  <c:v>1.032</c:v>
                </c:pt>
                <c:pt idx="5">
                  <c:v>0.9518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339176"/>
        <c:axId val="2141336184"/>
      </c:barChart>
      <c:catAx>
        <c:axId val="214133917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336184"/>
        <c:crosses val="autoZero"/>
        <c:auto val="1"/>
        <c:lblAlgn val="ctr"/>
        <c:lblOffset val="100"/>
        <c:noMultiLvlLbl val="0"/>
      </c:catAx>
      <c:valAx>
        <c:axId val="21413361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41339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'[2012-2013 Citywide avg building utilization rates (2).xlsx]D31'!$C$119:$C$153</c:f>
              <c:strCache>
                <c:ptCount val="35"/>
                <c:pt idx="0">
                  <c:v>P.S. 48</c:v>
                </c:pt>
                <c:pt idx="1">
                  <c:v>P.S. 20</c:v>
                </c:pt>
                <c:pt idx="2">
                  <c:v>P.S. 19- Transportable</c:v>
                </c:pt>
                <c:pt idx="3">
                  <c:v>P.S. 29 </c:v>
                </c:pt>
                <c:pt idx="4">
                  <c:v>P.S. 35</c:v>
                </c:pt>
                <c:pt idx="5">
                  <c:v>P.S. 46</c:v>
                </c:pt>
                <c:pt idx="6">
                  <c:v>P.S. 3</c:v>
                </c:pt>
                <c:pt idx="7">
                  <c:v>P.S. 13</c:v>
                </c:pt>
                <c:pt idx="8">
                  <c:v>P.S. 55</c:v>
                </c:pt>
                <c:pt idx="9">
                  <c:v>P.S. 6 </c:v>
                </c:pt>
                <c:pt idx="10">
                  <c:v>P.S. 21</c:v>
                </c:pt>
                <c:pt idx="11">
                  <c:v>P.S. 14</c:v>
                </c:pt>
                <c:pt idx="12">
                  <c:v>P.S. 39</c:v>
                </c:pt>
                <c:pt idx="13">
                  <c:v>P.S. 54</c:v>
                </c:pt>
                <c:pt idx="14">
                  <c:v>P.S. 41</c:v>
                </c:pt>
                <c:pt idx="15">
                  <c:v>P.S. 45</c:v>
                </c:pt>
                <c:pt idx="16">
                  <c:v>P.S. 30</c:v>
                </c:pt>
                <c:pt idx="17">
                  <c:v>P.S. 11</c:v>
                </c:pt>
                <c:pt idx="18">
                  <c:v>P.S. 50</c:v>
                </c:pt>
                <c:pt idx="19">
                  <c:v>P.S. 1</c:v>
                </c:pt>
                <c:pt idx="20">
                  <c:v>ELIZABETH A. CONNELLY CAMPUS</c:v>
                </c:pt>
                <c:pt idx="21">
                  <c:v>P.S. 23</c:v>
                </c:pt>
                <c:pt idx="22">
                  <c:v>ARTHUR D. PHILLIPS SCHOOL</c:v>
                </c:pt>
                <c:pt idx="23">
                  <c:v>P.S. 22</c:v>
                </c:pt>
                <c:pt idx="24">
                  <c:v>P.S. 58</c:v>
                </c:pt>
                <c:pt idx="25">
                  <c:v>P.S. 56</c:v>
                </c:pt>
                <c:pt idx="26">
                  <c:v>P.S. 42</c:v>
                </c:pt>
                <c:pt idx="27">
                  <c:v>P.S. 3 ANNEX</c:v>
                </c:pt>
                <c:pt idx="28">
                  <c:v>P.S. 38</c:v>
                </c:pt>
                <c:pt idx="29">
                  <c:v>P.S. 26</c:v>
                </c:pt>
                <c:pt idx="30">
                  <c:v>P.S. 44</c:v>
                </c:pt>
                <c:pt idx="31">
                  <c:v>P.S. 52</c:v>
                </c:pt>
                <c:pt idx="32">
                  <c:v>P.S. 19</c:v>
                </c:pt>
                <c:pt idx="33">
                  <c:v>P.S. 18</c:v>
                </c:pt>
                <c:pt idx="34">
                  <c:v>P.S. 32</c:v>
                </c:pt>
              </c:strCache>
            </c:strRef>
          </c:cat>
          <c:val>
            <c:numRef>
              <c:f>'[2012-2013 Citywide avg building utilization rates (2).xlsx]D31'!$D$119:$D$153</c:f>
              <c:numCache>
                <c:formatCode>General</c:formatCode>
                <c:ptCount val="35"/>
                <c:pt idx="0">
                  <c:v>183.0</c:v>
                </c:pt>
                <c:pt idx="1">
                  <c:v>178.0</c:v>
                </c:pt>
                <c:pt idx="2">
                  <c:v>177.0</c:v>
                </c:pt>
                <c:pt idx="3">
                  <c:v>159.0</c:v>
                </c:pt>
                <c:pt idx="4">
                  <c:v>142.0</c:v>
                </c:pt>
                <c:pt idx="5">
                  <c:v>142.0</c:v>
                </c:pt>
                <c:pt idx="6">
                  <c:v>140.0</c:v>
                </c:pt>
                <c:pt idx="7">
                  <c:v>134.0</c:v>
                </c:pt>
                <c:pt idx="8">
                  <c:v>128.0</c:v>
                </c:pt>
                <c:pt idx="9">
                  <c:v>126.0</c:v>
                </c:pt>
                <c:pt idx="10">
                  <c:v>124.0</c:v>
                </c:pt>
                <c:pt idx="11">
                  <c:v>123.0</c:v>
                </c:pt>
                <c:pt idx="12">
                  <c:v>122.0</c:v>
                </c:pt>
                <c:pt idx="13">
                  <c:v>122.0</c:v>
                </c:pt>
                <c:pt idx="14">
                  <c:v>121.0</c:v>
                </c:pt>
                <c:pt idx="15">
                  <c:v>120.0</c:v>
                </c:pt>
                <c:pt idx="16">
                  <c:v>118.0</c:v>
                </c:pt>
                <c:pt idx="17">
                  <c:v>116.0</c:v>
                </c:pt>
                <c:pt idx="18">
                  <c:v>116.0</c:v>
                </c:pt>
                <c:pt idx="19">
                  <c:v>115.0</c:v>
                </c:pt>
                <c:pt idx="20">
                  <c:v>115.0</c:v>
                </c:pt>
                <c:pt idx="21">
                  <c:v>113.0</c:v>
                </c:pt>
                <c:pt idx="22">
                  <c:v>113.0</c:v>
                </c:pt>
                <c:pt idx="23">
                  <c:v>111.0</c:v>
                </c:pt>
                <c:pt idx="24">
                  <c:v>110.0</c:v>
                </c:pt>
                <c:pt idx="25">
                  <c:v>109.0</c:v>
                </c:pt>
                <c:pt idx="26">
                  <c:v>108.0</c:v>
                </c:pt>
                <c:pt idx="27">
                  <c:v>108.0</c:v>
                </c:pt>
                <c:pt idx="28">
                  <c:v>107.0</c:v>
                </c:pt>
                <c:pt idx="29">
                  <c:v>106.0</c:v>
                </c:pt>
                <c:pt idx="30">
                  <c:v>106.0</c:v>
                </c:pt>
                <c:pt idx="31">
                  <c:v>106.0</c:v>
                </c:pt>
                <c:pt idx="32">
                  <c:v>105.0</c:v>
                </c:pt>
                <c:pt idx="33">
                  <c:v>102.0</c:v>
                </c:pt>
                <c:pt idx="34">
                  <c:v>101.0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291784"/>
        <c:axId val="2141288792"/>
      </c:barChart>
      <c:catAx>
        <c:axId val="2141291784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288792"/>
        <c:crosses val="autoZero"/>
        <c:auto val="1"/>
        <c:lblAlgn val="ctr"/>
        <c:lblOffset val="100"/>
        <c:noMultiLvlLbl val="0"/>
      </c:catAx>
      <c:valAx>
        <c:axId val="21412887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1291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112%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'[2012-2013 Citywide avg building utilization rates (2).xlsx]Staten Island HS'!$H$36:$H$39</c:f>
              <c:strCache>
                <c:ptCount val="4"/>
                <c:pt idx="0">
                  <c:v>CURTIS HS</c:v>
                </c:pt>
                <c:pt idx="1">
                  <c:v>PORT RICHMOND HS TRANS.</c:v>
                </c:pt>
                <c:pt idx="2">
                  <c:v>SUSAN E. WAGNER HS</c:v>
                </c:pt>
                <c:pt idx="3">
                  <c:v>TOTTENVILLE HS</c:v>
                </c:pt>
              </c:strCache>
            </c:strRef>
          </c:cat>
          <c:val>
            <c:numRef>
              <c:f>'[2012-2013 Citywide avg building utilization rates (2).xlsx]Staten Island HS'!$I$36:$I$39</c:f>
              <c:numCache>
                <c:formatCode>General</c:formatCode>
                <c:ptCount val="4"/>
                <c:pt idx="0">
                  <c:v>144.0</c:v>
                </c:pt>
                <c:pt idx="1">
                  <c:v>137.0</c:v>
                </c:pt>
                <c:pt idx="2">
                  <c:v>123.0</c:v>
                </c:pt>
                <c:pt idx="3">
                  <c:v>112.0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242808"/>
        <c:axId val="2141239912"/>
      </c:barChart>
      <c:catAx>
        <c:axId val="21412428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239912"/>
        <c:crosses val="autoZero"/>
        <c:auto val="1"/>
        <c:lblAlgn val="ctr"/>
        <c:lblOffset val="100"/>
        <c:noMultiLvlLbl val="0"/>
      </c:catAx>
      <c:valAx>
        <c:axId val="2141239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1242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97.4%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80.9%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95.2%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'Citywide avg graphs'!$B$2:$B$4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'Citywide avg graphs'!$C$2:$C$4</c:f>
              <c:numCache>
                <c:formatCode>0.0%</c:formatCode>
                <c:ptCount val="3"/>
                <c:pt idx="0">
                  <c:v>0.968</c:v>
                </c:pt>
                <c:pt idx="1">
                  <c:v>0.809</c:v>
                </c:pt>
                <c:pt idx="2">
                  <c:v>0.948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816296"/>
        <c:axId val="2072819224"/>
      </c:barChart>
      <c:catAx>
        <c:axId val="2072816296"/>
        <c:scaling>
          <c:orientation val="minMax"/>
        </c:scaling>
        <c:delete val="0"/>
        <c:axPos val="b"/>
        <c:majorTickMark val="out"/>
        <c:minorTickMark val="none"/>
        <c:tickLblPos val="nextTo"/>
        <c:crossAx val="2072819224"/>
        <c:crosses val="autoZero"/>
        <c:auto val="1"/>
        <c:lblAlgn val="ctr"/>
        <c:lblOffset val="100"/>
        <c:noMultiLvlLbl val="0"/>
      </c:catAx>
      <c:valAx>
        <c:axId val="20728192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072816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4220856539274"/>
          <c:y val="0.0122869275755044"/>
          <c:w val="0.921388899558287"/>
          <c:h val="0.87309095159146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'[Enrollment Projections by District 2011-21 vs New Seats 2015-2019 (2).xlsx]Staten Island'!$A$5:$A$8</c:f>
              <c:strCache>
                <c:ptCount val="4"/>
                <c:pt idx="0">
                  <c:v>ES and MS New Seats from Capital Plan FY 2015-2019</c:v>
                </c:pt>
                <c:pt idx="1">
                  <c:v>Enrollment Projections, Statistical Forecasting 2011-2021</c:v>
                </c:pt>
                <c:pt idx="2">
                  <c:v>Enrollment Projections, Grier Partnership 2011-2021</c:v>
                </c:pt>
                <c:pt idx="3">
                  <c:v>Housing Starts, Estimated Growth 2012-2021</c:v>
                </c:pt>
              </c:strCache>
            </c:strRef>
          </c:cat>
          <c:val>
            <c:numRef>
              <c:f>'[Enrollment Projections by District 2011-21 vs New Seats 2015-2019 (2).xlsx]Staten Island'!$B$5:$B$8</c:f>
              <c:numCache>
                <c:formatCode>#,##0</c:formatCode>
                <c:ptCount val="4"/>
                <c:pt idx="0" formatCode="General">
                  <c:v>912.0</c:v>
                </c:pt>
                <c:pt idx="1">
                  <c:v>1520.0</c:v>
                </c:pt>
                <c:pt idx="2">
                  <c:v>1659.0</c:v>
                </c:pt>
                <c:pt idx="3">
                  <c:v>720.0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206168"/>
        <c:axId val="2141203176"/>
      </c:barChart>
      <c:catAx>
        <c:axId val="21412061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203176"/>
        <c:crosses val="autoZero"/>
        <c:auto val="1"/>
        <c:lblAlgn val="ctr"/>
        <c:lblOffset val="100"/>
        <c:noMultiLvlLbl val="0"/>
      </c:catAx>
      <c:valAx>
        <c:axId val="2141203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1206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i="0" u="none" strike="noStrike" baseline="0" dirty="0" smtClean="0">
                <a:solidFill>
                  <a:srgbClr val="FF6600"/>
                </a:solidFill>
                <a:effectLst/>
              </a:rPr>
              <a:t>K-3 Class sizes are the largest since 1998 </a:t>
            </a:r>
            <a:r>
              <a:rPr lang="en-US" sz="1200" baseline="0" dirty="0" smtClean="0"/>
              <a:t>General </a:t>
            </a:r>
            <a:r>
              <a:rPr lang="en-US" sz="1200" baseline="0" dirty="0" err="1" smtClean="0"/>
              <a:t>ed</a:t>
            </a:r>
            <a:r>
              <a:rPr lang="en-US" sz="1200" baseline="0" dirty="0" smtClean="0"/>
              <a:t>, CTT and gifted: data from IBO </a:t>
            </a:r>
            <a:r>
              <a:rPr lang="en-US" sz="1200" baseline="0" dirty="0"/>
              <a:t>1998-2005; DOE 2006-2013</a:t>
            </a:r>
            <a:endParaRPr lang="en-US" sz="1200" dirty="0"/>
          </a:p>
        </c:rich>
      </c:tx>
      <c:layout/>
      <c:overlay val="0"/>
      <c:spPr>
        <a:solidFill>
          <a:srgbClr val="FFFF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trend'!$G$10:$V$10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trend'!$G$11:$V$11</c:f>
              <c:numCache>
                <c:formatCode>0.00</c:formatCode>
                <c:ptCount val="16"/>
                <c:pt idx="0">
                  <c:v>24.90215370312981</c:v>
                </c:pt>
                <c:pt idx="1">
                  <c:v>23.24580561180214</c:v>
                </c:pt>
                <c:pt idx="2">
                  <c:v>22.37947222419803</c:v>
                </c:pt>
                <c:pt idx="3">
                  <c:v>22.09556068031128</c:v>
                </c:pt>
                <c:pt idx="4">
                  <c:v>21.68038688095409</c:v>
                </c:pt>
                <c:pt idx="5">
                  <c:v>21.55078822129685</c:v>
                </c:pt>
                <c:pt idx="6">
                  <c:v>21.28487229862475</c:v>
                </c:pt>
                <c:pt idx="7">
                  <c:v>21.11942368441328</c:v>
                </c:pt>
                <c:pt idx="8">
                  <c:v>21.0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24.45999999999999</c:v>
                </c:pt>
                <c:pt idx="15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905960"/>
        <c:axId val="2072908936"/>
      </c:lineChart>
      <c:catAx>
        <c:axId val="2072905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2908936"/>
        <c:crosses val="autoZero"/>
        <c:auto val="1"/>
        <c:lblAlgn val="ctr"/>
        <c:lblOffset val="100"/>
        <c:noMultiLvlLbl val="0"/>
      </c:catAx>
      <c:valAx>
        <c:axId val="2072908936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one"/>
        <c:crossAx val="2072905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2400" dirty="0" smtClean="0">
                <a:solidFill>
                  <a:srgbClr val="FF6600"/>
                </a:solidFill>
              </a:rPr>
              <a:t>4th – 8</a:t>
            </a:r>
            <a:r>
              <a:rPr lang="en-US" sz="2400" baseline="30000" dirty="0" smtClean="0">
                <a:solidFill>
                  <a:srgbClr val="FF6600"/>
                </a:solidFill>
              </a:rPr>
              <a:t>th</a:t>
            </a:r>
            <a:r>
              <a:rPr lang="en-US" sz="2400" dirty="0" smtClean="0">
                <a:solidFill>
                  <a:srgbClr val="FF6600"/>
                </a:solidFill>
              </a:rPr>
              <a:t> grade Class</a:t>
            </a:r>
            <a:r>
              <a:rPr lang="en-US" sz="2400" baseline="0" dirty="0" smtClean="0">
                <a:solidFill>
                  <a:srgbClr val="FF6600"/>
                </a:solidFill>
              </a:rPr>
              <a:t> sizes largest </a:t>
            </a:r>
            <a:r>
              <a:rPr lang="en-US" sz="2400" baseline="0" dirty="0">
                <a:solidFill>
                  <a:srgbClr val="FF6600"/>
                </a:solidFill>
              </a:rPr>
              <a:t>since 2002 </a:t>
            </a:r>
          </a:p>
          <a:p>
            <a:pPr algn="ctr">
              <a:defRPr sz="1800"/>
            </a:pPr>
            <a:r>
              <a:rPr lang="en-US" sz="1200" b="1" i="0" baseline="0" dirty="0" err="1" smtClean="0">
                <a:effectLst/>
              </a:rPr>
              <a:t>Gened</a:t>
            </a:r>
            <a:r>
              <a:rPr lang="en-US" sz="1200" b="1" i="0" baseline="0" dirty="0" smtClean="0">
                <a:effectLst/>
              </a:rPr>
              <a:t>, CTT and gifted: data from IBO 1998-2005; DOE 2006-2013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12581519221862"/>
          <c:y val="0.0243445692883895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0.015406162464986"/>
          <c:y val="0.124325842696629"/>
          <c:w val="0.969187675070028"/>
          <c:h val="0.70703810197882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trend'!$J$31:$Y$31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trend'!$J$32:$Y$32</c:f>
              <c:numCache>
                <c:formatCode>0.0</c:formatCode>
                <c:ptCount val="16"/>
                <c:pt idx="0">
                  <c:v>28.08717250220332</c:v>
                </c:pt>
                <c:pt idx="1">
                  <c:v>27.50888256556177</c:v>
                </c:pt>
                <c:pt idx="2">
                  <c:v>27.23074054739351</c:v>
                </c:pt>
                <c:pt idx="3">
                  <c:v>27.3568578185043</c:v>
                </c:pt>
                <c:pt idx="4">
                  <c:v>27.04425881146039</c:v>
                </c:pt>
                <c:pt idx="5">
                  <c:v>26.70072886297372</c:v>
                </c:pt>
                <c:pt idx="6">
                  <c:v>26.44284235433278</c:v>
                </c:pt>
                <c:pt idx="7">
                  <c:v>25.92062780269058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958200"/>
        <c:axId val="2072961176"/>
      </c:lineChart>
      <c:catAx>
        <c:axId val="2072958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2961176"/>
        <c:crosses val="autoZero"/>
        <c:auto val="1"/>
        <c:lblAlgn val="ctr"/>
        <c:lblOffset val="100"/>
        <c:noMultiLvlLbl val="0"/>
      </c:catAx>
      <c:valAx>
        <c:axId val="2072961176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2072958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smtClean="0">
                <a:solidFill>
                  <a:srgbClr val="FF6600"/>
                </a:solidFill>
                <a:effectLst/>
              </a:rPr>
              <a:t>Total </a:t>
            </a:r>
            <a:r>
              <a:rPr lang="en-US" sz="2000" b="1" i="0" baseline="0" dirty="0">
                <a:solidFill>
                  <a:srgbClr val="FF6600"/>
                </a:solidFill>
                <a:effectLst/>
              </a:rPr>
              <a:t>no. of teachers dropped by 5,000 since 2007-8 </a:t>
            </a:r>
            <a:endParaRPr lang="en-US" sz="2000" dirty="0">
              <a:solidFill>
                <a:srgbClr val="FF6600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data source: Mayor's Management Report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28817524262955"/>
          <c:y val="0.00147687007874016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0305555555555556"/>
          <c:y val="0.182429784914633"/>
          <c:w val="0.93888888888889"/>
          <c:h val="0.701590332023618"/>
        </c:manualLayout>
      </c:layout>
      <c:lineChart>
        <c:grouping val="standard"/>
        <c:varyColors val="0"/>
        <c:ser>
          <c:idx val="0"/>
          <c:order val="0"/>
          <c:tx>
            <c:strRef>
              <c:f>'teachers MMR'!$C$32</c:f>
              <c:strCache>
                <c:ptCount val="1"/>
                <c:pt idx="0">
                  <c:v>teachers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154320987654321"/>
                  <c:y val="-0.0174710623492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'teachers MMR'!$D$31:$I$31</c:f>
              <c:strCache>
                <c:ptCount val="6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 13</c:v>
                </c:pt>
              </c:strCache>
            </c:strRef>
          </c:cat>
          <c:val>
            <c:numRef>
              <c:f>'teachers MMR'!$D$32:$I$32</c:f>
              <c:numCache>
                <c:formatCode>#,##0</c:formatCode>
                <c:ptCount val="6"/>
                <c:pt idx="0">
                  <c:v>79109.0</c:v>
                </c:pt>
                <c:pt idx="1">
                  <c:v>79021.0</c:v>
                </c:pt>
                <c:pt idx="2">
                  <c:v>76795.0</c:v>
                </c:pt>
                <c:pt idx="3">
                  <c:v>74958.0</c:v>
                </c:pt>
                <c:pt idx="4">
                  <c:v>72787.0</c:v>
                </c:pt>
                <c:pt idx="5">
                  <c:v>73844.0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3008008"/>
        <c:axId val="2073011016"/>
      </c:lineChart>
      <c:catAx>
        <c:axId val="2073008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73011016"/>
        <c:crosses val="autoZero"/>
        <c:auto val="1"/>
        <c:lblAlgn val="ctr"/>
        <c:lblOffset val="100"/>
        <c:noMultiLvlLbl val="0"/>
      </c:catAx>
      <c:valAx>
        <c:axId val="2073011016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07300800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'C:\Users\peterdalmasy\Desktop\Class Size Matters\Class Size Data\Class Size\Short term CS Data\District Data\[D31 Class Size Analysis upd 2013-14.xlsx]Summary'!$A$3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'C:\Users\peterdalmasy\Desktop\Class Size Matters\Class Size Data\Class Size\Short term CS Data\District Data\[D31 Class Size Analysis upd 2013-14.xlsx]Summary'!$B$2:$I$2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'C:\Users\peterdalmasy\Desktop\Class Size Matters\Class Size Data\Class Size\Short term CS Data\District Data\[D31 Class Size Analysis upd 2013-14.xlsx]Summary'!$B$3:$I$3</c:f>
              <c:numCache>
                <c:formatCode>General</c:formatCode>
                <c:ptCount val="8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  <c:pt idx="7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'C:\Users\peterdalmasy\Desktop\Class Size Matters\Class Size Data\Class Size\Short term CS Data\District Data\[D31 Class Size Analysis upd 2013-14.xlsx]Summary'!$A$4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108024691358025"/>
                  <c:y val="0.039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'C:\Users\peterdalmasy\Desktop\Class Size Matters\Class Size Data\Class Size\Short term CS Data\District Data\[D31 Class Size Analysis upd 2013-14.xlsx]Summary'!$B$2:$I$2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'C:\Users\peterdalmasy\Desktop\Class Size Matters\Class Size Data\Class Size\Short term CS Data\District Data\[D31 Class Size Analysis upd 2013-14.xlsx]Summary'!$B$4:$I$4</c:f>
              <c:numCache>
                <c:formatCode>General</c:formatCode>
                <c:ptCount val="8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'C:\Users\peterdalmasy\Desktop\Class Size Matters\Class Size Data\Class Size\Short term CS Data\District Data\[D31 Class Size Analysis upd 2013-14.xlsx]Summary'!$A$5</c:f>
              <c:strCache>
                <c:ptCount val="1"/>
                <c:pt idx="0">
                  <c:v>D31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0"/>
                  <c:y val="-0.0208333333333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154320987654321"/>
                  <c:y val="-0.03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154320987654321"/>
                  <c:y val="0.00520833333333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0.0078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'C:\Users\peterdalmasy\Desktop\Class Size Matters\Class Size Data\Class Size\Short term CS Data\District Data\[D31 Class Size Analysis upd 2013-14.xlsx]Summary'!$B$2:$I$2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'C:\Users\peterdalmasy\Desktop\Class Size Matters\Class Size Data\Class Size\Short term CS Data\District Data\[D31 Class Size Analysis upd 2013-14.xlsx]Summary'!$B$5:$I$5</c:f>
              <c:numCache>
                <c:formatCode>General</c:formatCode>
                <c:ptCount val="8"/>
                <c:pt idx="0">
                  <c:v>21.1</c:v>
                </c:pt>
                <c:pt idx="1">
                  <c:v>21.1</c:v>
                </c:pt>
                <c:pt idx="2">
                  <c:v>21.5</c:v>
                </c:pt>
                <c:pt idx="3">
                  <c:v>21.9</c:v>
                </c:pt>
                <c:pt idx="4">
                  <c:v>23.6</c:v>
                </c:pt>
                <c:pt idx="5">
                  <c:v>24.7</c:v>
                </c:pt>
                <c:pt idx="6">
                  <c:v>25.1</c:v>
                </c:pt>
                <c:pt idx="7">
                  <c:v>25.55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1896824"/>
        <c:axId val="2141899880"/>
      </c:lineChart>
      <c:catAx>
        <c:axId val="2141896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2141899880"/>
        <c:crosses val="autoZero"/>
        <c:auto val="1"/>
        <c:lblAlgn val="ctr"/>
        <c:lblOffset val="100"/>
        <c:noMultiLvlLbl val="0"/>
      </c:catAx>
      <c:valAx>
        <c:axId val="2141899880"/>
        <c:scaling>
          <c:orientation val="minMax"/>
          <c:min val="19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41896824"/>
        <c:crosses val="autoZero"/>
        <c:crossBetween val="between"/>
      </c:valAx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90213376105765"/>
          <c:y val="0.0731086142322098"/>
          <c:w val="0.751595946340041"/>
          <c:h val="0.855844996903477"/>
        </c:manualLayout>
      </c:layout>
      <c:lineChart>
        <c:grouping val="standard"/>
        <c:varyColors val="0"/>
        <c:ser>
          <c:idx val="0"/>
          <c:order val="0"/>
          <c:tx>
            <c:strRef>
              <c:f>'C:\Users\peterdalmasy\Desktop\Class Size Matters\Class Size Data\Class Size\Short term CS Data\District Data\[D31 Class Size Analysis upd 2013-14.xlsx]Summary'!$A$10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'C:\Users\peterdalmasy\Desktop\Class Size Matters\Class Size Data\Class Size\Short term CS Data\District Data\[D31 Class Size Analysis upd 2013-14.xlsx]Summary'!$B$9:$I$9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'C:\Users\peterdalmasy\Desktop\Class Size Matters\Class Size Data\Class Size\Short term CS Data\District Data\[D31 Class Size Analysis upd 2013-14.xlsx]Summary'!$B$10:$I$10</c:f>
              <c:numCache>
                <c:formatCode>General</c:formatCode>
                <c:ptCount val="8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'C:\Users\peterdalmasy\Desktop\Class Size Matters\Class Size Data\Class Size\Short term CS Data\District Data\[D31 Class Size Analysis upd 2013-14.xlsx]Summary'!$A$11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'C:\Users\peterdalmasy\Desktop\Class Size Matters\Class Size Data\Class Size\Short term CS Data\District Data\[D31 Class Size Analysis upd 2013-14.xlsx]Summary'!$B$9:$I$9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'C:\Users\peterdalmasy\Desktop\Class Size Matters\Class Size Data\Class Size\Short term CS Data\District Data\[D31 Class Size Analysis upd 2013-14.xlsx]Summary'!$B$11:$I$11</c:f>
              <c:numCache>
                <c:formatCode>General</c:formatCode>
                <c:ptCount val="8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'C:\Users\peterdalmasy\Desktop\Class Size Matters\Class Size Data\Class Size\Short term CS Data\District Data\[D31 Class Size Analysis upd 2013-14.xlsx]Summary'!$A$12</c:f>
              <c:strCache>
                <c:ptCount val="1"/>
                <c:pt idx="0">
                  <c:v>D31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2.82918542400445E-17"/>
                  <c:y val="0.02397003745318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"/>
                  <c:y val="0.01198501872659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151258870419E-7"/>
                  <c:y val="0.03295880149812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154320987654321"/>
                  <c:y val="0.0179775280898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0.0179775280898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0.014981273408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'C:\Users\peterdalmasy\Desktop\Class Size Matters\Class Size Data\Class Size\Short term CS Data\District Data\[D31 Class Size Analysis upd 2013-14.xlsx]Summary'!$B$9:$I$9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'C:\Users\peterdalmasy\Desktop\Class Size Matters\Class Size Data\Class Size\Short term CS Data\District Data\[D31 Class Size Analysis upd 2013-14.xlsx]Summary'!$B$12:$I$12</c:f>
              <c:numCache>
                <c:formatCode>General</c:formatCode>
                <c:ptCount val="8"/>
                <c:pt idx="0">
                  <c:v>28.9</c:v>
                </c:pt>
                <c:pt idx="1">
                  <c:v>27.5</c:v>
                </c:pt>
                <c:pt idx="2">
                  <c:v>27.6</c:v>
                </c:pt>
                <c:pt idx="3">
                  <c:v>28.2</c:v>
                </c:pt>
                <c:pt idx="4">
                  <c:v>28.3</c:v>
                </c:pt>
                <c:pt idx="5">
                  <c:v>28.5</c:v>
                </c:pt>
                <c:pt idx="6">
                  <c:v>28.6</c:v>
                </c:pt>
                <c:pt idx="7">
                  <c:v>29.19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1970264"/>
        <c:axId val="2141973320"/>
      </c:lineChart>
      <c:catAx>
        <c:axId val="21419702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141973320"/>
        <c:crosses val="autoZero"/>
        <c:auto val="1"/>
        <c:lblAlgn val="ctr"/>
        <c:lblOffset val="100"/>
        <c:noMultiLvlLbl val="0"/>
      </c:catAx>
      <c:valAx>
        <c:axId val="2141973320"/>
        <c:scaling>
          <c:orientation val="minMax"/>
          <c:max val="30.0"/>
          <c:min val="22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41970264"/>
        <c:crosses val="autoZero"/>
        <c:crossBetween val="between"/>
      </c:valAx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Sheet1!$C$7:$I$7</c:f>
              <c:numCache>
                <c:formatCode>General</c:formatCode>
                <c:ptCount val="7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Sheet1!$C$8:$I$8</c:f>
              <c:numCache>
                <c:formatCode>General</c:formatCode>
                <c:ptCount val="7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028376"/>
        <c:axId val="2142031352"/>
      </c:lineChart>
      <c:catAx>
        <c:axId val="214202837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2031352"/>
        <c:crosses val="autoZero"/>
        <c:auto val="1"/>
        <c:lblAlgn val="ctr"/>
        <c:lblOffset val="100"/>
        <c:noMultiLvlLbl val="0"/>
      </c:catAx>
      <c:valAx>
        <c:axId val="2142031352"/>
        <c:scaling>
          <c:orientation val="minMax"/>
          <c:min val="24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2028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D31 Kindergarten</a:t>
            </a:r>
          </a:p>
        </c:rich>
      </c:tx>
      <c:layout>
        <c:manualLayout>
          <c:xMode val="edge"/>
          <c:yMode val="edge"/>
          <c:x val="0.314204884694757"/>
          <c:y val="0.0400667709407594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'[20132014PreliminarySchoolLevelDetailFinal 2013_11_15 (1).xlsx]Sheet2'!$M$2:$M$19</c:f>
              <c:strCache>
                <c:ptCount val="18"/>
                <c:pt idx="0">
                  <c:v>P.S. 019 THE CURTIS SCHOOL</c:v>
                </c:pt>
                <c:pt idx="1">
                  <c:v>P.S. 020 PORT RICHMOND</c:v>
                </c:pt>
                <c:pt idx="2">
                  <c:v>P.S. 029 BARDWELL</c:v>
                </c:pt>
                <c:pt idx="3">
                  <c:v>P.S. 030 WESTERLEIGH</c:v>
                </c:pt>
                <c:pt idx="4">
                  <c:v>P.S. 038 GEORGE CROMWELL</c:v>
                </c:pt>
                <c:pt idx="5">
                  <c:v>P.S. 042 ELTINGVILLE</c:v>
                </c:pt>
                <c:pt idx="6">
                  <c:v>P.S. 045 JOHN TYLER</c:v>
                </c:pt>
                <c:pt idx="7">
                  <c:v>P.S. 046 ALBERT V. MANISCALCO</c:v>
                </c:pt>
                <c:pt idx="8">
                  <c:v>P.S. 057 HUBERT H. HUMPHREY</c:v>
                </c:pt>
                <c:pt idx="9">
                  <c:v>P.S. 21 MARGARET EMERY-ELM PARK</c:v>
                </c:pt>
                <c:pt idx="10">
                  <c:v>P.S. 65 The Academy of Innovative Learning</c:v>
                </c:pt>
                <c:pt idx="11">
                  <c:v>P.S. 74 Future Leaders Elementary School</c:v>
                </c:pt>
                <c:pt idx="12">
                  <c:v>P.S. 8 SHIRLEE SOLOMON</c:v>
                </c:pt>
                <c:pt idx="13">
                  <c:v>PS 78</c:v>
                </c:pt>
                <c:pt idx="14">
                  <c:v>SPACE SHUTTLE COLUMBIA SCHOOL</c:v>
                </c:pt>
                <c:pt idx="15">
                  <c:v>Staten Island School of Civic Leadership</c:v>
                </c:pt>
                <c:pt idx="16">
                  <c:v>The Harbor View School</c:v>
                </c:pt>
                <c:pt idx="17">
                  <c:v>The Michael J. Petrides School</c:v>
                </c:pt>
              </c:strCache>
            </c:strRef>
          </c:cat>
          <c:val>
            <c:numRef>
              <c:f>'[20132014PreliminarySchoolLevelDetailFinal 2013_11_15 (1).xlsx]Sheet2'!$N$2:$N$19</c:f>
              <c:numCache>
                <c:formatCode>0</c:formatCode>
                <c:ptCount val="18"/>
                <c:pt idx="0">
                  <c:v>48.0</c:v>
                </c:pt>
                <c:pt idx="1">
                  <c:v>30.0</c:v>
                </c:pt>
                <c:pt idx="2">
                  <c:v>27.0</c:v>
                </c:pt>
                <c:pt idx="3">
                  <c:v>27.0</c:v>
                </c:pt>
                <c:pt idx="4">
                  <c:v>27.0</c:v>
                </c:pt>
                <c:pt idx="5">
                  <c:v>25.2</c:v>
                </c:pt>
                <c:pt idx="6">
                  <c:v>25.0</c:v>
                </c:pt>
                <c:pt idx="7">
                  <c:v>25.0</c:v>
                </c:pt>
                <c:pt idx="8">
                  <c:v>25.0</c:v>
                </c:pt>
                <c:pt idx="9">
                  <c:v>25.0</c:v>
                </c:pt>
                <c:pt idx="10">
                  <c:v>25.0</c:v>
                </c:pt>
                <c:pt idx="11">
                  <c:v>25.0</c:v>
                </c:pt>
                <c:pt idx="12">
                  <c:v>25.0</c:v>
                </c:pt>
                <c:pt idx="13">
                  <c:v>25.0</c:v>
                </c:pt>
                <c:pt idx="14">
                  <c:v>25.0</c:v>
                </c:pt>
                <c:pt idx="15">
                  <c:v>25.0</c:v>
                </c:pt>
                <c:pt idx="16">
                  <c:v>24.7</c:v>
                </c:pt>
                <c:pt idx="17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086872"/>
        <c:axId val="2142089848"/>
      </c:barChart>
      <c:catAx>
        <c:axId val="21420868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2089848"/>
        <c:crosses val="autoZero"/>
        <c:auto val="1"/>
        <c:lblAlgn val="ctr"/>
        <c:lblOffset val="100"/>
        <c:noMultiLvlLbl val="0"/>
      </c:catAx>
      <c:valAx>
        <c:axId val="214208984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42086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CE2E-778E-1143-8E3E-8AE59F6F89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6D3F-CCCE-5B49-BF13-65E29BF8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FA88B-A37A-EB47-A09C-779C117D0048}" type="datetimeFigureOut">
              <a:rPr lang="en-US" smtClean="0"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4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Leonie </a:t>
            </a:r>
            <a:r>
              <a:rPr lang="en-US" dirty="0" err="1" smtClean="0"/>
              <a:t>Haimson</a:t>
            </a:r>
            <a:r>
              <a:rPr lang="en-US" dirty="0" smtClean="0"/>
              <a:t>, Class Size Matters</a:t>
            </a:r>
          </a:p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UnMet</a:t>
            </a:r>
            <a:r>
              <a:rPr lang="en-US" sz="2800" dirty="0" smtClean="0"/>
              <a:t> need for seats in New 2015-2019 capital plan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i="1" dirty="0" smtClean="0"/>
              <a:t>Including class size and overcrowding data  </a:t>
            </a:r>
            <a:br>
              <a:rPr lang="en-US" sz="1800" i="1" dirty="0" smtClean="0"/>
            </a:br>
            <a:r>
              <a:rPr lang="en-US" sz="1800" i="1" dirty="0" smtClean="0"/>
              <a:t>for Community School district 31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87219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533399"/>
            <a:ext cx="7820025" cy="81915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000" b="1" i="1" dirty="0"/>
              <a:t>C</a:t>
            </a:r>
            <a:r>
              <a:rPr lang="en-US" sz="2000" b="1" i="1" dirty="0" smtClean="0"/>
              <a:t>lass sizes in CSD 31 have increased in grades K-3 </a:t>
            </a:r>
            <a:br>
              <a:rPr lang="en-US" sz="2000" b="1" i="1" dirty="0" smtClean="0"/>
            </a:br>
            <a:r>
              <a:rPr lang="en-US" sz="2000" b="1" i="1" dirty="0" smtClean="0"/>
              <a:t>by 21.3% since 2008 and are now well above C4E goals</a:t>
            </a:r>
            <a:endParaRPr lang="en-US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287432"/>
              </p:ext>
            </p:extLst>
          </p:nvPr>
        </p:nvGraphicFramePr>
        <p:xfrm>
          <a:off x="12700" y="1352549"/>
          <a:ext cx="9131300" cy="5228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305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655"/>
            <a:ext cx="8229600" cy="12957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400" b="1" i="1" dirty="0" smtClean="0"/>
              <a:t>CSD 31’s class sizes in grades 4-8 have increased by 6.7% since 2008 and are very far above C4E goals</a:t>
            </a:r>
            <a:endParaRPr lang="en-US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-406400" y="4025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33941"/>
              </p:ext>
            </p:extLst>
          </p:nvPr>
        </p:nvGraphicFramePr>
        <p:xfrm>
          <a:off x="9267" y="1710450"/>
          <a:ext cx="9134733" cy="481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5354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591"/>
            <a:ext cx="7772400" cy="106060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Class sizes city-wide have increased in core HS classes as well, by 2.3% since 2007, though the DOE data is unreliable</a:t>
            </a:r>
            <a:r>
              <a:rPr lang="en-US" sz="2400" dirty="0"/>
              <a:t>*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5930324"/>
            <a:ext cx="6885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*DOE’s class size data is unreliable &amp; </a:t>
            </a:r>
          </a:p>
          <a:p>
            <a:pPr algn="ctr"/>
            <a:r>
              <a:rPr lang="en-US" sz="1600" dirty="0" smtClean="0"/>
              <a:t>their methodology for calculating HS averages have changed year to year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975893"/>
              </p:ext>
            </p:extLst>
          </p:nvPr>
        </p:nvGraphicFramePr>
        <p:xfrm>
          <a:off x="435940" y="1612899"/>
          <a:ext cx="8153400" cy="4305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156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CSD 31 Schools with large class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At the Kindergarten level, there are 18 schools in CSD 31 with with an average class size of 25, according </a:t>
            </a:r>
            <a:r>
              <a:rPr lang="en-US" sz="2000" dirty="0"/>
              <a:t>to DOE’s November 2013 </a:t>
            </a:r>
            <a:r>
              <a:rPr lang="en-US" sz="2000" dirty="0" smtClean="0"/>
              <a:t>report.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In grades 1-3, there are 15 schools in CSD 31 with at least one grade level averaging 30 students per class or more.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In grades 4-8</a:t>
            </a:r>
            <a:r>
              <a:rPr lang="en-US" sz="2000" smtClean="0"/>
              <a:t>, 32 </a:t>
            </a:r>
            <a:r>
              <a:rPr lang="en-US" sz="2000" dirty="0" smtClean="0"/>
              <a:t>schools have </a:t>
            </a:r>
            <a:r>
              <a:rPr lang="en-US" sz="2000" dirty="0"/>
              <a:t>at least one grade level with </a:t>
            </a:r>
            <a:r>
              <a:rPr lang="en-US" sz="2000" dirty="0" smtClean="0"/>
              <a:t>an average </a:t>
            </a:r>
            <a:r>
              <a:rPr lang="en-US" sz="2000" dirty="0"/>
              <a:t>class size of 30 or </a:t>
            </a:r>
            <a:r>
              <a:rPr lang="en-US" sz="2000" dirty="0" smtClean="0"/>
              <a:t>more.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496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schools in CSD 31 </a:t>
            </a:r>
            <a:br>
              <a:rPr lang="en-US" dirty="0" smtClean="0"/>
            </a:br>
            <a:r>
              <a:rPr lang="en-US" dirty="0" smtClean="0"/>
              <a:t>with large class sizes, K-3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366667"/>
              </p:ext>
            </p:extLst>
          </p:nvPr>
        </p:nvGraphicFramePr>
        <p:xfrm>
          <a:off x="0" y="1524000"/>
          <a:ext cx="4572000" cy="2852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656034"/>
              </p:ext>
            </p:extLst>
          </p:nvPr>
        </p:nvGraphicFramePr>
        <p:xfrm>
          <a:off x="0" y="4181474"/>
          <a:ext cx="4495800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831079"/>
              </p:ext>
            </p:extLst>
          </p:nvPr>
        </p:nvGraphicFramePr>
        <p:xfrm>
          <a:off x="4495800" y="41814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193732"/>
              </p:ext>
            </p:extLst>
          </p:nvPr>
        </p:nvGraphicFramePr>
        <p:xfrm>
          <a:off x="4572000" y="1609724"/>
          <a:ext cx="4400550" cy="257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9690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Citywide, elementary schools avg. building utilization rates are at 97.4%; the </a:t>
            </a:r>
            <a:r>
              <a:rPr lang="en-US" sz="1800" dirty="0"/>
              <a:t>median utilization </a:t>
            </a:r>
            <a:r>
              <a:rPr lang="en-US" sz="1800" dirty="0" smtClean="0"/>
              <a:t>rate is at 102%, high schools are not far behind at 95.2%.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smtClean="0"/>
              <a:t>In eleven districts, elementary school average above 100%; 20 districts average above </a:t>
            </a:r>
            <a:r>
              <a:rPr lang="en-US" sz="1800" dirty="0"/>
              <a:t>90</a:t>
            </a:r>
            <a:r>
              <a:rPr lang="en-US" sz="1800" dirty="0" smtClean="0"/>
              <a:t>%.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High schools in Queens (110.7%) and Staten Island (103.2%) average </a:t>
            </a:r>
            <a:r>
              <a:rPr lang="en-US" sz="1800" dirty="0"/>
              <a:t>above 100</a:t>
            </a:r>
            <a:r>
              <a:rPr lang="en-US" sz="1800" dirty="0" smtClean="0"/>
              <a:t>%.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There are more than </a:t>
            </a:r>
            <a:r>
              <a:rPr lang="en-US" sz="1800" dirty="0"/>
              <a:t>30,000 seats just to bring </a:t>
            </a:r>
            <a:r>
              <a:rPr lang="en-US" sz="1800" dirty="0" smtClean="0"/>
              <a:t>those districts to 100</a:t>
            </a:r>
            <a:r>
              <a:rPr lang="en-US" sz="1800" dirty="0"/>
              <a:t>% </a:t>
            </a:r>
            <a:r>
              <a:rPr lang="en-US" sz="1800" dirty="0" smtClean="0"/>
              <a:t>utilization.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4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 of Seats currently needed  to bring buildings to 100% or less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543320"/>
              </p:ext>
            </p:extLst>
          </p:nvPr>
        </p:nvGraphicFramePr>
        <p:xfrm>
          <a:off x="5219700" y="1689100"/>
          <a:ext cx="3695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399" y="6211669"/>
            <a:ext cx="49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*These figures are the difference between capacity &amp; enrollment in the organizational target #  in 2012-2013 Blue Book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297972"/>
              </p:ext>
            </p:extLst>
          </p:nvPr>
        </p:nvGraphicFramePr>
        <p:xfrm>
          <a:off x="279400" y="1689100"/>
          <a:ext cx="505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6567268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9704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Average Utilization </a:t>
            </a:r>
            <a:r>
              <a:rPr lang="en-US" sz="2000" dirty="0"/>
              <a:t>Rates in </a:t>
            </a:r>
            <a:r>
              <a:rPr lang="en-US" sz="2000" dirty="0" smtClean="0"/>
              <a:t>CSD 31 compared to City-Wide 2012-2013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D31</a:t>
            </a:r>
            <a:r>
              <a:rPr lang="en-US" sz="2000" dirty="0" smtClean="0"/>
              <a:t> </a:t>
            </a:r>
            <a:r>
              <a:rPr lang="en-US" sz="1800" i="1" dirty="0" smtClean="0"/>
              <a:t>ES building utilization rate at 108.1%, above citywide average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817996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123815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60929"/>
              </p:ext>
            </p:extLst>
          </p:nvPr>
        </p:nvGraphicFramePr>
        <p:xfrm>
          <a:off x="457200" y="1650999"/>
          <a:ext cx="7569200" cy="459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477455"/>
            <a:ext cx="8192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3,598 ES </a:t>
            </a:r>
            <a:r>
              <a:rPr lang="en-US" dirty="0"/>
              <a:t>Seats </a:t>
            </a:r>
            <a:r>
              <a:rPr lang="en-US" dirty="0" smtClean="0"/>
              <a:t>and 1,806 </a:t>
            </a:r>
            <a:r>
              <a:rPr lang="en-US" dirty="0"/>
              <a:t>HS Seats </a:t>
            </a:r>
            <a:r>
              <a:rPr lang="en-US" dirty="0" smtClean="0"/>
              <a:t>needed to reach 100% building utilization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517578"/>
              </p:ext>
            </p:extLst>
          </p:nvPr>
        </p:nvGraphicFramePr>
        <p:xfrm>
          <a:off x="0" y="1523999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6067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Over-utilized ES and MS buildings in CSD 31 and Staten Island 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35 buildings that host elementary school students in CSD 31 that are above 100% utilization.  The seat need for these schools is more than 3,598 students.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At </a:t>
            </a:r>
            <a:r>
              <a:rPr lang="en-US" dirty="0"/>
              <a:t>4</a:t>
            </a:r>
            <a:r>
              <a:rPr lang="en-US" dirty="0" smtClean="0"/>
              <a:t> over-utilized Staten Island HS buildings, there is a seat need for more than 1,801 students.</a:t>
            </a:r>
          </a:p>
          <a:p>
            <a:endParaRPr lang="en-US" dirty="0"/>
          </a:p>
          <a:p>
            <a:r>
              <a:rPr lang="en-US" dirty="0" smtClean="0"/>
              <a:t>Please note that the seat need here is higher because it takes into account all buildings that are over-utilized (100% or more) rather than the need averaged across the district.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49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35 ES Buildings are over-utilized in CSD </a:t>
            </a:r>
            <a:r>
              <a:rPr lang="en-US" dirty="0" smtClean="0"/>
              <a:t>31 (percentages)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01368"/>
            <a:ext cx="41372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*3,598 ES seats needed to reach 100% building utilization</a:t>
            </a:r>
            <a:endParaRPr lang="en-US" sz="12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120834"/>
              </p:ext>
            </p:extLst>
          </p:nvPr>
        </p:nvGraphicFramePr>
        <p:xfrm>
          <a:off x="47624" y="1524000"/>
          <a:ext cx="8963026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52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Citywide, schools have become more overcrowded over last six years. More than 480,000 students citywide are in extremely overcrowded buildings. </a:t>
            </a:r>
          </a:p>
          <a:p>
            <a:endParaRPr lang="en-US" sz="1800" dirty="0"/>
          </a:p>
          <a:p>
            <a:r>
              <a:rPr lang="en-US" sz="1800" dirty="0" smtClean="0"/>
              <a:t>Elementary schools avg. building utilization “target” rates at 97.4%; median at 102%.  High schools are not far behind at 95.2%.  </a:t>
            </a:r>
          </a:p>
          <a:p>
            <a:endParaRPr lang="en-US" sz="1800" dirty="0"/>
          </a:p>
          <a:p>
            <a:r>
              <a:rPr lang="en-US" sz="1800" dirty="0" smtClean="0"/>
              <a:t>High ES rates in all boroughs, including D10 and D11 in the Bronx 108% and 105.6%, respectively. </a:t>
            </a:r>
          </a:p>
          <a:p>
            <a:endParaRPr lang="en-US" sz="1800" dirty="0"/>
          </a:p>
          <a:p>
            <a:r>
              <a:rPr lang="en-US" sz="1800" dirty="0" smtClean="0"/>
              <a:t>In Queens, D24 (120.6%), D25 (109.7%), D26 (110%), D27 (106.1%), and D30 (107.3%) all extremely overcrowded.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Queens high school buildings have avg. utilization rate of 110.7% and Staten Island high school buildings 103.2%.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65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325"/>
            <a:ext cx="8229600" cy="990600"/>
          </a:xfrm>
        </p:spPr>
        <p:txBody>
          <a:bodyPr>
            <a:noAutofit/>
          </a:bodyPr>
          <a:lstStyle/>
          <a:p>
            <a:r>
              <a:rPr lang="en-US" sz="2800" dirty="0"/>
              <a:t>4</a:t>
            </a:r>
            <a:r>
              <a:rPr lang="en-US" sz="2800" dirty="0" smtClean="0"/>
              <a:t> Staten Island High School Buildings are over-utilized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15100"/>
            <a:ext cx="6126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dirty="0" smtClean="0"/>
              <a:t>1,806 HS seats </a:t>
            </a:r>
            <a:r>
              <a:rPr lang="en-US" dirty="0"/>
              <a:t>needed to reach 100% building utilization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78249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7930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New Seats in Capital Plan and DOE Enrollment Projections for CSD 31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94502"/>
            <a:ext cx="8973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~2,240 to 2,380 new students by 2021 according to enrollment projections but only 912 seats are being added.</a:t>
            </a:r>
            <a:endParaRPr lang="en-US" sz="1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871963"/>
              </p:ext>
            </p:extLst>
          </p:nvPr>
        </p:nvGraphicFramePr>
        <p:xfrm>
          <a:off x="638174" y="1752600"/>
          <a:ext cx="8048625" cy="456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359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 Kindergarten Wait Lists in CSD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According to DOE, the wait list for zoned Kindergarten spots in 2014 is smaller citywide than in 2013, with 1,242 zoned students on wait lists as of April 21, 2014. </a:t>
            </a:r>
          </a:p>
          <a:p>
            <a:endParaRPr lang="en-US" dirty="0"/>
          </a:p>
          <a:p>
            <a:r>
              <a:rPr lang="en-US" dirty="0"/>
              <a:t>19 of 32 school districts currently have at least one school with a waiting list. </a:t>
            </a:r>
          </a:p>
          <a:p>
            <a:endParaRPr lang="en-US" dirty="0"/>
          </a:p>
          <a:p>
            <a:r>
              <a:rPr lang="en-US" dirty="0"/>
              <a:t>63 schools have zoned wait lists: 20 in Brooklyn, 17 in Queens, 11 in Manhattan, 11 in The Bronx, and 4 in Staten Island.</a:t>
            </a:r>
          </a:p>
          <a:p>
            <a:endParaRPr lang="en-US" dirty="0"/>
          </a:p>
          <a:p>
            <a:r>
              <a:rPr lang="en-US" dirty="0"/>
              <a:t>DOE less transparent than ever: the number of zoned students for particular schools if less than 10 is not revealed – and methodology for creating wait lists unexplained.</a:t>
            </a:r>
          </a:p>
          <a:p>
            <a:endParaRPr lang="en-US" dirty="0"/>
          </a:p>
          <a:p>
            <a:r>
              <a:rPr lang="en-US" dirty="0"/>
              <a:t>Over 7,000 families got none of their choices but unclear how many were put on wait list for their zoned school. </a:t>
            </a:r>
          </a:p>
          <a:p>
            <a:endParaRPr lang="en-US" dirty="0" smtClean="0"/>
          </a:p>
          <a:p>
            <a:r>
              <a:rPr lang="en-US" dirty="0" smtClean="0"/>
              <a:t>There were four schools in District 31 with waiting lists: P.S. 16 John J. Driscoll (34 students), P.S. 029 Bardwell (18 students), P.S. 74 Future Leaders Elementary School (23), and P.S. 020 Port Richmond (1-9 students). </a:t>
            </a:r>
          </a:p>
          <a:p>
            <a:endParaRPr lang="en-US" dirty="0"/>
          </a:p>
          <a:p>
            <a:r>
              <a:rPr lang="en-US" dirty="0" smtClean="0"/>
              <a:t>A minimum of 76 zoned students were on wait lists </a:t>
            </a:r>
            <a:r>
              <a:rPr lang="en-US" dirty="0"/>
              <a:t>i</a:t>
            </a:r>
            <a:r>
              <a:rPr lang="en-US" dirty="0" smtClean="0"/>
              <a:t>n Staten Island.</a:t>
            </a:r>
          </a:p>
        </p:txBody>
      </p:sp>
    </p:spTree>
    <p:extLst>
      <p:ext uri="{BB962C8B-B14F-4D97-AF65-F5344CB8AC3E}">
        <p14:creationId xmlns:p14="http://schemas.microsoft.com/office/powerpoint/2010/main" val="559490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students in CSD 31 trailers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CSD 31, according to the 2012-2013 TCU Report, there are </a:t>
            </a:r>
            <a:r>
              <a:rPr lang="en-US" dirty="0"/>
              <a:t>9</a:t>
            </a:r>
            <a:r>
              <a:rPr lang="en-US" dirty="0" smtClean="0"/>
              <a:t> TCUs at 4 schools: PS 38 (1 TCU, no enrollment listed), PS 19 (2 TCUs, 115 students), PS 25 (2 TCUs, no enrollment or capacity listed listed), and PS 37 (2 TCUs, no enrollment or capacity listed).</a:t>
            </a:r>
          </a:p>
          <a:p>
            <a:endParaRPr lang="en-US" dirty="0"/>
          </a:p>
          <a:p>
            <a:r>
              <a:rPr lang="en-US" dirty="0" smtClean="0"/>
              <a:t>There are at least 115 students enrolled in these TCUs that need to be replaced.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49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students in Staten Island HS trailers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high school level, there are at least </a:t>
            </a:r>
            <a:r>
              <a:rPr lang="en-US" dirty="0" smtClean="0"/>
              <a:t>4 TCUs at two Staten Island high </a:t>
            </a:r>
            <a:r>
              <a:rPr lang="en-US" dirty="0"/>
              <a:t>schools:  </a:t>
            </a:r>
            <a:r>
              <a:rPr lang="en-US" dirty="0" smtClean="0"/>
              <a:t>Curtis High School (2 TCUs, 44 students) and Port Richmond High School (2 TCUs, no enrollment listed).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here are 8 classrooms in these </a:t>
            </a:r>
            <a:r>
              <a:rPr lang="en-US" dirty="0"/>
              <a:t>4</a:t>
            </a:r>
            <a:r>
              <a:rPr lang="en-US" dirty="0" smtClean="0"/>
              <a:t> TCUs and the total capacity is 180 across the 2 HS.  None of these students are included in the total that DOE reports attend classes in TCUs.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08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seats need for CSD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Capital Plan allocates just 912 seats for FY 2015-2019 for CSD 31.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reduce overcrowding, and bring building utilization to 100% at the elementary school and middle school levels, nearly 3,600 seats are needed. </a:t>
            </a:r>
          </a:p>
          <a:p>
            <a:endParaRPr lang="en-US" dirty="0"/>
          </a:p>
          <a:p>
            <a:r>
              <a:rPr lang="en-US" dirty="0" smtClean="0"/>
              <a:t>If the DOE’s enrollment projections are accurate, at least 2,240 seats are needed in the district to meet the enrollment projections for the next decade (2011-2021).</a:t>
            </a:r>
          </a:p>
          <a:p>
            <a:endParaRPr lang="en-US" dirty="0"/>
          </a:p>
          <a:p>
            <a:r>
              <a:rPr lang="en-US" dirty="0" smtClean="0"/>
              <a:t>To remove elementary and middle school students from trailers, another 115 seats are needed to eliminate the need for trailers in elementary and middle schools across CSD 31.</a:t>
            </a:r>
          </a:p>
          <a:p>
            <a:endParaRPr lang="en-US" dirty="0"/>
          </a:p>
          <a:p>
            <a:r>
              <a:rPr lang="en-US" dirty="0" smtClean="0"/>
              <a:t>Therefore, a minimum of almost 6,000 elementary and middle school seats are needed beyond what the FY 2015-2019 Capital Plan has for CSD 31.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19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Unmet need critical in Staten Island high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DOE allocated 300 seats it in its FY 2015-2019 Capital Plan for Staten Island High Schools.</a:t>
            </a:r>
          </a:p>
          <a:p>
            <a:endParaRPr lang="en-US" dirty="0"/>
          </a:p>
          <a:p>
            <a:r>
              <a:rPr lang="en-US" dirty="0" smtClean="0"/>
              <a:t>More than 1,800 seats in Staten Island HS are needed to </a:t>
            </a:r>
            <a:r>
              <a:rPr lang="en-US" dirty="0"/>
              <a:t>reduce present overcrowding and bring building utilization to 100%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These figures underestimate actual level of overcrowding, according to most principals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About 180 seats needed </a:t>
            </a:r>
            <a:r>
              <a:rPr lang="en-US" dirty="0"/>
              <a:t>to remove </a:t>
            </a:r>
            <a:r>
              <a:rPr lang="en-US" dirty="0" smtClean="0"/>
              <a:t>Staten Island high school </a:t>
            </a:r>
            <a:r>
              <a:rPr lang="en-US" dirty="0"/>
              <a:t>students from </a:t>
            </a:r>
            <a:r>
              <a:rPr lang="en-US" dirty="0" smtClean="0"/>
              <a:t>schools with trailers (from capacity figures).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There are 2,000 high school seats that the new capital plan does not address.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49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charter provisions passed in state 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Any </a:t>
            </a:r>
            <a:r>
              <a:rPr lang="en-US" sz="6400" dirty="0"/>
              <a:t>charter co-located in a NYC school building cannot be evicted and has </a:t>
            </a:r>
            <a:r>
              <a:rPr lang="en-US" sz="6400" dirty="0" smtClean="0"/>
              <a:t>veto powers before </a:t>
            </a:r>
            <a:r>
              <a:rPr lang="en-US" sz="6400" dirty="0"/>
              <a:t>they </a:t>
            </a:r>
            <a:r>
              <a:rPr lang="en-US" sz="6400" dirty="0" smtClean="0"/>
              <a:t>leave </a:t>
            </a:r>
            <a:r>
              <a:rPr lang="en-US" sz="6400" dirty="0"/>
              <a:t>the building – even if they are </a:t>
            </a:r>
            <a:r>
              <a:rPr lang="en-US" sz="6400" dirty="0" smtClean="0"/>
              <a:t>expanding and squeezing out </a:t>
            </a:r>
            <a:r>
              <a:rPr lang="en-US" sz="6400" dirty="0"/>
              <a:t>NYC public school students. 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</a:p>
          <a:p>
            <a:r>
              <a:rPr lang="en-US" sz="6400" dirty="0" smtClean="0"/>
              <a:t>This </a:t>
            </a:r>
            <a:r>
              <a:rPr lang="en-US" sz="6400" dirty="0"/>
              <a:t>includes any </a:t>
            </a:r>
            <a:r>
              <a:rPr lang="en-US" sz="6400" dirty="0" smtClean="0"/>
              <a:t>charter co-location agreed </a:t>
            </a:r>
            <a:r>
              <a:rPr lang="en-US" sz="6400" dirty="0"/>
              <a:t>to before 2014 – including </a:t>
            </a:r>
            <a:r>
              <a:rPr lang="en-US" sz="6400" dirty="0" smtClean="0"/>
              <a:t>the three Success charter </a:t>
            </a:r>
            <a:r>
              <a:rPr lang="en-US" sz="6400" dirty="0"/>
              <a:t>schools </a:t>
            </a:r>
            <a:r>
              <a:rPr lang="en-US" sz="6400" dirty="0" smtClean="0"/>
              <a:t>approved right </a:t>
            </a:r>
            <a:r>
              <a:rPr lang="en-US" sz="6400" dirty="0"/>
              <a:t>before Bloomberg left office</a:t>
            </a:r>
            <a:r>
              <a:rPr lang="en-US" sz="6400" dirty="0" smtClean="0"/>
              <a:t>.</a:t>
            </a:r>
          </a:p>
          <a:p>
            <a:endParaRPr lang="en-US" sz="6400" dirty="0"/>
          </a:p>
          <a:p>
            <a:r>
              <a:rPr lang="en-US" sz="6400" dirty="0" smtClean="0"/>
              <a:t>Any new or charter school in NYC adding grade levels must </a:t>
            </a:r>
            <a:r>
              <a:rPr lang="en-US" sz="6400" dirty="0"/>
              <a:t>be “provided access to facilities” w/in </a:t>
            </a:r>
            <a:r>
              <a:rPr lang="en-US" sz="6400" dirty="0" smtClean="0"/>
              <a:t>five months of asking for it.</a:t>
            </a:r>
          </a:p>
          <a:p>
            <a:endParaRPr lang="en-US" sz="6400" dirty="0"/>
          </a:p>
          <a:p>
            <a:r>
              <a:rPr lang="en-US" sz="6400" dirty="0" smtClean="0"/>
              <a:t>If </a:t>
            </a:r>
            <a:r>
              <a:rPr lang="en-US" sz="6400" dirty="0"/>
              <a:t>they don’t like the space </a:t>
            </a:r>
            <a:r>
              <a:rPr lang="en-US" sz="6400" dirty="0" smtClean="0"/>
              <a:t>offered by the city, </a:t>
            </a:r>
            <a:r>
              <a:rPr lang="en-US" sz="6400" dirty="0"/>
              <a:t>they can appeal to the </a:t>
            </a:r>
            <a:r>
              <a:rPr lang="en-US" sz="6400" dirty="0" smtClean="0"/>
              <a:t>Commissioner King, who is a former charter school director and has never ruled against a charter school.</a:t>
            </a:r>
          </a:p>
          <a:p>
            <a:r>
              <a:rPr lang="en-US" sz="6400" dirty="0" smtClean="0"/>
              <a:t> </a:t>
            </a:r>
            <a:r>
              <a:rPr lang="en-US" sz="6400" dirty="0"/>
              <a:t>.  </a:t>
            </a:r>
            <a:endParaRPr lang="en-US" sz="6400" dirty="0" smtClean="0"/>
          </a:p>
          <a:p>
            <a:endParaRPr lang="en-US" sz="6400" dirty="0"/>
          </a:p>
          <a:p>
            <a:r>
              <a:rPr lang="en-US" sz="6400" dirty="0" smtClean="0"/>
              <a:t>NO FISCAL IMPACT statement or analysis accompanying this bill.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 smtClean="0"/>
              <a:t>In addition, the </a:t>
            </a:r>
            <a:r>
              <a:rPr lang="en-US" sz="6400" dirty="0"/>
              <a:t>state will provide all charter schools </a:t>
            </a:r>
            <a:r>
              <a:rPr lang="en-US" sz="6400" dirty="0" smtClean="0"/>
              <a:t>with  </a:t>
            </a:r>
            <a:r>
              <a:rPr lang="en-US" sz="6400" dirty="0"/>
              <a:t>per-pupil funding </a:t>
            </a:r>
            <a:r>
              <a:rPr lang="en-US" sz="6400" dirty="0" smtClean="0"/>
              <a:t>increases, </a:t>
            </a:r>
            <a:r>
              <a:rPr lang="en-US" sz="6400" dirty="0"/>
              <a:t>amounting to $500 over the next 3 </a:t>
            </a:r>
            <a:r>
              <a:rPr lang="en-US" sz="6400" dirty="0" smtClean="0"/>
              <a:t>years and provide them funding for pre-K.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Charter space provisions ONLY apply to NYC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Upstate legislators fought off making charters eligible for state facilities funds – which would have been better for NYC.</a:t>
            </a:r>
          </a:p>
          <a:p>
            <a:pPr lvl="0"/>
            <a:endParaRPr lang="en-US" sz="1800" dirty="0" smtClean="0"/>
          </a:p>
          <a:p>
            <a:r>
              <a:rPr lang="en-US" sz="1800" dirty="0" smtClean="0"/>
              <a:t>Yet legislators did not block these onerous provisions for NYC , where we have the most expensive real estate &amp; the most overcrowded schools in the state.</a:t>
            </a:r>
          </a:p>
          <a:p>
            <a:endParaRPr lang="en-US" sz="1800" dirty="0"/>
          </a:p>
          <a:p>
            <a:r>
              <a:rPr lang="en-US" sz="1800" dirty="0"/>
              <a:t>If the DOE doesn’t offer </a:t>
            </a:r>
            <a:r>
              <a:rPr lang="en-US" sz="1800" dirty="0" smtClean="0"/>
              <a:t>charter schools free </a:t>
            </a:r>
            <a:r>
              <a:rPr lang="en-US" sz="1800" dirty="0"/>
              <a:t>space, the city  must pay for a school’s rent in private space or give them an extra 20 percent over their operating aid </a:t>
            </a:r>
            <a:r>
              <a:rPr lang="en-US" sz="1800" dirty="0" smtClean="0"/>
              <a:t>every </a:t>
            </a:r>
            <a:r>
              <a:rPr lang="en-US" sz="1800" dirty="0"/>
              <a:t>year going forward. </a:t>
            </a:r>
          </a:p>
          <a:p>
            <a:endParaRPr lang="en-US" sz="1800" dirty="0"/>
          </a:p>
          <a:p>
            <a:r>
              <a:rPr lang="en-US" sz="1800" dirty="0"/>
              <a:t>After the city spends $40 million per year on charter rent, the state will begin chipping in 60% of additional cost. </a:t>
            </a:r>
          </a:p>
          <a:p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08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charters will there be entitled to free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u="sng" dirty="0" smtClean="0"/>
              <a:t>We have 183 charters in NYC, 119 in co-located space.</a:t>
            </a:r>
          </a:p>
          <a:p>
            <a:endParaRPr lang="en-US" sz="1600" dirty="0"/>
          </a:p>
          <a:p>
            <a:r>
              <a:rPr lang="en-US" sz="1600" dirty="0" smtClean="0"/>
              <a:t>22 new charters are approved to open next year or the year after,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52 additional charter schools left to approve until we reach the cap raised in 2010 – with legislative approval –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Any new or existing co-located charter can also be authorized to expand grade levels through HS and will be entitled to free space.</a:t>
            </a:r>
          </a:p>
          <a:p>
            <a:endParaRPr lang="en-US" sz="1600" dirty="0"/>
          </a:p>
          <a:p>
            <a:r>
              <a:rPr lang="en-US" sz="1600" dirty="0" smtClean="0"/>
              <a:t>DOE will be paying $5.4 M in annual rent for four years for 3 Success Academy schools that only have </a:t>
            </a:r>
            <a:r>
              <a:rPr lang="en-US" sz="1600" dirty="0"/>
              <a:t>484 </a:t>
            </a:r>
            <a:r>
              <a:rPr lang="en-US" sz="1600" dirty="0" smtClean="0"/>
              <a:t>students next year – at a cost of  $11,000 per student.</a:t>
            </a:r>
          </a:p>
          <a:p>
            <a:endParaRPr lang="en-US" sz="1600" dirty="0"/>
          </a:p>
          <a:p>
            <a:r>
              <a:rPr lang="en-US" sz="1600" dirty="0" smtClean="0"/>
              <a:t>This doesn’t count the unknown renovation costs in these 3 schools, also paid for by the city.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1356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</a:t>
            </a:r>
            <a:r>
              <a:rPr lang="en-US" sz="2400" dirty="0" smtClean="0"/>
              <a:t>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046428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285461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583341"/>
              </p:ext>
            </p:extLst>
          </p:nvPr>
        </p:nvGraphicFramePr>
        <p:xfrm>
          <a:off x="0" y="1524000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796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533400"/>
            <a:ext cx="7953375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Blue book data &amp; Utilization formula inaccurate &amp; underestimates actual level of overcrowding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9150" y="1371600"/>
            <a:ext cx="786765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Class sizes in grades 4-12 larger than current averages &amp; far above goals in city’s C4E plan &amp; will likely force class sizes upwards</a:t>
            </a:r>
          </a:p>
          <a:p>
            <a:endParaRPr lang="en-US" sz="2000" dirty="0"/>
          </a:p>
          <a:p>
            <a:r>
              <a:rPr lang="en-US" sz="2000" dirty="0" smtClean="0"/>
              <a:t>Doesn’t require full complement of cluster rooms or special needs students to have dedicated spaces for their mandated services</a:t>
            </a:r>
          </a:p>
          <a:p>
            <a:endParaRPr lang="en-US" sz="2000" dirty="0"/>
          </a:p>
          <a:p>
            <a:r>
              <a:rPr lang="en-US" sz="2000" dirty="0" smtClean="0"/>
              <a:t>Doesn’t properly account for students now housed in trailers in elementary and middle schools. </a:t>
            </a:r>
          </a:p>
          <a:p>
            <a:endParaRPr lang="en-US" sz="2000" dirty="0"/>
          </a:p>
          <a:p>
            <a:r>
              <a:rPr lang="en-US" sz="2000" dirty="0" smtClean="0"/>
              <a:t>Doesn’t account for co-locations which subtract about 10% of total space and eat up classrooms with replicated administrative &amp; cluster rooms. Small schools use space less efficiently</a:t>
            </a:r>
          </a:p>
          <a:p>
            <a:endParaRPr lang="en-US" sz="2000" dirty="0" smtClean="0"/>
          </a:p>
          <a:p>
            <a:r>
              <a:rPr lang="en-US" sz="2000" dirty="0" smtClean="0"/>
              <a:t> Instructional footprint shrank full size classroom only 500 sq. feet min., risking building code/safety violations at many schools as 20-35 </a:t>
            </a:r>
            <a:r>
              <a:rPr lang="en-US" sz="2000" dirty="0" err="1" smtClean="0"/>
              <a:t>sq</a:t>
            </a:r>
            <a:r>
              <a:rPr lang="en-US" sz="2000" dirty="0" smtClean="0"/>
              <a:t> feet per student required.</a:t>
            </a:r>
          </a:p>
          <a:p>
            <a:endParaRPr lang="en-US" sz="2000" dirty="0"/>
          </a:p>
          <a:p>
            <a:r>
              <a:rPr lang="en-US" sz="2000" dirty="0" smtClean="0"/>
              <a:t>Special </a:t>
            </a:r>
            <a:r>
              <a:rPr lang="en-US" sz="2000" dirty="0" err="1" smtClean="0"/>
              <a:t>ed</a:t>
            </a:r>
            <a:r>
              <a:rPr lang="en-US" sz="2000" dirty="0" smtClean="0"/>
              <a:t> classrooms defined as only 240-499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, thought State Ed guidelines call for 75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 per child with special needs; classrooms this small would allow only 3- 7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773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class sizes in Blue book compared to current averages &amp; Contract for excellence goals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812317"/>
              </p:ext>
            </p:extLst>
          </p:nvPr>
        </p:nvGraphicFramePr>
        <p:xfrm>
          <a:off x="838201" y="1762125"/>
          <a:ext cx="7286624" cy="42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9"/>
                <a:gridCol w="1106829"/>
                <a:gridCol w="1106829"/>
                <a:gridCol w="1106829"/>
                <a:gridCol w="1106829"/>
                <a:gridCol w="1752479"/>
              </a:tblGrid>
              <a:tr h="2158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Grade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UFT Contract class size limits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Target class sizes in "blue book"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average class sizes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C4E class Size goals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How many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sq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ft</a:t>
                      </a:r>
                      <a:r>
                        <a:rPr lang="en-US" sz="1100" u="none" strike="noStrike" dirty="0" smtClean="0">
                          <a:effectLst/>
                        </a:rPr>
                        <a:t> per student required in classrooms according to NYC building code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Kindergarten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19.9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1st-3rd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4th-5th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6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6th-8th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30 (Title I) 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en-US" sz="1100" u="none" strike="noStrike" dirty="0" smtClean="0">
                          <a:effectLst/>
                        </a:rPr>
                        <a:t>33 </a:t>
                      </a:r>
                      <a:r>
                        <a:rPr lang="en-US" sz="1100" u="none" strike="noStrike" dirty="0">
                          <a:effectLst/>
                        </a:rPr>
                        <a:t>(non-Title I)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HS (core classes)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26.7*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6375" y="6315075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DOE reported HS class sizes unreliable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63796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124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38,000 seats in capital plan is too low, esp. given existing overcrowding, projected enrollment, </a:t>
            </a:r>
            <a:r>
              <a:rPr lang="en-US" dirty="0" err="1" smtClean="0"/>
              <a:t>preK</a:t>
            </a:r>
            <a:r>
              <a:rPr lang="en-US" dirty="0" smtClean="0"/>
              <a:t> expansion, class size reduction, new mandates to provide charter schools with space</a:t>
            </a:r>
          </a:p>
          <a:p>
            <a:endParaRPr lang="en-US" dirty="0"/>
          </a:p>
          <a:p>
            <a:r>
              <a:rPr lang="en-US" dirty="0" smtClean="0"/>
              <a:t>Also very low as compared to Mayor’s plan to create or preserve 200,000 affordable housing units.</a:t>
            </a:r>
          </a:p>
          <a:p>
            <a:endParaRPr lang="en-US" dirty="0"/>
          </a:p>
          <a:p>
            <a:r>
              <a:rPr lang="en-US" dirty="0" smtClean="0"/>
              <a:t>Council should expand </a:t>
            </a:r>
            <a:r>
              <a:rPr lang="en-US" dirty="0"/>
              <a:t>the </a:t>
            </a:r>
            <a:r>
              <a:rPr lang="en-US" dirty="0" smtClean="0"/>
              <a:t>seats  in five year capital plan.</a:t>
            </a:r>
          </a:p>
          <a:p>
            <a:endParaRPr lang="en-US" dirty="0"/>
          </a:p>
          <a:p>
            <a:r>
              <a:rPr lang="en-US" dirty="0" smtClean="0"/>
              <a:t>Commission an independent analysis by City Comptroller, IBO or other agency.</a:t>
            </a:r>
          </a:p>
          <a:p>
            <a:endParaRPr lang="en-US" dirty="0" smtClean="0"/>
          </a:p>
          <a:p>
            <a:r>
              <a:rPr lang="en-US" dirty="0" smtClean="0"/>
              <a:t>Adopt reforms to planning process so that schools are built along with housing in future through mandatory inclusionary zoning, impact fees etc.</a:t>
            </a:r>
          </a:p>
          <a:p>
            <a:endParaRPr lang="en-US" dirty="0" smtClean="0"/>
          </a:p>
          <a:p>
            <a:r>
              <a:rPr lang="en-US" dirty="0" smtClean="0"/>
              <a:t>Over half of all states and 60% of large cities have impact fees, requiring developers to pay for costs of infrastructure improvements, including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07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capital plan vs. needs for 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Proposed capital plan has (at most) 38,754 seats – and this if Cuomo’s “Smart School” bond act is approved. (806 more seats funded only for design)</a:t>
            </a:r>
          </a:p>
          <a:p>
            <a:endParaRPr lang="en-US" sz="2000" dirty="0" smtClean="0"/>
          </a:p>
          <a:p>
            <a:r>
              <a:rPr lang="en-US" sz="2000" dirty="0" smtClean="0"/>
              <a:t>Plan admits real need </a:t>
            </a:r>
            <a:r>
              <a:rPr lang="en-US" sz="2000" dirty="0"/>
              <a:t>of 49,245 </a:t>
            </a:r>
            <a:r>
              <a:rPr lang="en-US" sz="2000" dirty="0" smtClean="0"/>
              <a:t>(though </a:t>
            </a:r>
            <a:r>
              <a:rPr lang="en-US" sz="2000" dirty="0"/>
              <a:t>doesn’t explain </a:t>
            </a:r>
            <a:r>
              <a:rPr lang="en-US" sz="2000" dirty="0" smtClean="0"/>
              <a:t>how this figure was derived).</a:t>
            </a:r>
          </a:p>
          <a:p>
            <a:endParaRPr lang="en-US" sz="2000" dirty="0"/>
          </a:p>
          <a:p>
            <a:r>
              <a:rPr lang="en-US" sz="2000" dirty="0" smtClean="0"/>
              <a:t>DOE’s consultants project enrollment increases of 60,000-70,000 students by 2021 </a:t>
            </a:r>
          </a:p>
          <a:p>
            <a:endParaRPr lang="en-US" sz="2000" dirty="0" smtClean="0"/>
          </a:p>
          <a:p>
            <a:r>
              <a:rPr lang="en-US" sz="2000" dirty="0" smtClean="0"/>
              <a:t>At least 30,000 seats needed to alleviate current overcrowding for just those districts that </a:t>
            </a:r>
            <a:r>
              <a:rPr lang="en-US" sz="2000" i="1" dirty="0" smtClean="0"/>
              <a:t>average</a:t>
            </a:r>
            <a:r>
              <a:rPr lang="en-US" sz="2000" dirty="0" smtClean="0"/>
              <a:t> above 100</a:t>
            </a:r>
            <a:r>
              <a:rPr lang="en-US" sz="2000" dirty="0"/>
              <a:t>%.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Conclusion: real need for seats </a:t>
            </a:r>
            <a:r>
              <a:rPr lang="en-US" sz="2000" i="1" dirty="0" smtClean="0"/>
              <a:t>at least </a:t>
            </a:r>
            <a:r>
              <a:rPr lang="en-US" sz="2000" dirty="0" smtClean="0"/>
              <a:t>100,000.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5460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capital plan vs. needs for </a:t>
            </a:r>
            <a:r>
              <a:rPr lang="en-US" sz="3200" dirty="0" smtClean="0"/>
              <a:t>seats part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figures </a:t>
            </a:r>
            <a:r>
              <a:rPr lang="en-US" dirty="0"/>
              <a:t>do not capture overcrowding at neighborhood level, including schools with </a:t>
            </a:r>
            <a:r>
              <a:rPr lang="en-US" dirty="0" smtClean="0"/>
              <a:t>K waiting lists, or need </a:t>
            </a:r>
            <a:r>
              <a:rPr lang="en-US" dirty="0"/>
              <a:t>to expand </a:t>
            </a:r>
            <a:r>
              <a:rPr lang="en-US" dirty="0" smtClean="0"/>
              <a:t>pre-K</a:t>
            </a:r>
            <a:r>
              <a:rPr lang="en-US" dirty="0"/>
              <a:t>, reduce class size, restore cluster rooms, or provide space for charters as </a:t>
            </a:r>
            <a:r>
              <a:rPr lang="en-US" dirty="0" smtClean="0"/>
              <a:t>required in </a:t>
            </a:r>
            <a:r>
              <a:rPr lang="en-US" dirty="0"/>
              <a:t>new state law.</a:t>
            </a:r>
          </a:p>
          <a:p>
            <a:endParaRPr lang="en-US" dirty="0"/>
          </a:p>
          <a:p>
            <a:r>
              <a:rPr lang="en-US" dirty="0"/>
              <a:t>Does not capture need to replace trailers with capacity of </a:t>
            </a:r>
            <a:r>
              <a:rPr lang="en-US" dirty="0" smtClean="0"/>
              <a:t>more than </a:t>
            </a:r>
            <a:r>
              <a:rPr lang="en-US" dirty="0"/>
              <a:t>10,890</a:t>
            </a:r>
            <a:r>
              <a:rPr lang="en-US" dirty="0" smtClean="0"/>
              <a:t> seats.</a:t>
            </a:r>
          </a:p>
          <a:p>
            <a:endParaRPr lang="en-US" dirty="0"/>
          </a:p>
          <a:p>
            <a:r>
              <a:rPr lang="en-US" dirty="0" smtClean="0"/>
              <a:t>Though </a:t>
            </a:r>
            <a:r>
              <a:rPr lang="en-US" dirty="0"/>
              <a:t>DOE </a:t>
            </a:r>
            <a:r>
              <a:rPr lang="en-US" dirty="0" smtClean="0"/>
              <a:t>counts only 7,158 students </a:t>
            </a:r>
            <a:r>
              <a:rPr lang="en-US" dirty="0"/>
              <a:t>attending class in TCUs, actual number is far </a:t>
            </a:r>
            <a:r>
              <a:rPr lang="en-US" dirty="0" smtClean="0"/>
              <a:t>higher &amp; likely over 10,000.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Also, DOE utilization figures </a:t>
            </a:r>
            <a:r>
              <a:rPr lang="en-US" i="1" dirty="0"/>
              <a:t>underestimate</a:t>
            </a:r>
            <a:r>
              <a:rPr lang="en-US" dirty="0"/>
              <a:t> actual overcrowding according to most experts and Chancellor, who has appointed a “Blue Book” taskforce to improve them.</a:t>
            </a:r>
          </a:p>
          <a:p>
            <a:endParaRPr lang="en-US" dirty="0"/>
          </a:p>
          <a:p>
            <a:r>
              <a:rPr lang="en-US" dirty="0"/>
              <a:t>Revised utilization formula should be aligned to smaller classes, dedicated rooms for art, music, special education services, and more.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0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sizes have increased for six years in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Despite provisions in 2007 state law requiring NYC reduce class sizes, classes in  K-3 in 2013-2014 largest since 1998; in grades 4-8 largest since 2002.  </a:t>
            </a:r>
          </a:p>
          <a:p>
            <a:endParaRPr lang="en-US" dirty="0"/>
          </a:p>
          <a:p>
            <a:r>
              <a:rPr lang="en-US" dirty="0" smtClean="0"/>
              <a:t>K-3 average </a:t>
            </a:r>
            <a:r>
              <a:rPr lang="en-US" dirty="0"/>
              <a:t>class size </a:t>
            </a:r>
            <a:r>
              <a:rPr lang="en-US" dirty="0" smtClean="0"/>
              <a:t>was 24.9 (Gen Ed, </a:t>
            </a:r>
            <a:r>
              <a:rPr lang="en-US" dirty="0"/>
              <a:t>inclusion </a:t>
            </a:r>
            <a:r>
              <a:rPr lang="en-US" dirty="0" smtClean="0"/>
              <a:t>&amp; </a:t>
            </a:r>
            <a:r>
              <a:rPr lang="en-US" dirty="0"/>
              <a:t>gifted classes) </a:t>
            </a:r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20.9 </a:t>
            </a:r>
            <a:r>
              <a:rPr lang="en-US" dirty="0"/>
              <a:t>in </a:t>
            </a:r>
            <a:r>
              <a:rPr lang="en-US" dirty="0" smtClean="0"/>
              <a:t>2007, increase </a:t>
            </a:r>
            <a:r>
              <a:rPr lang="en-US" dirty="0"/>
              <a:t>of </a:t>
            </a:r>
            <a:r>
              <a:rPr lang="en-US" dirty="0" smtClean="0"/>
              <a:t>19%.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grades 4-8, the average class size </a:t>
            </a:r>
            <a:r>
              <a:rPr lang="en-US" dirty="0" smtClean="0"/>
              <a:t>was 26.8</a:t>
            </a:r>
            <a:r>
              <a:rPr lang="en-US" dirty="0"/>
              <a:t>, compared to </a:t>
            </a:r>
            <a:r>
              <a:rPr lang="en-US" dirty="0" smtClean="0"/>
              <a:t>25.1 in 2007 –increase </a:t>
            </a:r>
            <a:r>
              <a:rPr lang="en-US" dirty="0"/>
              <a:t>of </a:t>
            </a:r>
            <a:r>
              <a:rPr lang="en-US" dirty="0" smtClean="0"/>
              <a:t>6.8%. </a:t>
            </a:r>
          </a:p>
          <a:p>
            <a:endParaRPr lang="en-US" dirty="0"/>
          </a:p>
          <a:p>
            <a:r>
              <a:rPr lang="en-US" dirty="0" smtClean="0"/>
              <a:t>HS </a:t>
            </a:r>
            <a:r>
              <a:rPr lang="en-US" dirty="0"/>
              <a:t>“core” academic classes, </a:t>
            </a:r>
            <a:r>
              <a:rPr lang="en-US" dirty="0" smtClean="0"/>
              <a:t>class size average 26.7, up slightly since 2007</a:t>
            </a:r>
            <a:r>
              <a:rPr lang="en-US" dirty="0"/>
              <a:t>.  </a:t>
            </a:r>
            <a:r>
              <a:rPr lang="en-US" dirty="0" smtClean="0"/>
              <a:t>(Yet </a:t>
            </a:r>
            <a:r>
              <a:rPr lang="en-US" dirty="0"/>
              <a:t>DOE’s </a:t>
            </a:r>
            <a:r>
              <a:rPr lang="en-US" dirty="0" smtClean="0"/>
              <a:t> measure of HS </a:t>
            </a:r>
            <a:r>
              <a:rPr lang="en-US" dirty="0"/>
              <a:t>class sizes is inaccurate and their methodology </a:t>
            </a:r>
            <a:r>
              <a:rPr lang="en-US" dirty="0" smtClean="0"/>
              <a:t>changes, </a:t>
            </a:r>
            <a:r>
              <a:rPr lang="en-US" dirty="0"/>
              <a:t>so </a:t>
            </a:r>
            <a:r>
              <a:rPr lang="en-US" dirty="0" smtClean="0"/>
              <a:t>estimates </a:t>
            </a:r>
            <a:r>
              <a:rPr lang="en-US" dirty="0"/>
              <a:t>cannot be relied upon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Averages do NOT tell the whole story – as more than 330,000 students were in classes of 30 or more in 2013-2014.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were 40,268 </a:t>
            </a:r>
            <a:r>
              <a:rPr lang="en-US" dirty="0"/>
              <a:t>kids in K-3 </a:t>
            </a:r>
            <a:r>
              <a:rPr lang="en-US" dirty="0" smtClean="0"/>
              <a:t>in classes of 30 </a:t>
            </a:r>
            <a:r>
              <a:rPr lang="en-US" dirty="0"/>
              <a:t>or </a:t>
            </a:r>
            <a:r>
              <a:rPr lang="en-US" dirty="0" smtClean="0"/>
              <a:t>more in 2013-2014 – an increase of nearly 14% compared to the year before.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The number of teachers decreased by </a:t>
            </a:r>
            <a:r>
              <a:rPr lang="en-US" dirty="0" smtClean="0"/>
              <a:t>over 5000 between </a:t>
            </a:r>
            <a:r>
              <a:rPr lang="en-US" dirty="0"/>
              <a:t>2007-2010, according to the Mayor’s Management Report, despite rising enrollment.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8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409109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789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183072"/>
              </p:ext>
            </p:extLst>
          </p:nvPr>
        </p:nvGraphicFramePr>
        <p:xfrm>
          <a:off x="76200" y="30480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934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514129"/>
              </p:ext>
            </p:extLst>
          </p:nvPr>
        </p:nvGraphicFramePr>
        <p:xfrm>
          <a:off x="1066800" y="533400"/>
          <a:ext cx="6553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73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7580</TotalTime>
  <Words>2642</Words>
  <Application>Microsoft Macintosh PowerPoint</Application>
  <PresentationFormat>On-screen Show (4:3)</PresentationFormat>
  <Paragraphs>290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UnMet need for seats in New 2015-2019 capital plan  Including class size and overcrowding data   for Community School district 31</vt:lpstr>
      <vt:lpstr>School Utilization Rates at critical levels</vt:lpstr>
      <vt:lpstr>Average Utilization Rates City-Wide 2012-2013</vt:lpstr>
      <vt:lpstr>Proposed capital plan vs. needs for seats</vt:lpstr>
      <vt:lpstr>Proposed capital plan vs. needs for seats part II</vt:lpstr>
      <vt:lpstr>Class sizes have increased for six years in a row </vt:lpstr>
      <vt:lpstr>PowerPoint Presentation</vt:lpstr>
      <vt:lpstr>PowerPoint Presentation</vt:lpstr>
      <vt:lpstr>PowerPoint Presentation</vt:lpstr>
      <vt:lpstr>Class sizes in CSD 31 have increased in grades K-3  by 21.3% since 2008 and are now well above C4E goals</vt:lpstr>
      <vt:lpstr>CSD 31’s class sizes in grades 4-8 have increased by 6.7% since 2008 and are very far above C4E goals</vt:lpstr>
      <vt:lpstr> Class sizes city-wide have increased in core HS classes as well, by 2.3% since 2007, though the DOE data is unreliable* </vt:lpstr>
      <vt:lpstr>CSD 31 Schools with large class sizes</vt:lpstr>
      <vt:lpstr>Examples of schools in CSD 31  with large class sizes, K-3</vt:lpstr>
      <vt:lpstr>School Utilization Rates at critical levels</vt:lpstr>
      <vt:lpstr># of Seats currently needed  to bring buildings to 100% or less</vt:lpstr>
      <vt:lpstr>Average Utilization Rates in CSD 31 compared to City-Wide 2012-2013  D31 ES building utilization rate at 108.1%, above citywide average</vt:lpstr>
      <vt:lpstr>Over-utilized ES and MS buildings in CSD 31 and Staten Island HS </vt:lpstr>
      <vt:lpstr>35 ES Buildings are over-utilized in CSD 31 (percentages)</vt:lpstr>
      <vt:lpstr>4 Staten Island High School Buildings are over-utilized</vt:lpstr>
      <vt:lpstr>New Seats in Capital Plan and DOE Enrollment Projections for CSD 31</vt:lpstr>
      <vt:lpstr>2014 Kindergarten Wait Lists in CSD 31</vt:lpstr>
      <vt:lpstr>Number of students in CSD 31 trailers </vt:lpstr>
      <vt:lpstr>Number of students in Staten Island HS trailers</vt:lpstr>
      <vt:lpstr>New seats need for CSD 31</vt:lpstr>
      <vt:lpstr>Unmet need critical in Staten Island high schools</vt:lpstr>
      <vt:lpstr>New charter provisions passed in state budget</vt:lpstr>
      <vt:lpstr>Charter space provisions ONLY apply to NYC</vt:lpstr>
      <vt:lpstr>How many charters will there be entitled to free space?</vt:lpstr>
      <vt:lpstr> Blue book data &amp; Utilization formula inaccurate &amp; underestimates actual level of overcrowding  </vt:lpstr>
      <vt:lpstr>Comparison of class sizes in Blue book compared to current averages &amp; Contract for excellence goals</vt:lpstr>
      <vt:lpstr>Some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Education Council, District 10  Presentation</dc:title>
  <dc:creator>Peter Dalmasy</dc:creator>
  <cp:lastModifiedBy>Peter Dalmasy</cp:lastModifiedBy>
  <cp:revision>288</cp:revision>
  <dcterms:created xsi:type="dcterms:W3CDTF">2014-02-11T14:35:23Z</dcterms:created>
  <dcterms:modified xsi:type="dcterms:W3CDTF">2014-07-16T18:03:11Z</dcterms:modified>
</cp:coreProperties>
</file>