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4"/>
  </p:notesMasterIdLst>
  <p:sldIdLst>
    <p:sldId id="256" r:id="rId2"/>
    <p:sldId id="360" r:id="rId3"/>
    <p:sldId id="361" r:id="rId4"/>
    <p:sldId id="362" r:id="rId5"/>
    <p:sldId id="363" r:id="rId6"/>
    <p:sldId id="364" r:id="rId7"/>
    <p:sldId id="316" r:id="rId8"/>
    <p:sldId id="317" r:id="rId9"/>
    <p:sldId id="318" r:id="rId10"/>
    <p:sldId id="373" r:id="rId11"/>
    <p:sldId id="374" r:id="rId12"/>
    <p:sldId id="261" r:id="rId13"/>
    <p:sldId id="375" r:id="rId14"/>
    <p:sldId id="376" r:id="rId15"/>
    <p:sldId id="342" r:id="rId16"/>
    <p:sldId id="343" r:id="rId17"/>
    <p:sldId id="344" r:id="rId18"/>
    <p:sldId id="357" r:id="rId19"/>
    <p:sldId id="355" r:id="rId20"/>
    <p:sldId id="359" r:id="rId21"/>
    <p:sldId id="346" r:id="rId22"/>
    <p:sldId id="349" r:id="rId23"/>
    <p:sldId id="371" r:id="rId24"/>
    <p:sldId id="372" r:id="rId25"/>
    <p:sldId id="352" r:id="rId26"/>
    <p:sldId id="354" r:id="rId27"/>
    <p:sldId id="365" r:id="rId28"/>
    <p:sldId id="366" r:id="rId29"/>
    <p:sldId id="367" r:id="rId30"/>
    <p:sldId id="368" r:id="rId31"/>
    <p:sldId id="369" r:id="rId32"/>
    <p:sldId id="370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4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D1-32%202012%20SV-2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Enrollment%20Projections%20by%20District%202011-21%20vs%20New%20Seats%202015-20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27%20Class%20Size%20Analysis%20updated%202013-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27%20Class%20Size%20Analysis%20updated%202013-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32014PreliminarySchoolLevelDetailFinal%202013_11_15-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2695512"/>
        <c:axId val="2118182424"/>
      </c:barChart>
      <c:catAx>
        <c:axId val="-21326955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18182424"/>
        <c:crosses val="autoZero"/>
        <c:auto val="1"/>
        <c:lblAlgn val="ctr"/>
        <c:lblOffset val="100"/>
        <c:noMultiLvlLbl val="0"/>
      </c:catAx>
      <c:valAx>
        <c:axId val="2118182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32695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D27 1st</a:t>
            </a:r>
            <a:r>
              <a:rPr lang="en-US" baseline="0"/>
              <a:t> Grade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'd27'!$E$24:$E$27</c:f>
              <c:strCache>
                <c:ptCount val="4"/>
                <c:pt idx="0">
                  <c:v>P.S. 066 JACQUELINE KENNEDY ONASSIS</c:v>
                </c:pt>
                <c:pt idx="1">
                  <c:v>P.S. 104 THE BAYS WATER</c:v>
                </c:pt>
                <c:pt idx="2">
                  <c:v>P.S. 108 CAPTAIN VINCENT G. FOWLER</c:v>
                </c:pt>
                <c:pt idx="3">
                  <c:v>P.S. 097 FOREST PARK</c:v>
                </c:pt>
              </c:strCache>
            </c:strRef>
          </c:cat>
          <c:val>
            <c:numRef>
              <c:f>'d27'!$F$24:$F$27</c:f>
              <c:numCache>
                <c:formatCode>0.0</c:formatCode>
                <c:ptCount val="4"/>
                <c:pt idx="0">
                  <c:v>31.0</c:v>
                </c:pt>
                <c:pt idx="1">
                  <c:v>31.0</c:v>
                </c:pt>
                <c:pt idx="2">
                  <c:v>31.0</c:v>
                </c:pt>
                <c:pt idx="3">
                  <c:v>30.3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7737656"/>
        <c:axId val="2137572632"/>
      </c:barChart>
      <c:catAx>
        <c:axId val="212773765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572632"/>
        <c:crosses val="autoZero"/>
        <c:auto val="1"/>
        <c:lblAlgn val="ctr"/>
        <c:lblOffset val="100"/>
        <c:noMultiLvlLbl val="0"/>
      </c:catAx>
      <c:valAx>
        <c:axId val="2137572632"/>
        <c:scaling>
          <c:orientation val="minMax"/>
          <c:min val="0.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127737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D27 2nd Grade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'd27'!$E$29:$E$32</c:f>
              <c:strCache>
                <c:ptCount val="4"/>
                <c:pt idx="0">
                  <c:v>P.S. 254 - The Rosa Parks School</c:v>
                </c:pt>
                <c:pt idx="1">
                  <c:v>P.S. 063 OLD SOUTH</c:v>
                </c:pt>
                <c:pt idx="2">
                  <c:v>P.S. 097 FOREST PARK</c:v>
                </c:pt>
                <c:pt idx="3">
                  <c:v>P.S. 232 LINDENWOOD</c:v>
                </c:pt>
              </c:strCache>
            </c:strRef>
          </c:cat>
          <c:val>
            <c:numRef>
              <c:f>'d27'!$F$29:$F$32</c:f>
              <c:numCache>
                <c:formatCode>0.0</c:formatCode>
                <c:ptCount val="4"/>
                <c:pt idx="0">
                  <c:v>33.0</c:v>
                </c:pt>
                <c:pt idx="1">
                  <c:v>30.0</c:v>
                </c:pt>
                <c:pt idx="2">
                  <c:v>30.0</c:v>
                </c:pt>
                <c:pt idx="3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014312"/>
        <c:axId val="2137046584"/>
      </c:barChart>
      <c:catAx>
        <c:axId val="21370143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046584"/>
        <c:crosses val="autoZero"/>
        <c:auto val="1"/>
        <c:lblAlgn val="ctr"/>
        <c:lblOffset val="100"/>
        <c:noMultiLvlLbl val="0"/>
      </c:catAx>
      <c:valAx>
        <c:axId val="2137046584"/>
        <c:scaling>
          <c:orientation val="minMax"/>
          <c:min val="0.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137014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D27 3rd</a:t>
            </a:r>
            <a:r>
              <a:rPr lang="en-US" baseline="0"/>
              <a:t> Grade</a:t>
            </a:r>
            <a:endParaRPr lang="en-US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'd27'!$E$34:$E$40</c:f>
              <c:strCache>
                <c:ptCount val="7"/>
                <c:pt idx="0">
                  <c:v>P.S. 108 CAPTAIN VINCENT G. FOWLER</c:v>
                </c:pt>
                <c:pt idx="1">
                  <c:v>P.S. 232 LINDENWOOD</c:v>
                </c:pt>
                <c:pt idx="2">
                  <c:v>P.S. 253</c:v>
                </c:pt>
                <c:pt idx="3">
                  <c:v>P.S. 066 JACQUELINE KENNEDY ONASSIS</c:v>
                </c:pt>
                <c:pt idx="4">
                  <c:v>P.S. 043</c:v>
                </c:pt>
                <c:pt idx="5">
                  <c:v>P.S. 063 OLD SOUTH</c:v>
                </c:pt>
                <c:pt idx="6">
                  <c:v>NEW YORK CITY ACADEMY FOR DISCOVERY</c:v>
                </c:pt>
              </c:strCache>
            </c:strRef>
          </c:cat>
          <c:val>
            <c:numRef>
              <c:f>'d27'!$F$34:$F$40</c:f>
              <c:numCache>
                <c:formatCode>0.0</c:formatCode>
                <c:ptCount val="7"/>
                <c:pt idx="0">
                  <c:v>32.0</c:v>
                </c:pt>
                <c:pt idx="1">
                  <c:v>32.0</c:v>
                </c:pt>
                <c:pt idx="2">
                  <c:v>32.0</c:v>
                </c:pt>
                <c:pt idx="3">
                  <c:v>31.0</c:v>
                </c:pt>
                <c:pt idx="4">
                  <c:v>30.0</c:v>
                </c:pt>
                <c:pt idx="5">
                  <c:v>30.0</c:v>
                </c:pt>
                <c:pt idx="6">
                  <c:v>30.0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8141816"/>
        <c:axId val="2074984888"/>
      </c:barChart>
      <c:catAx>
        <c:axId val="2128141816"/>
        <c:scaling>
          <c:orientation val="minMax"/>
        </c:scaling>
        <c:delete val="0"/>
        <c:axPos val="b"/>
        <c:majorTickMark val="out"/>
        <c:minorTickMark val="none"/>
        <c:tickLblPos val="nextTo"/>
        <c:crossAx val="2074984888"/>
        <c:crosses val="autoZero"/>
        <c:auto val="1"/>
        <c:lblAlgn val="ctr"/>
        <c:lblOffset val="100"/>
        <c:noMultiLvlLbl val="0"/>
      </c:catAx>
      <c:valAx>
        <c:axId val="2074984888"/>
        <c:scaling>
          <c:orientation val="minMax"/>
          <c:max val="33.0"/>
          <c:min val="0.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128141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365752"/>
        <c:axId val="2134651624"/>
      </c:barChart>
      <c:catAx>
        <c:axId val="213736575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4651624"/>
        <c:crosses val="autoZero"/>
        <c:auto val="1"/>
        <c:lblAlgn val="ctr"/>
        <c:lblOffset val="100"/>
        <c:noMultiLvlLbl val="0"/>
      </c:catAx>
      <c:valAx>
        <c:axId val="21346516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7365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4009848"/>
        <c:axId val="2072783560"/>
      </c:barChart>
      <c:catAx>
        <c:axId val="2134009848"/>
        <c:scaling>
          <c:orientation val="minMax"/>
        </c:scaling>
        <c:delete val="0"/>
        <c:axPos val="b"/>
        <c:majorTickMark val="out"/>
        <c:minorTickMark val="none"/>
        <c:tickLblPos val="nextTo"/>
        <c:crossAx val="2072783560"/>
        <c:crosses val="autoZero"/>
        <c:auto val="1"/>
        <c:lblAlgn val="ctr"/>
        <c:lblOffset val="100"/>
        <c:noMultiLvlLbl val="0"/>
      </c:catAx>
      <c:valAx>
        <c:axId val="20727835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34009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2093832"/>
        <c:axId val="2137811992"/>
      </c:barChart>
      <c:catAx>
        <c:axId val="212209383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811992"/>
        <c:crosses val="autoZero"/>
        <c:auto val="1"/>
        <c:lblAlgn val="ctr"/>
        <c:lblOffset val="100"/>
        <c:noMultiLvlLbl val="0"/>
      </c:catAx>
      <c:valAx>
        <c:axId val="21378119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220938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834088"/>
        <c:axId val="2133884088"/>
      </c:barChart>
      <c:catAx>
        <c:axId val="2137834088"/>
        <c:scaling>
          <c:orientation val="minMax"/>
        </c:scaling>
        <c:delete val="0"/>
        <c:axPos val="b"/>
        <c:majorTickMark val="out"/>
        <c:minorTickMark val="none"/>
        <c:tickLblPos val="nextTo"/>
        <c:crossAx val="2133884088"/>
        <c:crosses val="autoZero"/>
        <c:auto val="1"/>
        <c:lblAlgn val="ctr"/>
        <c:lblOffset val="100"/>
        <c:noMultiLvlLbl val="0"/>
      </c:catAx>
      <c:valAx>
        <c:axId val="21338840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7834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504D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Queens!$A$31:$A$36</c:f>
              <c:strCache>
                <c:ptCount val="6"/>
                <c:pt idx="0">
                  <c:v>District 27 Elementary Schools</c:v>
                </c:pt>
                <c:pt idx="1">
                  <c:v>City-Wide Elementary Schools</c:v>
                </c:pt>
                <c:pt idx="2">
                  <c:v>District 27 Middle Schools</c:v>
                </c:pt>
                <c:pt idx="3">
                  <c:v>City-Wide Middle Schools</c:v>
                </c:pt>
                <c:pt idx="4">
                  <c:v>Queens High Schools</c:v>
                </c:pt>
                <c:pt idx="5">
                  <c:v>City-Wide High Schools</c:v>
                </c:pt>
              </c:strCache>
            </c:strRef>
          </c:cat>
          <c:val>
            <c:numRef>
              <c:f>Queens!$B$31:$B$36</c:f>
              <c:numCache>
                <c:formatCode>0.0%</c:formatCode>
                <c:ptCount val="6"/>
                <c:pt idx="0">
                  <c:v>1.061</c:v>
                </c:pt>
                <c:pt idx="1">
                  <c:v>0.968</c:v>
                </c:pt>
                <c:pt idx="2">
                  <c:v>0.875</c:v>
                </c:pt>
                <c:pt idx="3">
                  <c:v>0.809</c:v>
                </c:pt>
                <c:pt idx="4">
                  <c:v>1.107</c:v>
                </c:pt>
                <c:pt idx="5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123304"/>
        <c:axId val="2134351384"/>
      </c:barChart>
      <c:catAx>
        <c:axId val="21371233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4351384"/>
        <c:crosses val="autoZero"/>
        <c:auto val="1"/>
        <c:lblAlgn val="ctr"/>
        <c:lblOffset val="100"/>
        <c:noMultiLvlLbl val="0"/>
      </c:catAx>
      <c:valAx>
        <c:axId val="213435138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137123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Sheet2!$D$40:$D$74</c:f>
              <c:strCache>
                <c:ptCount val="35"/>
                <c:pt idx="0">
                  <c:v>P.S. 232 TRANSPORTABLE</c:v>
                </c:pt>
                <c:pt idx="1">
                  <c:v>P.S. 51 (ECC)</c:v>
                </c:pt>
                <c:pt idx="2">
                  <c:v>P.S. 106</c:v>
                </c:pt>
                <c:pt idx="3">
                  <c:v>P.S. 64</c:v>
                </c:pt>
                <c:pt idx="4">
                  <c:v>P.S. 66</c:v>
                </c:pt>
                <c:pt idx="5">
                  <c:v>P.S. 96 TRANSPORTABLE</c:v>
                </c:pt>
                <c:pt idx="6">
                  <c:v>P.S. 60 MINISCHOOL</c:v>
                </c:pt>
                <c:pt idx="7">
                  <c:v>P.S. 262</c:v>
                </c:pt>
                <c:pt idx="8">
                  <c:v>P.S. 66 TRANSPORTABLE</c:v>
                </c:pt>
                <c:pt idx="9">
                  <c:v>P.S. 215</c:v>
                </c:pt>
                <c:pt idx="10">
                  <c:v>P.S. 232</c:v>
                </c:pt>
                <c:pt idx="11">
                  <c:v>P.S. 96</c:v>
                </c:pt>
                <c:pt idx="12">
                  <c:v>P.S. 124</c:v>
                </c:pt>
                <c:pt idx="13">
                  <c:v>P.S. 60</c:v>
                </c:pt>
                <c:pt idx="14">
                  <c:v>P.S. 97</c:v>
                </c:pt>
                <c:pt idx="15">
                  <c:v>P.S. 63</c:v>
                </c:pt>
                <c:pt idx="16">
                  <c:v>P.S. 114</c:v>
                </c:pt>
                <c:pt idx="17">
                  <c:v>M.S. 137</c:v>
                </c:pt>
                <c:pt idx="18">
                  <c:v>P.S. 65</c:v>
                </c:pt>
                <c:pt idx="19">
                  <c:v>P.S. 105</c:v>
                </c:pt>
                <c:pt idx="20">
                  <c:v>P.S. 108</c:v>
                </c:pt>
                <c:pt idx="21">
                  <c:v>P.S. 146</c:v>
                </c:pt>
                <c:pt idx="22">
                  <c:v>P.S. 254</c:v>
                </c:pt>
                <c:pt idx="23">
                  <c:v>P.S. 47</c:v>
                </c:pt>
                <c:pt idx="24">
                  <c:v>P.S. 90</c:v>
                </c:pt>
                <c:pt idx="25">
                  <c:v>P.S. 62</c:v>
                </c:pt>
                <c:pt idx="26">
                  <c:v>P.S. 43 ANNEX</c:v>
                </c:pt>
                <c:pt idx="27">
                  <c:v>P.S. 56 (OLD R HILL AX)</c:v>
                </c:pt>
                <c:pt idx="28">
                  <c:v>P.S. 146 TRANSPORTABLE</c:v>
                </c:pt>
                <c:pt idx="29">
                  <c:v>I.S. 202</c:v>
                </c:pt>
                <c:pt idx="30">
                  <c:v>P.S. 225</c:v>
                </c:pt>
                <c:pt idx="31">
                  <c:v>I.S. 210</c:v>
                </c:pt>
                <c:pt idx="32">
                  <c:v>P.S. 123</c:v>
                </c:pt>
                <c:pt idx="33">
                  <c:v>P.S. 155</c:v>
                </c:pt>
                <c:pt idx="34">
                  <c:v>I.S. 323 (OLD IS 180)</c:v>
                </c:pt>
              </c:strCache>
            </c:strRef>
          </c:cat>
          <c:val>
            <c:numRef>
              <c:f>Sheet2!$E$40:$E$74</c:f>
              <c:numCache>
                <c:formatCode>General</c:formatCode>
                <c:ptCount val="35"/>
                <c:pt idx="0">
                  <c:v>220.0</c:v>
                </c:pt>
                <c:pt idx="1">
                  <c:v>174.0</c:v>
                </c:pt>
                <c:pt idx="2">
                  <c:v>158.0</c:v>
                </c:pt>
                <c:pt idx="3">
                  <c:v>154.0</c:v>
                </c:pt>
                <c:pt idx="4">
                  <c:v>150.0</c:v>
                </c:pt>
                <c:pt idx="5">
                  <c:v>150.0</c:v>
                </c:pt>
                <c:pt idx="6">
                  <c:v>145.0</c:v>
                </c:pt>
                <c:pt idx="7">
                  <c:v>142.0</c:v>
                </c:pt>
                <c:pt idx="8">
                  <c:v>138.0</c:v>
                </c:pt>
                <c:pt idx="9">
                  <c:v>132.0</c:v>
                </c:pt>
                <c:pt idx="10">
                  <c:v>132.0</c:v>
                </c:pt>
                <c:pt idx="11">
                  <c:v>130.0</c:v>
                </c:pt>
                <c:pt idx="12">
                  <c:v>130.0</c:v>
                </c:pt>
                <c:pt idx="13">
                  <c:v>129.0</c:v>
                </c:pt>
                <c:pt idx="14">
                  <c:v>125.0</c:v>
                </c:pt>
                <c:pt idx="15">
                  <c:v>124.0</c:v>
                </c:pt>
                <c:pt idx="16">
                  <c:v>124.0</c:v>
                </c:pt>
                <c:pt idx="17">
                  <c:v>123.0</c:v>
                </c:pt>
                <c:pt idx="18">
                  <c:v>121.0</c:v>
                </c:pt>
                <c:pt idx="19">
                  <c:v>117.0</c:v>
                </c:pt>
                <c:pt idx="20">
                  <c:v>117.0</c:v>
                </c:pt>
                <c:pt idx="21">
                  <c:v>116.0</c:v>
                </c:pt>
                <c:pt idx="22">
                  <c:v>116.0</c:v>
                </c:pt>
                <c:pt idx="23">
                  <c:v>115.0</c:v>
                </c:pt>
                <c:pt idx="24">
                  <c:v>113.0</c:v>
                </c:pt>
                <c:pt idx="25">
                  <c:v>109.0</c:v>
                </c:pt>
                <c:pt idx="26">
                  <c:v>109.0</c:v>
                </c:pt>
                <c:pt idx="27">
                  <c:v>108.0</c:v>
                </c:pt>
                <c:pt idx="28">
                  <c:v>108.0</c:v>
                </c:pt>
                <c:pt idx="29">
                  <c:v>107.0</c:v>
                </c:pt>
                <c:pt idx="30">
                  <c:v>105.0</c:v>
                </c:pt>
                <c:pt idx="31">
                  <c:v>105.0</c:v>
                </c:pt>
                <c:pt idx="32">
                  <c:v>101.0</c:v>
                </c:pt>
                <c:pt idx="33">
                  <c:v>101.0</c:v>
                </c:pt>
                <c:pt idx="34">
                  <c:v>101.0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509400"/>
        <c:axId val="2137170808"/>
      </c:barChart>
      <c:catAx>
        <c:axId val="2137509400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170808"/>
        <c:crosses val="autoZero"/>
        <c:auto val="1"/>
        <c:lblAlgn val="ctr"/>
        <c:lblOffset val="100"/>
        <c:noMultiLvlLbl val="0"/>
      </c:catAx>
      <c:valAx>
        <c:axId val="2137170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7509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Sheet3!$B$35:$B$62</c:f>
              <c:strCache>
                <c:ptCount val="28"/>
                <c:pt idx="0">
                  <c:v>FOREST HILLS HS</c:v>
                </c:pt>
                <c:pt idx="1">
                  <c:v>FRANCIS LEWIS HS</c:v>
                </c:pt>
                <c:pt idx="2">
                  <c:v>HS FOR ARTS AND BUS. (OL NUTN X)</c:v>
                </c:pt>
                <c:pt idx="3">
                  <c:v>MIDDLE COLLEGE CAMPUS</c:v>
                </c:pt>
                <c:pt idx="4">
                  <c:v>FLUSHING HS</c:v>
                </c:pt>
                <c:pt idx="5">
                  <c:v>BAYSIDE HS</c:v>
                </c:pt>
                <c:pt idx="6">
                  <c:v>BENJAMIN N. CARDOZO HS</c:v>
                </c:pt>
                <c:pt idx="7">
                  <c:v>AVIATION HS</c:v>
                </c:pt>
                <c:pt idx="8">
                  <c:v>JOHN BOWNE HS</c:v>
                </c:pt>
                <c:pt idx="9">
                  <c:v>R. F. KENNEDY COMM. MIDDLE/HS</c:v>
                </c:pt>
                <c:pt idx="10">
                  <c:v>NEWCOMERS HIGH SCHOOL (OLD LIC)</c:v>
                </c:pt>
                <c:pt idx="11">
                  <c:v>LONG ISLAND CITY HS (NEW)</c:v>
                </c:pt>
                <c:pt idx="12">
                  <c:v>THOMAS A. EDISON VOC HS</c:v>
                </c:pt>
                <c:pt idx="13">
                  <c:v>QUEENS GATEWAY TO HEALTH SCIENCES SECONDARY SCHOOL</c:v>
                </c:pt>
                <c:pt idx="14">
                  <c:v>TOWNSEND HARRIS HS</c:v>
                </c:pt>
                <c:pt idx="15">
                  <c:v>QUEENS VOC HS</c:v>
                </c:pt>
                <c:pt idx="16">
                  <c:v>BACCALAUREATE SCL FOR GLOBAL ED</c:v>
                </c:pt>
                <c:pt idx="17">
                  <c:v>QUEENS ACADEMY HS</c:v>
                </c:pt>
                <c:pt idx="18">
                  <c:v>RENAISSANCE CHARTER SCHOOL</c:v>
                </c:pt>
                <c:pt idx="19">
                  <c:v>HS FOR INFORMATION TECH</c:v>
                </c:pt>
                <c:pt idx="20">
                  <c:v>JOHN ADAMS HS</c:v>
                </c:pt>
                <c:pt idx="21">
                  <c:v>HILLCREST HS</c:v>
                </c:pt>
                <c:pt idx="22">
                  <c:v>QNS HS OF TEACH., LIB. ARTS&amp;SCI</c:v>
                </c:pt>
                <c:pt idx="23">
                  <c:v>RICHMOND HILL HS</c:v>
                </c:pt>
                <c:pt idx="24">
                  <c:v>QUEENS HIGH SCHOOL COMPLEX</c:v>
                </c:pt>
                <c:pt idx="25">
                  <c:v>QUEENS HS FOR THE SCIENCES</c:v>
                </c:pt>
                <c:pt idx="26">
                  <c:v>YOUNG WOMENS' LEADERSHIP SCHOOL</c:v>
                </c:pt>
                <c:pt idx="27">
                  <c:v>WILLIAM C. BRYANT HS </c:v>
                </c:pt>
              </c:strCache>
            </c:strRef>
          </c:cat>
          <c:val>
            <c:numRef>
              <c:f>Sheet3!$C$35:$C$62</c:f>
              <c:numCache>
                <c:formatCode>0%</c:formatCode>
                <c:ptCount val="28"/>
                <c:pt idx="0">
                  <c:v>1.9</c:v>
                </c:pt>
                <c:pt idx="1">
                  <c:v>1.75</c:v>
                </c:pt>
                <c:pt idx="2">
                  <c:v>1.56</c:v>
                </c:pt>
                <c:pt idx="3">
                  <c:v>1.54</c:v>
                </c:pt>
                <c:pt idx="4">
                  <c:v>1.52</c:v>
                </c:pt>
                <c:pt idx="5">
                  <c:v>1.5</c:v>
                </c:pt>
                <c:pt idx="6">
                  <c:v>1.48</c:v>
                </c:pt>
                <c:pt idx="7">
                  <c:v>1.44</c:v>
                </c:pt>
                <c:pt idx="8">
                  <c:v>1.35</c:v>
                </c:pt>
                <c:pt idx="9">
                  <c:v>1.34</c:v>
                </c:pt>
                <c:pt idx="10">
                  <c:v>1.33</c:v>
                </c:pt>
                <c:pt idx="11">
                  <c:v>1.3</c:v>
                </c:pt>
                <c:pt idx="12">
                  <c:v>1.27</c:v>
                </c:pt>
                <c:pt idx="13">
                  <c:v>1.26</c:v>
                </c:pt>
                <c:pt idx="14">
                  <c:v>1.24</c:v>
                </c:pt>
                <c:pt idx="15">
                  <c:v>1.21</c:v>
                </c:pt>
                <c:pt idx="16">
                  <c:v>1.2</c:v>
                </c:pt>
                <c:pt idx="17">
                  <c:v>1.19</c:v>
                </c:pt>
                <c:pt idx="18">
                  <c:v>1.18</c:v>
                </c:pt>
                <c:pt idx="19">
                  <c:v>1.17</c:v>
                </c:pt>
                <c:pt idx="20">
                  <c:v>1.16</c:v>
                </c:pt>
                <c:pt idx="21">
                  <c:v>1.16</c:v>
                </c:pt>
                <c:pt idx="22">
                  <c:v>1.1</c:v>
                </c:pt>
                <c:pt idx="23">
                  <c:v>1.08</c:v>
                </c:pt>
                <c:pt idx="24">
                  <c:v>1.08</c:v>
                </c:pt>
                <c:pt idx="25">
                  <c:v>1.06</c:v>
                </c:pt>
                <c:pt idx="26">
                  <c:v>1.02</c:v>
                </c:pt>
                <c:pt idx="27">
                  <c:v>1.01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552312"/>
        <c:axId val="2134375096"/>
      </c:barChart>
      <c:catAx>
        <c:axId val="21375523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4375096"/>
        <c:crosses val="autoZero"/>
        <c:auto val="1"/>
        <c:lblAlgn val="ctr"/>
        <c:lblOffset val="100"/>
        <c:noMultiLvlLbl val="0"/>
      </c:catAx>
      <c:valAx>
        <c:axId val="21343750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7552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7320024"/>
        <c:axId val="-2132486360"/>
      </c:barChart>
      <c:catAx>
        <c:axId val="211732002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2486360"/>
        <c:crosses val="autoZero"/>
        <c:auto val="1"/>
        <c:lblAlgn val="ctr"/>
        <c:lblOffset val="100"/>
        <c:noMultiLvlLbl val="0"/>
      </c:catAx>
      <c:valAx>
        <c:axId val="-213248636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117320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C0504D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Queens!$A$30:$A$33</c:f>
              <c:strCache>
                <c:ptCount val="4"/>
                <c:pt idx="0">
                  <c:v>ES and MS New Seats from Capital Plan FY 2015-2019</c:v>
                </c:pt>
                <c:pt idx="1">
                  <c:v>Enrollment Projections, Statistical Forecasting 2011-2021</c:v>
                </c:pt>
                <c:pt idx="2">
                  <c:v>Enrollment Projections, Grier Partnership 2011-2021</c:v>
                </c:pt>
                <c:pt idx="3">
                  <c:v>Housing Starts, Estimated Growth 2012-2021</c:v>
                </c:pt>
              </c:strCache>
            </c:strRef>
          </c:cat>
          <c:val>
            <c:numRef>
              <c:f>Queens!$B$30:$B$33</c:f>
              <c:numCache>
                <c:formatCode>#,##0</c:formatCode>
                <c:ptCount val="4"/>
                <c:pt idx="0">
                  <c:v>456.0</c:v>
                </c:pt>
                <c:pt idx="1">
                  <c:v>997.0</c:v>
                </c:pt>
                <c:pt idx="2">
                  <c:v>1074.0</c:v>
                </c:pt>
                <c:pt idx="3" formatCode="0">
                  <c:v>500.8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28548360"/>
        <c:axId val="2053543880"/>
      </c:barChart>
      <c:catAx>
        <c:axId val="2128548360"/>
        <c:scaling>
          <c:orientation val="minMax"/>
        </c:scaling>
        <c:delete val="0"/>
        <c:axPos val="b"/>
        <c:majorTickMark val="out"/>
        <c:minorTickMark val="none"/>
        <c:tickLblPos val="nextTo"/>
        <c:crossAx val="2053543880"/>
        <c:crosses val="autoZero"/>
        <c:auto val="1"/>
        <c:lblAlgn val="ctr"/>
        <c:lblOffset val="100"/>
        <c:noMultiLvlLbl val="0"/>
      </c:catAx>
      <c:valAx>
        <c:axId val="205354388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2128548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K-3 Class sizes are the largest since 1998 </a:t>
            </a:r>
            <a:r>
              <a:rPr lang="en-US" sz="1200" baseline="0" dirty="0" smtClean="0"/>
              <a:t>General </a:t>
            </a:r>
            <a:r>
              <a:rPr lang="en-US" sz="1200" baseline="0" dirty="0" err="1" smtClean="0"/>
              <a:t>ed</a:t>
            </a:r>
            <a:r>
              <a:rPr lang="en-US" sz="1200" baseline="0" dirty="0" smtClean="0"/>
              <a:t>, CTT and gifted: data from IBO </a:t>
            </a:r>
            <a:r>
              <a:rPr lang="en-US" sz="1200" baseline="0" dirty="0"/>
              <a:t>1998-2005; DOE 2006-2013</a:t>
            </a:r>
            <a:endParaRPr lang="en-US" sz="1200" dirty="0"/>
          </a:p>
        </c:rich>
      </c:tx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8443592"/>
        <c:axId val="2120156280"/>
      </c:lineChart>
      <c:catAx>
        <c:axId val="2118443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0156280"/>
        <c:crosses val="autoZero"/>
        <c:auto val="1"/>
        <c:lblAlgn val="ctr"/>
        <c:lblOffset val="100"/>
        <c:noMultiLvlLbl val="0"/>
      </c:catAx>
      <c:valAx>
        <c:axId val="2120156280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2118443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  <a:p>
            <a:pPr algn="ctr">
              <a:defRPr sz="1800"/>
            </a:pPr>
            <a:r>
              <a:rPr lang="en-US" sz="1200" b="1" i="0" baseline="0" dirty="0" err="1" smtClean="0">
                <a:effectLst/>
              </a:rPr>
              <a:t>Gened</a:t>
            </a:r>
            <a:r>
              <a:rPr lang="en-US" sz="1200" b="1" i="0" baseline="0" dirty="0" smtClean="0">
                <a:effectLst/>
              </a:rPr>
              <a:t>, CTT and gifted: data from IBO 1998-2005; DOE 2006-2013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2581519221862"/>
          <c:y val="0.0243445692883895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15406162464986"/>
          <c:y val="0.124325842696629"/>
          <c:w val="0.969187675070028"/>
          <c:h val="0.70703810197882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7776104"/>
        <c:axId val="2137897064"/>
      </c:lineChart>
      <c:catAx>
        <c:axId val="2127776104"/>
        <c:scaling>
          <c:orientation val="minMax"/>
        </c:scaling>
        <c:delete val="0"/>
        <c:axPos val="b"/>
        <c:majorTickMark val="none"/>
        <c:minorTickMark val="none"/>
        <c:tickLblPos val="nextTo"/>
        <c:crossAx val="2137897064"/>
        <c:crosses val="autoZero"/>
        <c:auto val="1"/>
        <c:lblAlgn val="ctr"/>
        <c:lblOffset val="100"/>
        <c:noMultiLvlLbl val="0"/>
      </c:catAx>
      <c:valAx>
        <c:axId val="2137897064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2127776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4798648"/>
        <c:axId val="2137397928"/>
      </c:lineChart>
      <c:catAx>
        <c:axId val="2134798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137397928"/>
        <c:crosses val="autoZero"/>
        <c:auto val="1"/>
        <c:lblAlgn val="ctr"/>
        <c:lblOffset val="100"/>
        <c:noMultiLvlLbl val="0"/>
      </c:catAx>
      <c:valAx>
        <c:axId val="2137397928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134798648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Summary!$A$3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Summary!$B$2:$I$2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Summary!$B$3:$I$3</c:f>
              <c:numCache>
                <c:formatCode>General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6"/>
              <c:layout>
                <c:manualLayout>
                  <c:x val="-0.00154320987654321"/>
                  <c:y val="-0.0572916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Summary!$B$2:$I$2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Summary!$B$4:$I$4</c:f>
              <c:numCache>
                <c:formatCode>General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Summary!$A$5</c:f>
              <c:strCache>
                <c:ptCount val="1"/>
                <c:pt idx="0">
                  <c:v>D27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0"/>
                  <c:y val="-0.01734820322180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65837084800889E-17"/>
                  <c:y val="-0.0494791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0308641975308648"/>
                  <c:y val="-0.09114583333333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13167416960178E-16"/>
                  <c:y val="-0.02604166666666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"/>
                  <c:y val="0.01562479494750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13167416960178E-16"/>
                  <c:y val="-0.0286458333333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Summary!$B$2:$I$2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Summary!$B$5:$I$5</c:f>
              <c:numCache>
                <c:formatCode>General</c:formatCode>
                <c:ptCount val="8"/>
                <c:pt idx="0">
                  <c:v>21.3</c:v>
                </c:pt>
                <c:pt idx="1">
                  <c:v>21.2</c:v>
                </c:pt>
                <c:pt idx="2">
                  <c:v>21.7</c:v>
                </c:pt>
                <c:pt idx="3">
                  <c:v>22.5</c:v>
                </c:pt>
                <c:pt idx="4">
                  <c:v>23.2</c:v>
                </c:pt>
                <c:pt idx="5">
                  <c:v>24.5</c:v>
                </c:pt>
                <c:pt idx="6">
                  <c:v>24.5</c:v>
                </c:pt>
                <c:pt idx="7">
                  <c:v>24.97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7541448"/>
        <c:axId val="2128139208"/>
      </c:lineChart>
      <c:catAx>
        <c:axId val="2137541448"/>
        <c:scaling>
          <c:orientation val="minMax"/>
        </c:scaling>
        <c:delete val="0"/>
        <c:axPos val="b"/>
        <c:majorTickMark val="none"/>
        <c:minorTickMark val="none"/>
        <c:tickLblPos val="nextTo"/>
        <c:crossAx val="2128139208"/>
        <c:crosses val="autoZero"/>
        <c:auto val="1"/>
        <c:lblAlgn val="ctr"/>
        <c:lblOffset val="100"/>
        <c:noMultiLvlLbl val="0"/>
      </c:catAx>
      <c:valAx>
        <c:axId val="2128139208"/>
        <c:scaling>
          <c:orientation val="minMax"/>
          <c:min val="19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137541448"/>
        <c:crosses val="autoZero"/>
        <c:crossBetween val="between"/>
      </c:valAx>
    </c:plotArea>
    <c:legend>
      <c:legendPos val="r"/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Summary!$A$10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Summary!$B$9:$I$9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Summary!$B$10:$I$10</c:f>
              <c:numCache>
                <c:formatCode>General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6"/>
              <c:layout>
                <c:manualLayout>
                  <c:x val="0.0"/>
                  <c:y val="-0.0345407038299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Summary!$B$9:$I$9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Summary!$B$11:$I$11</c:f>
              <c:numCache>
                <c:formatCode>General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Summary!$A$12</c:f>
              <c:strCache>
                <c:ptCount val="1"/>
                <c:pt idx="0">
                  <c:v>D27</c:v>
                </c:pt>
              </c:strCache>
            </c:strRef>
          </c:tx>
          <c:spPr>
            <a:ln>
              <a:solidFill>
                <a:srgbClr val="292934"/>
              </a:solidFill>
            </a:ln>
          </c:spPr>
          <c:marker>
            <c:symbol val="none"/>
          </c:marker>
          <c:dLbls>
            <c:dLbl>
              <c:idx val="3"/>
              <c:layout>
                <c:manualLayout>
                  <c:x val="0.0"/>
                  <c:y val="0.01727035191498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"/>
                  <c:y val="0.009868772522850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"/>
                  <c:y val="-0.014803158784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185067526416E-16"/>
                  <c:y val="0.01973754504570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Summary!$B$9:$I$9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Summary!$B$12:$I$12</c:f>
              <c:numCache>
                <c:formatCode>General</c:formatCode>
                <c:ptCount val="8"/>
                <c:pt idx="0">
                  <c:v>26.4</c:v>
                </c:pt>
                <c:pt idx="1">
                  <c:v>25.6</c:v>
                </c:pt>
                <c:pt idx="2">
                  <c:v>25.9</c:v>
                </c:pt>
                <c:pt idx="3">
                  <c:v>26.8</c:v>
                </c:pt>
                <c:pt idx="4">
                  <c:v>26.9</c:v>
                </c:pt>
                <c:pt idx="5">
                  <c:v>27.2</c:v>
                </c:pt>
                <c:pt idx="6">
                  <c:v>26.7</c:v>
                </c:pt>
                <c:pt idx="7">
                  <c:v>26.98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2474184"/>
        <c:axId val="-2132180680"/>
      </c:lineChart>
      <c:catAx>
        <c:axId val="-2132474184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32180680"/>
        <c:crosses val="autoZero"/>
        <c:auto val="1"/>
        <c:lblAlgn val="ctr"/>
        <c:lblOffset val="100"/>
        <c:noMultiLvlLbl val="0"/>
      </c:catAx>
      <c:valAx>
        <c:axId val="-2132180680"/>
        <c:scaling>
          <c:orientation val="minMax"/>
          <c:min val="22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-2132474184"/>
        <c:crosses val="autoZero"/>
        <c:crossBetween val="between"/>
      </c:valAx>
    </c:plotArea>
    <c:legend>
      <c:legendPos val="r"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2179048"/>
        <c:axId val="2119040856"/>
      </c:lineChart>
      <c:catAx>
        <c:axId val="-213217904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9040856"/>
        <c:crosses val="autoZero"/>
        <c:auto val="1"/>
        <c:lblAlgn val="ctr"/>
        <c:lblOffset val="100"/>
        <c:noMultiLvlLbl val="0"/>
      </c:catAx>
      <c:valAx>
        <c:axId val="2119040856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321790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D27 Kindergarten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'd27'!$E$2:$E$22</c:f>
              <c:strCache>
                <c:ptCount val="21"/>
                <c:pt idx="0">
                  <c:v>P.S. 273</c:v>
                </c:pt>
                <c:pt idx="1">
                  <c:v>P.S. 066 JACQUELINE KENNEDY ONASSIS</c:v>
                </c:pt>
                <c:pt idx="2">
                  <c:v>P.S. 096</c:v>
                </c:pt>
                <c:pt idx="3">
                  <c:v>P.S. 146 HOWARD BEACH</c:v>
                </c:pt>
                <c:pt idx="4">
                  <c:v>P.S. 155</c:v>
                </c:pt>
                <c:pt idx="5">
                  <c:v>P.S. 197 THE OCEAN SCHOOL</c:v>
                </c:pt>
                <c:pt idx="6">
                  <c:v>Wave Preparatory Elementary School</c:v>
                </c:pt>
                <c:pt idx="7">
                  <c:v>P.S. 100 GLEN MORRIS</c:v>
                </c:pt>
                <c:pt idx="8">
                  <c:v>NEW YORK CITY ACADEMY FOR DISCOVERY</c:v>
                </c:pt>
                <c:pt idx="9">
                  <c:v>P.S. 253</c:v>
                </c:pt>
                <c:pt idx="10">
                  <c:v>P.S. / M.S. 114 BELLE HARBOR</c:v>
                </c:pt>
                <c:pt idx="11">
                  <c:v>P.S. 197 THE OCEAN SCHOOL</c:v>
                </c:pt>
                <c:pt idx="12">
                  <c:v>P.S./M.S 042 R. Vernam</c:v>
                </c:pt>
                <c:pt idx="13">
                  <c:v>P.S. 105 THE BAY SCHOOL</c:v>
                </c:pt>
                <c:pt idx="14">
                  <c:v>P.S. 123</c:v>
                </c:pt>
                <c:pt idx="15">
                  <c:v>P.S. 064 JOSEPH P. ADDABBO</c:v>
                </c:pt>
                <c:pt idx="16">
                  <c:v>P.S. 090 HORACE MANN</c:v>
                </c:pt>
                <c:pt idx="17">
                  <c:v>P.S. 104 THE BAYS WATER</c:v>
                </c:pt>
                <c:pt idx="18">
                  <c:v>P.S. 207 ROCKWOOD PARK</c:v>
                </c:pt>
                <c:pt idx="19">
                  <c:v>P.S. 254 - The Rosa Parks School</c:v>
                </c:pt>
                <c:pt idx="20">
                  <c:v>WATERSIDE CHILDREN'S STUDIO SCHOOL</c:v>
                </c:pt>
              </c:strCache>
            </c:strRef>
          </c:cat>
          <c:val>
            <c:numRef>
              <c:f>'d27'!$F$2:$F$22</c:f>
              <c:numCache>
                <c:formatCode>0.0</c:formatCode>
                <c:ptCount val="21"/>
                <c:pt idx="0">
                  <c:v>52.0</c:v>
                </c:pt>
                <c:pt idx="1">
                  <c:v>30.0</c:v>
                </c:pt>
                <c:pt idx="2">
                  <c:v>28.5</c:v>
                </c:pt>
                <c:pt idx="3">
                  <c:v>28.0</c:v>
                </c:pt>
                <c:pt idx="4">
                  <c:v>28.0</c:v>
                </c:pt>
                <c:pt idx="5">
                  <c:v>28.0</c:v>
                </c:pt>
                <c:pt idx="6">
                  <c:v>28.0</c:v>
                </c:pt>
                <c:pt idx="7">
                  <c:v>27.0</c:v>
                </c:pt>
                <c:pt idx="8">
                  <c:v>27.0</c:v>
                </c:pt>
                <c:pt idx="9">
                  <c:v>26.5</c:v>
                </c:pt>
                <c:pt idx="10">
                  <c:v>26.0</c:v>
                </c:pt>
                <c:pt idx="11">
                  <c:v>26.0</c:v>
                </c:pt>
                <c:pt idx="12">
                  <c:v>25.5</c:v>
                </c:pt>
                <c:pt idx="13">
                  <c:v>25.3</c:v>
                </c:pt>
                <c:pt idx="14">
                  <c:v>25.3</c:v>
                </c:pt>
                <c:pt idx="15">
                  <c:v>25.0</c:v>
                </c:pt>
                <c:pt idx="16">
                  <c:v>25.0</c:v>
                </c:pt>
                <c:pt idx="17">
                  <c:v>25.0</c:v>
                </c:pt>
                <c:pt idx="18">
                  <c:v>25.0</c:v>
                </c:pt>
                <c:pt idx="19">
                  <c:v>25.0</c:v>
                </c:pt>
                <c:pt idx="20">
                  <c:v>25.0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7302312"/>
        <c:axId val="2127642168"/>
      </c:barChart>
      <c:catAx>
        <c:axId val="2137302312"/>
        <c:scaling>
          <c:orientation val="minMax"/>
        </c:scaling>
        <c:delete val="0"/>
        <c:axPos val="b"/>
        <c:majorTickMark val="out"/>
        <c:minorTickMark val="none"/>
        <c:tickLblPos val="nextTo"/>
        <c:crossAx val="2127642168"/>
        <c:crosses val="autoZero"/>
        <c:auto val="1"/>
        <c:lblAlgn val="ctr"/>
        <c:lblOffset val="100"/>
        <c:noMultiLvlLbl val="0"/>
      </c:catAx>
      <c:valAx>
        <c:axId val="2127642168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137302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chart" Target="../charts/chart11.xml"/><Relationship Id="rId5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Relationship Id="rId3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4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Including class size and overcrowding data  </a:t>
            </a:r>
            <a:br>
              <a:rPr lang="en-US" sz="1800" i="1" dirty="0" smtClean="0"/>
            </a:br>
            <a:r>
              <a:rPr lang="en-US" sz="1800" i="1" dirty="0" smtClean="0"/>
              <a:t>for Community School district 27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b="1" i="1" dirty="0"/>
              <a:t>C</a:t>
            </a:r>
            <a:r>
              <a:rPr lang="en-US" sz="1800" b="1" i="1" dirty="0" smtClean="0"/>
              <a:t>lass sizes in CSD 27 have increased in grades K-3 </a:t>
            </a:r>
            <a:br>
              <a:rPr lang="en-US" sz="1800" b="1" i="1" dirty="0" smtClean="0"/>
            </a:br>
            <a:r>
              <a:rPr lang="en-US" sz="1800" b="1" i="1" dirty="0" smtClean="0"/>
              <a:t>by 17.9% since 2007, far above Contracts 4 Excellence goals</a:t>
            </a:r>
            <a:endParaRPr lang="en-US" sz="1800" b="1" i="1" dirty="0"/>
          </a:p>
        </p:txBody>
      </p:sp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569172"/>
              </p:ext>
            </p:extLst>
          </p:nvPr>
        </p:nvGraphicFramePr>
        <p:xfrm>
          <a:off x="0" y="1352550"/>
          <a:ext cx="9144000" cy="512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99997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b="1" i="1" dirty="0" smtClean="0"/>
              <a:t>CSD 27’s class sizes in grades 4-8 have increased </a:t>
            </a:r>
            <a:br>
              <a:rPr lang="en-US" sz="2000" b="1" i="1" dirty="0" smtClean="0"/>
            </a:br>
            <a:r>
              <a:rPr lang="en-US" sz="2000" b="1" i="1" dirty="0" smtClean="0"/>
              <a:t>by 5.5% since 2007, </a:t>
            </a:r>
            <a:r>
              <a:rPr lang="en-US" sz="2000" b="1" i="1" dirty="0"/>
              <a:t>far above Contracts for Excellence goals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522294"/>
              </p:ext>
            </p:extLst>
          </p:nvPr>
        </p:nvGraphicFramePr>
        <p:xfrm>
          <a:off x="0" y="1710450"/>
          <a:ext cx="9144000" cy="477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34714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sizes city-wide have increased in core HS classes as well, by 2.3% since 2007, though the DOE data is unreliable</a:t>
            </a:r>
            <a:r>
              <a:rPr lang="en-US" sz="2400" dirty="0"/>
              <a:t>*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5930324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975893"/>
              </p:ext>
            </p:extLst>
          </p:nvPr>
        </p:nvGraphicFramePr>
        <p:xfrm>
          <a:off x="435940" y="1612899"/>
          <a:ext cx="8153400" cy="4305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CSD 27 Schools with large class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At the Kindergarten level, there are 21 schools in District 27 with with an average class size of </a:t>
            </a:r>
            <a:r>
              <a:rPr lang="en-US" sz="2000" dirty="0"/>
              <a:t>2</a:t>
            </a:r>
            <a:r>
              <a:rPr lang="en-US" sz="2000" dirty="0" smtClean="0"/>
              <a:t>5 or more, according </a:t>
            </a:r>
            <a:r>
              <a:rPr lang="en-US" sz="2000" dirty="0"/>
              <a:t>to DOE’s November 2013 </a:t>
            </a:r>
            <a:r>
              <a:rPr lang="en-US" sz="2000" dirty="0" smtClean="0"/>
              <a:t>report.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In grades 1-3, there are 10 schools in District 27 with at least one grade level averaging 30 students per class or more.</a:t>
            </a:r>
          </a:p>
          <a:p>
            <a:endParaRPr lang="en-US" sz="2000" dirty="0" smtClean="0"/>
          </a:p>
          <a:p>
            <a:r>
              <a:rPr lang="en-US" sz="2000" dirty="0" smtClean="0"/>
              <a:t>PS 66 has at least three grade levels in K-3 with 30 or more students.</a:t>
            </a:r>
          </a:p>
          <a:p>
            <a:endParaRPr lang="en-US" sz="2000" dirty="0"/>
          </a:p>
          <a:p>
            <a:r>
              <a:rPr lang="en-US" sz="2000" dirty="0" smtClean="0"/>
              <a:t>In grades 4-8, 23 </a:t>
            </a:r>
            <a:r>
              <a:rPr lang="en-US" sz="2000" dirty="0"/>
              <a:t>schools </a:t>
            </a:r>
            <a:r>
              <a:rPr lang="en-US" sz="2000" dirty="0" smtClean="0"/>
              <a:t>have </a:t>
            </a:r>
            <a:r>
              <a:rPr lang="en-US" sz="2000" dirty="0"/>
              <a:t>at least one grade level with </a:t>
            </a:r>
            <a:r>
              <a:rPr lang="en-US" sz="2000" dirty="0" smtClean="0"/>
              <a:t>an average </a:t>
            </a:r>
            <a:r>
              <a:rPr lang="en-US" sz="2000" dirty="0"/>
              <a:t>class size of 30 or </a:t>
            </a:r>
            <a:r>
              <a:rPr lang="en-US" sz="2000" dirty="0" smtClean="0"/>
              <a:t>more.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PS 124, PS </a:t>
            </a:r>
            <a:r>
              <a:rPr lang="en-US" sz="2000" dirty="0" smtClean="0"/>
              <a:t>232, and JHS 226 have </a:t>
            </a:r>
            <a:r>
              <a:rPr lang="en-US" sz="2000" dirty="0"/>
              <a:t>at least three grade levels with 30 or more students at the 4-8 level.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3230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of schools in CS D27 with large class sizes, K-3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74480"/>
              </p:ext>
            </p:extLst>
          </p:nvPr>
        </p:nvGraphicFramePr>
        <p:xfrm>
          <a:off x="107950" y="1736725"/>
          <a:ext cx="4692650" cy="280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632297"/>
              </p:ext>
            </p:extLst>
          </p:nvPr>
        </p:nvGraphicFramePr>
        <p:xfrm>
          <a:off x="4800600" y="1736725"/>
          <a:ext cx="3987800" cy="2936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258205"/>
              </p:ext>
            </p:extLst>
          </p:nvPr>
        </p:nvGraphicFramePr>
        <p:xfrm>
          <a:off x="107950" y="4457700"/>
          <a:ext cx="4692650" cy="24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13921"/>
              </p:ext>
            </p:extLst>
          </p:nvPr>
        </p:nvGraphicFramePr>
        <p:xfrm>
          <a:off x="4800600" y="4546600"/>
          <a:ext cx="4044950" cy="219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8967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Citywide, elementary schools avg. building utilization rates are at 97.4%; the </a:t>
            </a:r>
            <a:r>
              <a:rPr lang="en-US" sz="1800" dirty="0"/>
              <a:t>median utilization </a:t>
            </a:r>
            <a:r>
              <a:rPr lang="en-US" sz="1800" dirty="0" smtClean="0"/>
              <a:t>rate is at 102%, high schools are not far behind at 95.2%.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 smtClean="0"/>
              <a:t>In eleven districts, elementary school average above 100%; 20 districts average above </a:t>
            </a:r>
            <a:r>
              <a:rPr lang="en-US" sz="1800" dirty="0"/>
              <a:t>90</a:t>
            </a:r>
            <a:r>
              <a:rPr lang="en-US" sz="1800" dirty="0" smtClean="0"/>
              <a:t>%.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High schools in Queens (110.7%) and Staten Island (103.2%) average </a:t>
            </a:r>
            <a:r>
              <a:rPr lang="en-US" sz="1800" dirty="0"/>
              <a:t>above 100</a:t>
            </a:r>
            <a:r>
              <a:rPr lang="en-US" sz="1800" dirty="0" smtClean="0"/>
              <a:t>%.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There are more than </a:t>
            </a:r>
            <a:r>
              <a:rPr lang="en-US" sz="1800" dirty="0"/>
              <a:t>30,000 seats just to bring </a:t>
            </a:r>
            <a:r>
              <a:rPr lang="en-US" sz="1800" dirty="0" smtClean="0"/>
              <a:t>those districts to 100</a:t>
            </a:r>
            <a:r>
              <a:rPr lang="en-US" sz="1800" dirty="0"/>
              <a:t>% </a:t>
            </a:r>
            <a:r>
              <a:rPr lang="en-US" sz="1800" dirty="0" smtClean="0"/>
              <a:t>utilization.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45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 of Seats currently needed  to bring buildings to 100% or less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543320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297972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59704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Average Utilization </a:t>
            </a:r>
            <a:r>
              <a:rPr lang="en-US" sz="2000" dirty="0"/>
              <a:t>Rates in </a:t>
            </a:r>
            <a:r>
              <a:rPr lang="en-US" sz="2000" dirty="0" smtClean="0"/>
              <a:t>CSD 27 compared to City-Wide 2012-2013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i="1" dirty="0" smtClean="0"/>
              <a:t>D27</a:t>
            </a:r>
            <a:r>
              <a:rPr lang="en-US" sz="2000" dirty="0" smtClean="0"/>
              <a:t> </a:t>
            </a:r>
            <a:r>
              <a:rPr lang="en-US" sz="1800" i="1" dirty="0" smtClean="0"/>
              <a:t>ES building utilization rate at 110%, above citywide average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817996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5123815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084950"/>
              </p:ext>
            </p:extLst>
          </p:nvPr>
        </p:nvGraphicFramePr>
        <p:xfrm>
          <a:off x="457200" y="1650999"/>
          <a:ext cx="7569200" cy="4598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6477455"/>
            <a:ext cx="8192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1,450 ES </a:t>
            </a:r>
            <a:r>
              <a:rPr lang="en-US" dirty="0"/>
              <a:t>Seats </a:t>
            </a:r>
            <a:r>
              <a:rPr lang="en-US" dirty="0" smtClean="0"/>
              <a:t>and 7,295 </a:t>
            </a:r>
            <a:r>
              <a:rPr lang="en-US" dirty="0"/>
              <a:t>HS Seats </a:t>
            </a:r>
            <a:r>
              <a:rPr lang="en-US" dirty="0" smtClean="0"/>
              <a:t>needed to reach 100% building utilization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7681609"/>
              </p:ext>
            </p:extLst>
          </p:nvPr>
        </p:nvGraphicFramePr>
        <p:xfrm>
          <a:off x="0" y="1524001"/>
          <a:ext cx="8026399" cy="4725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60676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Over-utilized ES and MS buildings in CSD 27 and Queens HS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35 buildings that host elementary and middle school students in CSD 27 that are at 101% utilization or more.  The seat need for these schools is more than 3,800 students.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At 26 over-utilized Queens HS buildings, there is a seat need for more than 13,000 students.</a:t>
            </a:r>
          </a:p>
          <a:p>
            <a:endParaRPr lang="en-US" dirty="0"/>
          </a:p>
          <a:p>
            <a:r>
              <a:rPr lang="en-US" dirty="0" smtClean="0"/>
              <a:t>Please note that the seat need here is higher because it takes into account all buildings that are over-utilized (100% or more) rather than the need averaged across the district.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049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32 ES Buildings and 3 MS Buildings </a:t>
            </a:r>
            <a:br>
              <a:rPr lang="en-US" dirty="0" smtClean="0"/>
            </a:br>
            <a:r>
              <a:rPr lang="en-US" dirty="0" smtClean="0"/>
              <a:t>are over-utilized in CSD 27 (percentages)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01368"/>
            <a:ext cx="5420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*3,299 ES seats and 581 MS seats needed to reach 100% building utilization</a:t>
            </a:r>
            <a:endParaRPr lang="en-US" sz="1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16725"/>
              </p:ext>
            </p:extLst>
          </p:nvPr>
        </p:nvGraphicFramePr>
        <p:xfrm>
          <a:off x="0" y="152400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52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165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26 Queens High School Buildings are over-utilized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15100"/>
            <a:ext cx="5765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  <a:r>
              <a:rPr lang="en-US" dirty="0" smtClean="0"/>
              <a:t>13,331 HS seats </a:t>
            </a:r>
            <a:r>
              <a:rPr lang="en-US" dirty="0"/>
              <a:t>needed to reach 100% building utilization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359946"/>
              </p:ext>
            </p:extLst>
          </p:nvPr>
        </p:nvGraphicFramePr>
        <p:xfrm>
          <a:off x="0" y="1088662"/>
          <a:ext cx="9144000" cy="5426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7930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New Seats in Capital Plan and DOE Enrollment Projections for CSD 27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494502"/>
            <a:ext cx="8973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~1,498 to 1,575 new students by 2021 according to enrollment projections but only 960 seats are being added.</a:t>
            </a:r>
            <a:endParaRPr lang="en-US" sz="1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6081272"/>
              </p:ext>
            </p:extLst>
          </p:nvPr>
        </p:nvGraphicFramePr>
        <p:xfrm>
          <a:off x="0" y="1600200"/>
          <a:ext cx="9144000" cy="4894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3591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2014 Kindergarten Wait Lists in CSD 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According to DOE, the wait list for zoned Kindergarten spots in 2014 is smaller citywide than in 2013, with 1,242 zoned students on wait lists as of April 21, 2014. </a:t>
            </a:r>
          </a:p>
          <a:p>
            <a:endParaRPr lang="en-US" dirty="0"/>
          </a:p>
          <a:p>
            <a:r>
              <a:rPr lang="en-US" dirty="0"/>
              <a:t>19 of 32 school districts currently have at least one school with a waiting list. </a:t>
            </a:r>
          </a:p>
          <a:p>
            <a:endParaRPr lang="en-US" dirty="0"/>
          </a:p>
          <a:p>
            <a:r>
              <a:rPr lang="en-US" dirty="0"/>
              <a:t>63 schools have zoned wait lists: 20 in Brooklyn, 17 in Queens, 11 in Manhattan, 11 in The Bronx, and 4 in Staten Island.</a:t>
            </a:r>
          </a:p>
          <a:p>
            <a:endParaRPr lang="en-US" dirty="0"/>
          </a:p>
          <a:p>
            <a:r>
              <a:rPr lang="en-US" dirty="0"/>
              <a:t>DOE less transparent than ever: the number of zoned students for particular schools if less than 10 is not revealed – and methodology for creating wait lists unexplained.</a:t>
            </a:r>
          </a:p>
          <a:p>
            <a:endParaRPr lang="en-US" dirty="0"/>
          </a:p>
          <a:p>
            <a:r>
              <a:rPr lang="en-US" dirty="0"/>
              <a:t>Over 7,000 families got none of their choices but unclear how many were put on wait list for their zoned school. </a:t>
            </a:r>
          </a:p>
          <a:p>
            <a:endParaRPr lang="en-US" dirty="0" smtClean="0"/>
          </a:p>
          <a:p>
            <a:r>
              <a:rPr lang="en-US" dirty="0" smtClean="0"/>
              <a:t>There were no schools in District 27 with waiting lists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9490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students in CSD 27 trailers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CSD 27, according to the 2012-2013 TCU Report, there are at least 396 elementary and middle school students in temporary buildings at ten schools: PS 43, PS 56, PS 66, PS 96, PS 106, 123, PS 146, PS 155, PS 232, AND IS 226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49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students in Queens HS trailers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 the high school level, there are at least 38 TCUs </a:t>
            </a:r>
            <a:r>
              <a:rPr lang="en-US" dirty="0" smtClean="0"/>
              <a:t>at </a:t>
            </a:r>
            <a:r>
              <a:rPr lang="en-US" dirty="0"/>
              <a:t>eight </a:t>
            </a:r>
            <a:r>
              <a:rPr lang="en-US" dirty="0" smtClean="0"/>
              <a:t>Queens high </a:t>
            </a:r>
            <a:r>
              <a:rPr lang="en-US" dirty="0"/>
              <a:t>schools:  John Adams, Bayside, Cardozo, Richmond Hill, William Bryant, John Bowne, Francis Lewis, and Jamaica Learning Center.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All </a:t>
            </a:r>
            <a:r>
              <a:rPr lang="en-US" dirty="0"/>
              <a:t>but John Adams </a:t>
            </a:r>
            <a:r>
              <a:rPr lang="en-US" dirty="0" smtClean="0"/>
              <a:t>HS did </a:t>
            </a:r>
            <a:r>
              <a:rPr lang="en-US" dirty="0"/>
              <a:t>not have enrollment figures listed in the </a:t>
            </a:r>
            <a:r>
              <a:rPr lang="en-US" dirty="0" smtClean="0"/>
              <a:t>report and are not counted in DOE stats on students attending class in trailers.</a:t>
            </a:r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here are 68 classrooms in these 38 TCUs and the total capacity is 1,984 across the 8 HS.  None of these students are included in the 7,158 total that DOE reports attend classes in TCUs.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08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seats need for CSD 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Capital Plan allocates just 456 seats for FY 2015-2019 for CSD 26.</a:t>
            </a:r>
          </a:p>
          <a:p>
            <a:endParaRPr lang="en-US" dirty="0" smtClean="0"/>
          </a:p>
          <a:p>
            <a:r>
              <a:rPr lang="en-US" dirty="0" smtClean="0"/>
              <a:t>To reduce overcrowding, and bring building utilization to 100% at the elementary school and middle school levels, more than 3,880 seats are needed. </a:t>
            </a:r>
          </a:p>
          <a:p>
            <a:endParaRPr lang="en-US" dirty="0"/>
          </a:p>
          <a:p>
            <a:r>
              <a:rPr lang="en-US" dirty="0" smtClean="0"/>
              <a:t>If the DOE’s enrollment projections are accurate, at least 1,500 seats are needed in the district to meet the enrollment projections for the next decade (2011-2021).</a:t>
            </a:r>
          </a:p>
          <a:p>
            <a:endParaRPr lang="en-US" dirty="0"/>
          </a:p>
          <a:p>
            <a:r>
              <a:rPr lang="en-US" dirty="0" smtClean="0"/>
              <a:t>To remove elementary and middle school students from trailers, another 396 seats are needed to eliminate the need for trailers in elementary and middle schools across CSD 26.</a:t>
            </a:r>
          </a:p>
          <a:p>
            <a:endParaRPr lang="en-US" dirty="0"/>
          </a:p>
          <a:p>
            <a:r>
              <a:rPr lang="en-US" dirty="0" smtClean="0"/>
              <a:t>Therefore, at least 5,800 elementary</a:t>
            </a:r>
            <a:r>
              <a:rPr lang="en-US" dirty="0"/>
              <a:t> </a:t>
            </a:r>
            <a:r>
              <a:rPr lang="en-US" dirty="0" smtClean="0"/>
              <a:t>and middle school seats are needed beyond what the FY 2015-2019 Capital Plan has for CSD 26.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819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Unmet need critical in Queens high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More than 7,200 seats in Queens HS are needed to </a:t>
            </a:r>
            <a:r>
              <a:rPr lang="en-US" dirty="0"/>
              <a:t>reduce present overcrowding and bring building utilization to 100%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These figures underestimate actual level of overcrowding, according to most principals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About 2,000 </a:t>
            </a:r>
            <a:r>
              <a:rPr lang="en-US" dirty="0"/>
              <a:t>seats are needed to remove Queens </a:t>
            </a:r>
            <a:r>
              <a:rPr lang="en-US" dirty="0" smtClean="0"/>
              <a:t>high school </a:t>
            </a:r>
            <a:r>
              <a:rPr lang="en-US" dirty="0"/>
              <a:t>students from </a:t>
            </a:r>
            <a:r>
              <a:rPr lang="en-US" dirty="0" smtClean="0"/>
              <a:t>schools with trailers (from capacity figures).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DOE consultants project an increase in Queens high school enrollment of 12,567- 12,980 by 2021.  </a:t>
            </a:r>
          </a:p>
          <a:p>
            <a:endParaRPr lang="en-US" dirty="0"/>
          </a:p>
          <a:p>
            <a:r>
              <a:rPr lang="en-US" i="1" dirty="0"/>
              <a:t>Yet only 2,802 Queens HS seats proposed in five-year plan, a shortage of more than 17,000 seats.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449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</a:p>
          <a:p>
            <a:r>
              <a:rPr lang="en-US" sz="6400" dirty="0" smtClean="0"/>
              <a:t> </a:t>
            </a:r>
            <a:r>
              <a:rPr lang="en-US" sz="6400" dirty="0"/>
              <a:t>.  </a:t>
            </a:r>
            <a:endParaRPr lang="en-US" sz="6400" dirty="0" smtClean="0"/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9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08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1356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046428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285461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583341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7961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7731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812317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637964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</a:t>
            </a:r>
            <a:r>
              <a:rPr lang="en-US" dirty="0" err="1" smtClean="0"/>
              <a:t>preK</a:t>
            </a:r>
            <a:r>
              <a:rPr lang="en-US" dirty="0" smtClean="0"/>
              <a:t>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07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54607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09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81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409109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789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183072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34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14129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4246</TotalTime>
  <Words>2606</Words>
  <Application>Microsoft Macintosh PowerPoint</Application>
  <PresentationFormat>On-screen Show (4:3)</PresentationFormat>
  <Paragraphs>275</Paragraphs>
  <Slides>32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UnMet need for seats in New 2015-2019 capital plan  Including class size and overcrowding data   for Community School district 27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in CSD 27 have increased in grades K-3  by 17.9% since 2007, far above Contracts 4 Excellence goals</vt:lpstr>
      <vt:lpstr>CSD 27’s class sizes in grades 4-8 have increased  by 5.5% since 2007, far above Contracts for Excellence goals</vt:lpstr>
      <vt:lpstr> Class sizes city-wide have increased in core HS classes as well, by 2.3% since 2007, though the DOE data is unreliable* </vt:lpstr>
      <vt:lpstr>CSD 27 Schools with large class sizes</vt:lpstr>
      <vt:lpstr>Examples of schools in CS D27 with large class sizes, K-3</vt:lpstr>
      <vt:lpstr>School Utilization Rates at critical levels</vt:lpstr>
      <vt:lpstr># of Seats currently needed  to bring buildings to 100% or less</vt:lpstr>
      <vt:lpstr>Average Utilization Rates in CSD 27 compared to City-Wide 2012-2013  D27 ES building utilization rate at 110%, above citywide average</vt:lpstr>
      <vt:lpstr>Over-utilized ES and MS buildings in CSD 27 and Queens HS </vt:lpstr>
      <vt:lpstr>32 ES Buildings and 3 MS Buildings  are over-utilized in CSD 27 (percentages)</vt:lpstr>
      <vt:lpstr>26 Queens High School Buildings are over-utilized</vt:lpstr>
      <vt:lpstr>New Seats in Capital Plan and DOE Enrollment Projections for CSD 27</vt:lpstr>
      <vt:lpstr>2014 Kindergarten Wait Lists in CSD 27</vt:lpstr>
      <vt:lpstr>Number of students in CSD 27 trailers </vt:lpstr>
      <vt:lpstr>Number of students in Queens HS trailers</vt:lpstr>
      <vt:lpstr>New seats need for CSD 27</vt:lpstr>
      <vt:lpstr>Unmet need critical in Queens high schools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253</cp:revision>
  <dcterms:created xsi:type="dcterms:W3CDTF">2014-02-11T14:35:23Z</dcterms:created>
  <dcterms:modified xsi:type="dcterms:W3CDTF">2014-07-11T20:12:08Z</dcterms:modified>
</cp:coreProperties>
</file>