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9" r:id="rId1"/>
  </p:sldMasterIdLst>
  <p:notesMasterIdLst>
    <p:notesMasterId r:id="rId34"/>
  </p:notesMasterIdLst>
  <p:sldIdLst>
    <p:sldId id="256" r:id="rId2"/>
    <p:sldId id="360" r:id="rId3"/>
    <p:sldId id="361" r:id="rId4"/>
    <p:sldId id="362" r:id="rId5"/>
    <p:sldId id="363" r:id="rId6"/>
    <p:sldId id="364" r:id="rId7"/>
    <p:sldId id="316" r:id="rId8"/>
    <p:sldId id="317" r:id="rId9"/>
    <p:sldId id="318" r:id="rId10"/>
    <p:sldId id="331" r:id="rId11"/>
    <p:sldId id="333" r:id="rId12"/>
    <p:sldId id="261" r:id="rId13"/>
    <p:sldId id="335" r:id="rId14"/>
    <p:sldId id="336" r:id="rId15"/>
    <p:sldId id="342" r:id="rId16"/>
    <p:sldId id="343" r:id="rId17"/>
    <p:sldId id="344" r:id="rId18"/>
    <p:sldId id="357" r:id="rId19"/>
    <p:sldId id="355" r:id="rId20"/>
    <p:sldId id="359" r:id="rId21"/>
    <p:sldId id="346" r:id="rId22"/>
    <p:sldId id="349" r:id="rId23"/>
    <p:sldId id="371" r:id="rId24"/>
    <p:sldId id="372" r:id="rId25"/>
    <p:sldId id="352" r:id="rId26"/>
    <p:sldId id="354" r:id="rId27"/>
    <p:sldId id="365" r:id="rId28"/>
    <p:sldId id="366" r:id="rId29"/>
    <p:sldId id="367" r:id="rId30"/>
    <p:sldId id="368" r:id="rId31"/>
    <p:sldId id="369" r:id="rId32"/>
    <p:sldId id="370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744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Utilization%20Rates%20per%20District%20with%20Charts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32014PreliminarySchoolLevelDetailFinal%202013_11_15-11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32014PreliminarySchoolLevelDetailFinal%202013_11_15-11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32014PreliminarySchoolLevelDetailFinal%202013_11_15-11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2-2013%20Citywide%20avg%20building%20utilization%20rates-1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2-2013%20Citywide%20avg%20building%20utilization%20rates-1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Utilization%20Rates%20per%20District%20with%20Charts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2012-2013%20Citywide%20avg%20building%20utilization%20rates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esktop:Class%20Size%20Matters:Peter's%20Files:2012-2013%20Citywide%20avg%20building%20utilization%20rates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esktop:Class%20Size%20Matters:Peter's%20Files:2012-2013%20Citywide%20avg%20building%20utilization%20rates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2012-2013%20Citywide%20avg%20building%20utilization%20rates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esktop:Class%20Size%20Matters:Peter's%20Files:Enrollment%20Projections%20by%20District%202011-21%20vs%20New%20Seats%202015-2019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onie\Documents\class%20sizes%20201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onie\Documents\class%20sizes%20201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onie\Documents\MMR%20data%20for%20cap%20plan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ropbox:class%20size%20data%202014:Master%20File%20Class%20Size%20Data%20K-3%20and%204-8%202006-2013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ropbox:class%20size%20data%202014:Master%20File%20Class%20Size%20Data%20K-3%20and%204-8%202006-2013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ropbox:Class%20Size%20Matters:Individual%20Figures:Figure%2022%20Core%20HS%20Avg%20Class%20Sizes%20compared%20to%20goals%20in%20NYCs%20C4E%20Plan%202006-2014.2.4.14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32014PreliminarySchoolLevelDetailFinal%202013_11_15-1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>
                <a:effectLst/>
              </a:rPr>
              <a:t>Average Utilization Rates in District 28 compared to City-Wide 2012-2013 </a:t>
            </a:r>
            <a:endParaRPr lang="en-US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7985928"/>
        <c:axId val="2121789256"/>
      </c:barChart>
      <c:catAx>
        <c:axId val="2127985928"/>
        <c:scaling>
          <c:orientation val="minMax"/>
        </c:scaling>
        <c:delete val="0"/>
        <c:axPos val="b"/>
        <c:majorTickMark val="out"/>
        <c:minorTickMark val="none"/>
        <c:tickLblPos val="nextTo"/>
        <c:crossAx val="2121789256"/>
        <c:crosses val="autoZero"/>
        <c:auto val="1"/>
        <c:lblAlgn val="ctr"/>
        <c:lblOffset val="100"/>
        <c:noMultiLvlLbl val="0"/>
      </c:catAx>
      <c:valAx>
        <c:axId val="212178925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1279859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D26 2nd Grade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Sheet16!$E$33:$E$43</c:f>
              <c:strCache>
                <c:ptCount val="11"/>
                <c:pt idx="0">
                  <c:v>P.S. 221 The North Hills School</c:v>
                </c:pt>
                <c:pt idx="1">
                  <c:v>P.S. 018 WINCHESTER</c:v>
                </c:pt>
                <c:pt idx="2">
                  <c:v>P.S. 159</c:v>
                </c:pt>
                <c:pt idx="3">
                  <c:v>P.S. 026 RUFUS KING</c:v>
                </c:pt>
                <c:pt idx="4">
                  <c:v>P.S. 162 JOHN GOLDEN</c:v>
                </c:pt>
                <c:pt idx="5">
                  <c:v>P.S. 188 KINGSBURY</c:v>
                </c:pt>
                <c:pt idx="6">
                  <c:v>P.S. 203 OAKLAND GARDENS</c:v>
                </c:pt>
                <c:pt idx="7">
                  <c:v>P.S. 115 GLEN OAKS</c:v>
                </c:pt>
                <c:pt idx="8">
                  <c:v>P.S. 041 CROCHERON</c:v>
                </c:pt>
                <c:pt idx="9">
                  <c:v>P.S. 046 ALLEY POND</c:v>
                </c:pt>
                <c:pt idx="10">
                  <c:v>P.S. 213 THE CARL ULLMAN SCHOOL</c:v>
                </c:pt>
              </c:strCache>
            </c:strRef>
          </c:cat>
          <c:val>
            <c:numRef>
              <c:f>Sheet16!$F$33:$F$43</c:f>
              <c:numCache>
                <c:formatCode>0</c:formatCode>
                <c:ptCount val="11"/>
                <c:pt idx="0">
                  <c:v>33.3</c:v>
                </c:pt>
                <c:pt idx="1">
                  <c:v>33.0</c:v>
                </c:pt>
                <c:pt idx="2">
                  <c:v>32.3</c:v>
                </c:pt>
                <c:pt idx="3">
                  <c:v>32.0</c:v>
                </c:pt>
                <c:pt idx="4">
                  <c:v>32.0</c:v>
                </c:pt>
                <c:pt idx="5">
                  <c:v>32.0</c:v>
                </c:pt>
                <c:pt idx="6">
                  <c:v>32.0</c:v>
                </c:pt>
                <c:pt idx="7">
                  <c:v>31.0</c:v>
                </c:pt>
                <c:pt idx="8">
                  <c:v>30.0</c:v>
                </c:pt>
                <c:pt idx="9">
                  <c:v>30.0</c:v>
                </c:pt>
                <c:pt idx="10">
                  <c:v>30.0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8501576"/>
        <c:axId val="2127569000"/>
      </c:barChart>
      <c:catAx>
        <c:axId val="2128501576"/>
        <c:scaling>
          <c:orientation val="minMax"/>
        </c:scaling>
        <c:delete val="0"/>
        <c:axPos val="b"/>
        <c:majorTickMark val="out"/>
        <c:minorTickMark val="none"/>
        <c:tickLblPos val="nextTo"/>
        <c:crossAx val="2127569000"/>
        <c:crosses val="autoZero"/>
        <c:auto val="1"/>
        <c:lblAlgn val="ctr"/>
        <c:lblOffset val="100"/>
        <c:noMultiLvlLbl val="0"/>
      </c:catAx>
      <c:valAx>
        <c:axId val="2127569000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21285015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D26 1st</a:t>
            </a:r>
            <a:r>
              <a:rPr lang="en-US" baseline="0"/>
              <a:t> Grade</a:t>
            </a:r>
            <a:endParaRPr lang="en-US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Sheet16!$A$33:$A$42</c:f>
              <c:strCache>
                <c:ptCount val="10"/>
                <c:pt idx="0">
                  <c:v>P.S. 203 OAKLAND GARDENS</c:v>
                </c:pt>
                <c:pt idx="1">
                  <c:v>P.S. 221 The North Hills School</c:v>
                </c:pt>
                <c:pt idx="2">
                  <c:v>P.S. 041 CROCHERON</c:v>
                </c:pt>
                <c:pt idx="3">
                  <c:v>P.S. 213 THE CARL ULLMAN SCHOOL</c:v>
                </c:pt>
                <c:pt idx="4">
                  <c:v>P.S. 162 JOHN GOLDEN</c:v>
                </c:pt>
                <c:pt idx="5">
                  <c:v>P.S. 046 ALLEY POND</c:v>
                </c:pt>
                <c:pt idx="6">
                  <c:v>P.S. 115 GLEN OAKS</c:v>
                </c:pt>
                <c:pt idx="7">
                  <c:v>P.S. 188 KINGSBURY</c:v>
                </c:pt>
                <c:pt idx="8">
                  <c:v>P.S. 026 RUFUS KING</c:v>
                </c:pt>
                <c:pt idx="9">
                  <c:v>P.S. 018 WINCHESTER</c:v>
                </c:pt>
              </c:strCache>
            </c:strRef>
          </c:cat>
          <c:val>
            <c:numRef>
              <c:f>Sheet16!$B$33:$B$42</c:f>
              <c:numCache>
                <c:formatCode>0</c:formatCode>
                <c:ptCount val="10"/>
                <c:pt idx="0">
                  <c:v>33.0</c:v>
                </c:pt>
                <c:pt idx="1">
                  <c:v>33.0</c:v>
                </c:pt>
                <c:pt idx="2">
                  <c:v>32.0</c:v>
                </c:pt>
                <c:pt idx="3">
                  <c:v>32.0</c:v>
                </c:pt>
                <c:pt idx="4">
                  <c:v>31.7</c:v>
                </c:pt>
                <c:pt idx="5">
                  <c:v>31.5</c:v>
                </c:pt>
                <c:pt idx="6">
                  <c:v>31.0</c:v>
                </c:pt>
                <c:pt idx="7">
                  <c:v>31.0</c:v>
                </c:pt>
                <c:pt idx="8">
                  <c:v>30.0</c:v>
                </c:pt>
                <c:pt idx="9">
                  <c:v>29.5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8910632"/>
        <c:axId val="-2131917496"/>
      </c:barChart>
      <c:catAx>
        <c:axId val="2118910632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1917496"/>
        <c:crosses val="autoZero"/>
        <c:auto val="1"/>
        <c:lblAlgn val="ctr"/>
        <c:lblOffset val="100"/>
        <c:noMultiLvlLbl val="0"/>
      </c:catAx>
      <c:valAx>
        <c:axId val="-2131917496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21189106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D26 Kindergarten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Sheet16!$L$12:$L$17</c:f>
              <c:strCache>
                <c:ptCount val="6"/>
                <c:pt idx="0">
                  <c:v>P.S. 159</c:v>
                </c:pt>
                <c:pt idx="1">
                  <c:v>P.S. 188 KINGSBURY</c:v>
                </c:pt>
                <c:pt idx="2">
                  <c:v>P.S. 203 OAKLAND GARDENS</c:v>
                </c:pt>
                <c:pt idx="3">
                  <c:v>P.S. / I.S. 266</c:v>
                </c:pt>
                <c:pt idx="4">
                  <c:v>P.S. 031 BAYSIDE</c:v>
                </c:pt>
                <c:pt idx="5">
                  <c:v>P.S./ IS 178 Holliswood</c:v>
                </c:pt>
              </c:strCache>
            </c:strRef>
          </c:cat>
          <c:val>
            <c:numRef>
              <c:f>Sheet16!$M$12:$M$17</c:f>
              <c:numCache>
                <c:formatCode>0</c:formatCode>
                <c:ptCount val="6"/>
                <c:pt idx="0">
                  <c:v>25.0</c:v>
                </c:pt>
                <c:pt idx="1">
                  <c:v>25.0</c:v>
                </c:pt>
                <c:pt idx="2">
                  <c:v>25.0</c:v>
                </c:pt>
                <c:pt idx="3">
                  <c:v>25.0</c:v>
                </c:pt>
                <c:pt idx="4">
                  <c:v>24.7</c:v>
                </c:pt>
                <c:pt idx="5">
                  <c:v>24.5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2180680"/>
        <c:axId val="-2132560920"/>
      </c:barChart>
      <c:catAx>
        <c:axId val="-2132180680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2560920"/>
        <c:crosses val="autoZero"/>
        <c:auto val="1"/>
        <c:lblAlgn val="ctr"/>
        <c:lblOffset val="100"/>
        <c:noMultiLvlLbl val="0"/>
      </c:catAx>
      <c:valAx>
        <c:axId val="-2132560920"/>
        <c:scaling>
          <c:orientation val="minMax"/>
        </c:scaling>
        <c:delete val="1"/>
        <c:axPos val="l"/>
        <c:majorGridlines/>
        <c:numFmt formatCode="0" sourceLinked="1"/>
        <c:majorTickMark val="out"/>
        <c:minorTickMark val="none"/>
        <c:tickLblPos val="nextTo"/>
        <c:crossAx val="-21321806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 b="1" i="0" baseline="0">
                <a:effectLst/>
              </a:rPr>
              <a:t># of Seats Needed in all districts with building utilization rates higher than 100% at HS level</a:t>
            </a:r>
            <a:endParaRPr lang="en-US" sz="120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6600"/>
            </a:solidFill>
          </c:spPr>
          <c:invertIfNegative val="0"/>
          <c:dPt>
            <c:idx val="1"/>
            <c:invertIfNegative val="0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'Districts 100% or over (Seats)'!$A$9:$A$10</c:f>
              <c:strCache>
                <c:ptCount val="2"/>
                <c:pt idx="0">
                  <c:v>QUEENS HS</c:v>
                </c:pt>
                <c:pt idx="1">
                  <c:v>STATEN ISLAND HS</c:v>
                </c:pt>
              </c:strCache>
            </c:strRef>
          </c:cat>
          <c:val>
            <c:numRef>
              <c:f>'Districts 100% or over (Seats)'!$B$9:$B$10</c:f>
              <c:numCache>
                <c:formatCode>#,##0</c:formatCode>
                <c:ptCount val="2"/>
                <c:pt idx="0">
                  <c:v>7295.0</c:v>
                </c:pt>
                <c:pt idx="1">
                  <c:v>518.0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2558888"/>
        <c:axId val="2119030312"/>
      </c:barChart>
      <c:catAx>
        <c:axId val="2132558888"/>
        <c:scaling>
          <c:orientation val="minMax"/>
        </c:scaling>
        <c:delete val="0"/>
        <c:axPos val="b"/>
        <c:majorTickMark val="out"/>
        <c:minorTickMark val="none"/>
        <c:tickLblPos val="nextTo"/>
        <c:crossAx val="2119030312"/>
        <c:crosses val="autoZero"/>
        <c:auto val="1"/>
        <c:lblAlgn val="ctr"/>
        <c:lblOffset val="100"/>
        <c:noMultiLvlLbl val="0"/>
      </c:catAx>
      <c:valAx>
        <c:axId val="2119030312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1325588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 dirty="0">
                <a:effectLst/>
              </a:rPr>
              <a:t># of Seats Needed in all districts with </a:t>
            </a:r>
            <a:r>
              <a:rPr lang="en-US" sz="1800" b="1" i="0" baseline="0" dirty="0" smtClean="0">
                <a:effectLst/>
              </a:rPr>
              <a:t>ES building </a:t>
            </a:r>
            <a:r>
              <a:rPr lang="en-US" sz="1800" b="1" i="0" baseline="0" dirty="0">
                <a:effectLst/>
              </a:rPr>
              <a:t>utilization rates higher than 100</a:t>
            </a:r>
            <a:r>
              <a:rPr lang="en-US" sz="1800" b="1" i="0" baseline="0" dirty="0" smtClean="0">
                <a:effectLst/>
              </a:rPr>
              <a:t>%</a:t>
            </a:r>
            <a:endParaRPr lang="en-US" dirty="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66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('Districts 100% or over (Seats)'!$A$1:$A$10,'Districts 100% or over (Seats)'!$A$13)</c:f>
              <c:strCache>
                <c:ptCount val="11"/>
                <c:pt idx="0">
                  <c:v>D10</c:v>
                </c:pt>
                <c:pt idx="1">
                  <c:v>D11</c:v>
                </c:pt>
                <c:pt idx="2">
                  <c:v>D15</c:v>
                </c:pt>
                <c:pt idx="3">
                  <c:v>D20</c:v>
                </c:pt>
                <c:pt idx="4">
                  <c:v>D22</c:v>
                </c:pt>
                <c:pt idx="5">
                  <c:v>D24</c:v>
                </c:pt>
                <c:pt idx="6">
                  <c:v>D25</c:v>
                </c:pt>
                <c:pt idx="7">
                  <c:v>D26</c:v>
                </c:pt>
                <c:pt idx="8">
                  <c:v>D27</c:v>
                </c:pt>
                <c:pt idx="9">
                  <c:v>D30</c:v>
                </c:pt>
                <c:pt idx="10">
                  <c:v>D31</c:v>
                </c:pt>
              </c:strCache>
            </c:strRef>
          </c:cat>
          <c:val>
            <c:numRef>
              <c:f>('Districts 100% or over (Seats)'!$B$1:$B$10,'Districts 100% or over (Seats)'!$B$13)</c:f>
              <c:numCache>
                <c:formatCode>#,##0</c:formatCode>
                <c:ptCount val="11"/>
                <c:pt idx="0">
                  <c:v>1929.0</c:v>
                </c:pt>
                <c:pt idx="1">
                  <c:v>1237.0</c:v>
                </c:pt>
                <c:pt idx="2">
                  <c:v>1822.0</c:v>
                </c:pt>
                <c:pt idx="3">
                  <c:v>3912.0</c:v>
                </c:pt>
                <c:pt idx="4" formatCode="General">
                  <c:v>189.0</c:v>
                </c:pt>
                <c:pt idx="5">
                  <c:v>5318.0</c:v>
                </c:pt>
                <c:pt idx="6">
                  <c:v>1637.0</c:v>
                </c:pt>
                <c:pt idx="7">
                  <c:v>1231.0</c:v>
                </c:pt>
                <c:pt idx="8">
                  <c:v>1451.0</c:v>
                </c:pt>
                <c:pt idx="9">
                  <c:v>1476.0</c:v>
                </c:pt>
                <c:pt idx="10">
                  <c:v>2279.0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2703784"/>
        <c:axId val="2131844680"/>
      </c:barChart>
      <c:catAx>
        <c:axId val="-2132703784"/>
        <c:scaling>
          <c:orientation val="minMax"/>
        </c:scaling>
        <c:delete val="0"/>
        <c:axPos val="b"/>
        <c:majorTickMark val="out"/>
        <c:minorTickMark val="none"/>
        <c:tickLblPos val="nextTo"/>
        <c:crossAx val="2131844680"/>
        <c:crosses val="autoZero"/>
        <c:auto val="1"/>
        <c:lblAlgn val="ctr"/>
        <c:lblOffset val="100"/>
        <c:noMultiLvlLbl val="0"/>
      </c:catAx>
      <c:valAx>
        <c:axId val="213184468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-21327037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>
                <a:effectLst/>
              </a:rPr>
              <a:t>Average Utilization Rates in District 28 compared to City-Wide 2012-2013 </a:t>
            </a:r>
            <a:endParaRPr lang="en-US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53513624"/>
        <c:axId val="2121665176"/>
      </c:barChart>
      <c:catAx>
        <c:axId val="2053513624"/>
        <c:scaling>
          <c:orientation val="minMax"/>
        </c:scaling>
        <c:delete val="0"/>
        <c:axPos val="b"/>
        <c:majorTickMark val="out"/>
        <c:minorTickMark val="none"/>
        <c:tickLblPos val="nextTo"/>
        <c:crossAx val="2121665176"/>
        <c:crosses val="autoZero"/>
        <c:auto val="1"/>
        <c:lblAlgn val="ctr"/>
        <c:lblOffset val="100"/>
        <c:noMultiLvlLbl val="0"/>
      </c:catAx>
      <c:valAx>
        <c:axId val="212166517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0535136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8189160"/>
        <c:axId val="2137321576"/>
      </c:barChart>
      <c:catAx>
        <c:axId val="2128189160"/>
        <c:scaling>
          <c:orientation val="minMax"/>
        </c:scaling>
        <c:delete val="0"/>
        <c:axPos val="b"/>
        <c:majorTickMark val="out"/>
        <c:minorTickMark val="none"/>
        <c:tickLblPos val="nextTo"/>
        <c:crossAx val="2137321576"/>
        <c:crosses val="autoZero"/>
        <c:auto val="1"/>
        <c:lblAlgn val="ctr"/>
        <c:lblOffset val="100"/>
        <c:noMultiLvlLbl val="0"/>
      </c:catAx>
      <c:valAx>
        <c:axId val="213732157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1281891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C0504D"/>
              </a:solidFill>
            </c:spPr>
          </c:dPt>
          <c:dPt>
            <c:idx val="3"/>
            <c:invertIfNegative val="0"/>
            <c:bubble3D val="0"/>
            <c:spPr>
              <a:solidFill>
                <a:srgbClr val="C0504D"/>
              </a:solidFill>
            </c:spPr>
          </c:dPt>
          <c:dPt>
            <c:idx val="5"/>
            <c:invertIfNegative val="0"/>
            <c:bubble3D val="0"/>
            <c:spPr>
              <a:solidFill>
                <a:srgbClr val="C0504D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'D26'!$B$63:$B$68</c:f>
              <c:strCache>
                <c:ptCount val="6"/>
                <c:pt idx="0">
                  <c:v>District 26 Elementary Schools</c:v>
                </c:pt>
                <c:pt idx="1">
                  <c:v>Citywide Elementary Schools</c:v>
                </c:pt>
                <c:pt idx="2">
                  <c:v>District 26 Middle Schools</c:v>
                </c:pt>
                <c:pt idx="3">
                  <c:v>Citywide Middle Schools</c:v>
                </c:pt>
                <c:pt idx="4">
                  <c:v>Queens High Schools</c:v>
                </c:pt>
                <c:pt idx="5">
                  <c:v>Citywide High Schools</c:v>
                </c:pt>
              </c:strCache>
            </c:strRef>
          </c:cat>
          <c:val>
            <c:numRef>
              <c:f>'D26'!$C$63:$C$68</c:f>
              <c:numCache>
                <c:formatCode>0.0%</c:formatCode>
                <c:ptCount val="6"/>
                <c:pt idx="0" formatCode="0%">
                  <c:v>1.1</c:v>
                </c:pt>
                <c:pt idx="1">
                  <c:v>0.974</c:v>
                </c:pt>
                <c:pt idx="2">
                  <c:v>0.895</c:v>
                </c:pt>
                <c:pt idx="3">
                  <c:v>0.809</c:v>
                </c:pt>
                <c:pt idx="4">
                  <c:v>1.107</c:v>
                </c:pt>
                <c:pt idx="5">
                  <c:v>0.9518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3261144"/>
        <c:axId val="2133226424"/>
      </c:barChart>
      <c:catAx>
        <c:axId val="2133261144"/>
        <c:scaling>
          <c:orientation val="minMax"/>
        </c:scaling>
        <c:delete val="0"/>
        <c:axPos val="b"/>
        <c:majorTickMark val="out"/>
        <c:minorTickMark val="none"/>
        <c:tickLblPos val="nextTo"/>
        <c:crossAx val="2133226424"/>
        <c:crosses val="autoZero"/>
        <c:auto val="1"/>
        <c:lblAlgn val="ctr"/>
        <c:lblOffset val="100"/>
        <c:noMultiLvlLbl val="0"/>
      </c:catAx>
      <c:valAx>
        <c:axId val="213322642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1332611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'D26'!$C$89:$C$108</c:f>
              <c:strCache>
                <c:ptCount val="20"/>
                <c:pt idx="0">
                  <c:v>P.S. 41 TRANSPORTABLE</c:v>
                </c:pt>
                <c:pt idx="1">
                  <c:v>P.S. 162</c:v>
                </c:pt>
                <c:pt idx="2">
                  <c:v>P.S. 18</c:v>
                </c:pt>
                <c:pt idx="3">
                  <c:v>P.S. 203</c:v>
                </c:pt>
                <c:pt idx="4">
                  <c:v>P.S. 191</c:v>
                </c:pt>
                <c:pt idx="5">
                  <c:v>P.S. 31</c:v>
                </c:pt>
                <c:pt idx="6">
                  <c:v>P.S. 41</c:v>
                </c:pt>
                <c:pt idx="7">
                  <c:v>P.S. 130</c:v>
                </c:pt>
                <c:pt idx="8">
                  <c:v>P.S. 46</c:v>
                </c:pt>
                <c:pt idx="9">
                  <c:v>P.S. 173</c:v>
                </c:pt>
                <c:pt idx="10">
                  <c:v>J.H.S. 216</c:v>
                </c:pt>
                <c:pt idx="11">
                  <c:v>P.S. 178</c:v>
                </c:pt>
                <c:pt idx="12">
                  <c:v>P.S. 159</c:v>
                </c:pt>
                <c:pt idx="13">
                  <c:v>P.S. 188</c:v>
                </c:pt>
                <c:pt idx="14">
                  <c:v>P.S. 213</c:v>
                </c:pt>
                <c:pt idx="15">
                  <c:v>P.S. 94</c:v>
                </c:pt>
                <c:pt idx="16">
                  <c:v>P.S. 205</c:v>
                </c:pt>
                <c:pt idx="17">
                  <c:v>P.S. 179</c:v>
                </c:pt>
                <c:pt idx="18">
                  <c:v>P.S. 221</c:v>
                </c:pt>
                <c:pt idx="19">
                  <c:v>P.S. 26</c:v>
                </c:pt>
              </c:strCache>
            </c:strRef>
          </c:cat>
          <c:val>
            <c:numRef>
              <c:f>'D26'!$D$89:$D$108</c:f>
              <c:numCache>
                <c:formatCode>0%</c:formatCode>
                <c:ptCount val="20"/>
                <c:pt idx="0">
                  <c:v>2.07</c:v>
                </c:pt>
                <c:pt idx="1">
                  <c:v>1.5</c:v>
                </c:pt>
                <c:pt idx="2">
                  <c:v>1.46</c:v>
                </c:pt>
                <c:pt idx="3">
                  <c:v>1.43</c:v>
                </c:pt>
                <c:pt idx="4">
                  <c:v>1.41</c:v>
                </c:pt>
                <c:pt idx="5">
                  <c:v>1.38</c:v>
                </c:pt>
                <c:pt idx="6">
                  <c:v>1.29</c:v>
                </c:pt>
                <c:pt idx="7">
                  <c:v>1.29</c:v>
                </c:pt>
                <c:pt idx="8">
                  <c:v>1.26</c:v>
                </c:pt>
                <c:pt idx="9">
                  <c:v>1.13</c:v>
                </c:pt>
                <c:pt idx="10">
                  <c:v>1.13</c:v>
                </c:pt>
                <c:pt idx="11">
                  <c:v>1.12</c:v>
                </c:pt>
                <c:pt idx="12">
                  <c:v>1.1</c:v>
                </c:pt>
                <c:pt idx="13">
                  <c:v>1.1</c:v>
                </c:pt>
                <c:pt idx="14">
                  <c:v>1.1</c:v>
                </c:pt>
                <c:pt idx="15">
                  <c:v>1.08</c:v>
                </c:pt>
                <c:pt idx="16">
                  <c:v>1.07</c:v>
                </c:pt>
                <c:pt idx="17">
                  <c:v>1.05</c:v>
                </c:pt>
                <c:pt idx="18">
                  <c:v>1.02</c:v>
                </c:pt>
                <c:pt idx="19">
                  <c:v>1.01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7925144"/>
        <c:axId val="-2137897128"/>
      </c:barChart>
      <c:catAx>
        <c:axId val="-2137925144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7897128"/>
        <c:crosses val="autoZero"/>
        <c:auto val="1"/>
        <c:lblAlgn val="ctr"/>
        <c:lblOffset val="100"/>
        <c:noMultiLvlLbl val="0"/>
      </c:catAx>
      <c:valAx>
        <c:axId val="-213789712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-21379251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Sheet3!$B$35:$B$62</c:f>
              <c:strCache>
                <c:ptCount val="28"/>
                <c:pt idx="0">
                  <c:v>FOREST HILLS HS</c:v>
                </c:pt>
                <c:pt idx="1">
                  <c:v>FRANCIS LEWIS HS</c:v>
                </c:pt>
                <c:pt idx="2">
                  <c:v>HS FOR ARTS AND BUS. (OL NUTN X)</c:v>
                </c:pt>
                <c:pt idx="3">
                  <c:v>MIDDLE COLLEGE CAMPUS</c:v>
                </c:pt>
                <c:pt idx="4">
                  <c:v>FLUSHING HS</c:v>
                </c:pt>
                <c:pt idx="5">
                  <c:v>BAYSIDE HS</c:v>
                </c:pt>
                <c:pt idx="6">
                  <c:v>BENJAMIN N. CARDOZO HS</c:v>
                </c:pt>
                <c:pt idx="7">
                  <c:v>AVIATION HS</c:v>
                </c:pt>
                <c:pt idx="8">
                  <c:v>JOHN BOWNE HS</c:v>
                </c:pt>
                <c:pt idx="9">
                  <c:v>R. F. KENNEDY COMM. MIDDLE/HS</c:v>
                </c:pt>
                <c:pt idx="10">
                  <c:v>NEWCOMERS HIGH SCHOOL (OLD LIC)</c:v>
                </c:pt>
                <c:pt idx="11">
                  <c:v>LONG ISLAND CITY HS (NEW)</c:v>
                </c:pt>
                <c:pt idx="12">
                  <c:v>THOMAS A. EDISON VOC HS</c:v>
                </c:pt>
                <c:pt idx="13">
                  <c:v>QUEENS GATEWAY TO HEALTH SCIENCES SECONDARY SCHOOL</c:v>
                </c:pt>
                <c:pt idx="14">
                  <c:v>TOWNSEND HARRIS HS</c:v>
                </c:pt>
                <c:pt idx="15">
                  <c:v>QUEENS VOC HS</c:v>
                </c:pt>
                <c:pt idx="16">
                  <c:v>BACCALAUREATE SCL FOR GLOBAL ED</c:v>
                </c:pt>
                <c:pt idx="17">
                  <c:v>QUEENS ACADEMY HS</c:v>
                </c:pt>
                <c:pt idx="18">
                  <c:v>RENAISSANCE CHARTER SCHOOL</c:v>
                </c:pt>
                <c:pt idx="19">
                  <c:v>HS FOR INFORMATION TECH</c:v>
                </c:pt>
                <c:pt idx="20">
                  <c:v>JOHN ADAMS HS</c:v>
                </c:pt>
                <c:pt idx="21">
                  <c:v>HILLCREST HS</c:v>
                </c:pt>
                <c:pt idx="22">
                  <c:v>QNS HS OF TEACH., LIB. ARTS&amp;SCI</c:v>
                </c:pt>
                <c:pt idx="23">
                  <c:v>RICHMOND HILL HS</c:v>
                </c:pt>
                <c:pt idx="24">
                  <c:v>QUEENS HIGH SCHOOL COMPLEX</c:v>
                </c:pt>
                <c:pt idx="25">
                  <c:v>QUEENS HS FOR THE SCIENCES</c:v>
                </c:pt>
                <c:pt idx="26">
                  <c:v>YOUNG WOMENS' LEADERSHIP SCHOOL</c:v>
                </c:pt>
                <c:pt idx="27">
                  <c:v>WILLIAM C. BRYANT HS </c:v>
                </c:pt>
              </c:strCache>
            </c:strRef>
          </c:cat>
          <c:val>
            <c:numRef>
              <c:f>Sheet3!$C$35:$C$62</c:f>
              <c:numCache>
                <c:formatCode>0%</c:formatCode>
                <c:ptCount val="28"/>
                <c:pt idx="0">
                  <c:v>1.9</c:v>
                </c:pt>
                <c:pt idx="1">
                  <c:v>1.75</c:v>
                </c:pt>
                <c:pt idx="2">
                  <c:v>1.56</c:v>
                </c:pt>
                <c:pt idx="3">
                  <c:v>1.54</c:v>
                </c:pt>
                <c:pt idx="4">
                  <c:v>1.52</c:v>
                </c:pt>
                <c:pt idx="5">
                  <c:v>1.5</c:v>
                </c:pt>
                <c:pt idx="6">
                  <c:v>1.48</c:v>
                </c:pt>
                <c:pt idx="7">
                  <c:v>1.44</c:v>
                </c:pt>
                <c:pt idx="8">
                  <c:v>1.35</c:v>
                </c:pt>
                <c:pt idx="9">
                  <c:v>1.34</c:v>
                </c:pt>
                <c:pt idx="10">
                  <c:v>1.33</c:v>
                </c:pt>
                <c:pt idx="11">
                  <c:v>1.3</c:v>
                </c:pt>
                <c:pt idx="12">
                  <c:v>1.27</c:v>
                </c:pt>
                <c:pt idx="13">
                  <c:v>1.26</c:v>
                </c:pt>
                <c:pt idx="14">
                  <c:v>1.24</c:v>
                </c:pt>
                <c:pt idx="15">
                  <c:v>1.21</c:v>
                </c:pt>
                <c:pt idx="16">
                  <c:v>1.2</c:v>
                </c:pt>
                <c:pt idx="17">
                  <c:v>1.19</c:v>
                </c:pt>
                <c:pt idx="18">
                  <c:v>1.18</c:v>
                </c:pt>
                <c:pt idx="19">
                  <c:v>1.17</c:v>
                </c:pt>
                <c:pt idx="20">
                  <c:v>1.16</c:v>
                </c:pt>
                <c:pt idx="21">
                  <c:v>1.16</c:v>
                </c:pt>
                <c:pt idx="22">
                  <c:v>1.1</c:v>
                </c:pt>
                <c:pt idx="23">
                  <c:v>1.08</c:v>
                </c:pt>
                <c:pt idx="24">
                  <c:v>1.08</c:v>
                </c:pt>
                <c:pt idx="25">
                  <c:v>1.06</c:v>
                </c:pt>
                <c:pt idx="26">
                  <c:v>1.02</c:v>
                </c:pt>
                <c:pt idx="27">
                  <c:v>1.01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3766232"/>
        <c:axId val="-2137523208"/>
      </c:barChart>
      <c:catAx>
        <c:axId val="2133766232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7523208"/>
        <c:crosses val="autoZero"/>
        <c:auto val="1"/>
        <c:lblAlgn val="ctr"/>
        <c:lblOffset val="100"/>
        <c:noMultiLvlLbl val="0"/>
      </c:catAx>
      <c:valAx>
        <c:axId val="-213752320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1337662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800" dirty="0" smtClean="0"/>
                      <a:t>97.4%</a:t>
                    </a:r>
                    <a:endParaRPr lang="en-US" sz="18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b="1" dirty="0"/>
                      <a:t>80.9%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600" b="1" dirty="0" smtClean="0"/>
                      <a:t>95.2%</a:t>
                    </a:r>
                    <a:endParaRPr lang="en-US" sz="1600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'Citywide avg graphs'!$B$2:$B$4</c:f>
              <c:strCache>
                <c:ptCount val="3"/>
                <c:pt idx="0">
                  <c:v>Elementary Schools</c:v>
                </c:pt>
                <c:pt idx="1">
                  <c:v>Middle Schools</c:v>
                </c:pt>
                <c:pt idx="2">
                  <c:v>High Schools</c:v>
                </c:pt>
              </c:strCache>
            </c:strRef>
          </c:cat>
          <c:val>
            <c:numRef>
              <c:f>'Citywide avg graphs'!$C$2:$C$4</c:f>
              <c:numCache>
                <c:formatCode>0.0%</c:formatCode>
                <c:ptCount val="3"/>
                <c:pt idx="0">
                  <c:v>0.968</c:v>
                </c:pt>
                <c:pt idx="1">
                  <c:v>0.809</c:v>
                </c:pt>
                <c:pt idx="2">
                  <c:v>0.948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50898840"/>
        <c:axId val="2050059336"/>
      </c:barChart>
      <c:catAx>
        <c:axId val="2050898840"/>
        <c:scaling>
          <c:orientation val="minMax"/>
        </c:scaling>
        <c:delete val="0"/>
        <c:axPos val="b"/>
        <c:majorTickMark val="out"/>
        <c:minorTickMark val="none"/>
        <c:tickLblPos val="nextTo"/>
        <c:crossAx val="2050059336"/>
        <c:crosses val="autoZero"/>
        <c:auto val="1"/>
        <c:lblAlgn val="ctr"/>
        <c:lblOffset val="100"/>
        <c:noMultiLvlLbl val="0"/>
      </c:catAx>
      <c:valAx>
        <c:axId val="2050059336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20508988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C0504D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Queens!$A$24:$A$27</c:f>
              <c:strCache>
                <c:ptCount val="4"/>
                <c:pt idx="0">
                  <c:v>ES and MS New Seats from Capital Plan FY 2015-2019</c:v>
                </c:pt>
                <c:pt idx="1">
                  <c:v>Enrollment Projections, Statistical Forecasting 2011-2021</c:v>
                </c:pt>
                <c:pt idx="2">
                  <c:v>Enrollment Projections, Grier Partnership 2011-2021</c:v>
                </c:pt>
                <c:pt idx="3">
                  <c:v>Housing Starts, Estimated Growth 2012-2021</c:v>
                </c:pt>
              </c:strCache>
            </c:strRef>
          </c:cat>
          <c:val>
            <c:numRef>
              <c:f>Queens!$B$24:$B$27</c:f>
              <c:numCache>
                <c:formatCode>#,##0</c:formatCode>
                <c:ptCount val="4"/>
                <c:pt idx="0">
                  <c:v>960.0</c:v>
                </c:pt>
                <c:pt idx="1">
                  <c:v>1742.0</c:v>
                </c:pt>
                <c:pt idx="2">
                  <c:v>1887.0</c:v>
                </c:pt>
                <c:pt idx="3" formatCode="0">
                  <c:v>90.0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4653496"/>
        <c:axId val="2136311416"/>
      </c:barChart>
      <c:catAx>
        <c:axId val="-2134653496"/>
        <c:scaling>
          <c:orientation val="minMax"/>
        </c:scaling>
        <c:delete val="0"/>
        <c:axPos val="b"/>
        <c:majorTickMark val="out"/>
        <c:minorTickMark val="none"/>
        <c:tickLblPos val="nextTo"/>
        <c:crossAx val="2136311416"/>
        <c:crosses val="autoZero"/>
        <c:auto val="1"/>
        <c:lblAlgn val="ctr"/>
        <c:lblOffset val="100"/>
        <c:noMultiLvlLbl val="0"/>
      </c:catAx>
      <c:valAx>
        <c:axId val="2136311416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-21346534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400" b="1" i="0" u="none" strike="noStrike" baseline="0" dirty="0" smtClean="0">
                <a:solidFill>
                  <a:srgbClr val="FF6600"/>
                </a:solidFill>
                <a:effectLst/>
              </a:rPr>
              <a:t>K-3 Class sizes are the largest since 1998 </a:t>
            </a:r>
            <a:r>
              <a:rPr lang="en-US" sz="1200" baseline="0" dirty="0" smtClean="0"/>
              <a:t>General </a:t>
            </a:r>
            <a:r>
              <a:rPr lang="en-US" sz="1200" baseline="0" dirty="0" err="1" smtClean="0"/>
              <a:t>ed</a:t>
            </a:r>
            <a:r>
              <a:rPr lang="en-US" sz="1200" baseline="0" dirty="0" smtClean="0"/>
              <a:t>, CTT and gifted: data from IBO </a:t>
            </a:r>
            <a:r>
              <a:rPr lang="en-US" sz="1200" baseline="0" dirty="0"/>
              <a:t>1998-2005; DOE 2006-2013</a:t>
            </a:r>
            <a:endParaRPr lang="en-US" sz="1200" dirty="0"/>
          </a:p>
        </c:rich>
      </c:tx>
      <c:layout/>
      <c:overlay val="0"/>
      <c:spPr>
        <a:solidFill>
          <a:srgbClr val="FFFFFF"/>
        </a:solidFill>
      </c:sp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sz="1600"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'LT trend'!$G$10:$V$10</c:f>
              <c:strCache>
                <c:ptCount val="16"/>
                <c:pt idx="0">
                  <c:v>1998/99</c:v>
                </c:pt>
                <c:pt idx="1">
                  <c:v>1999/00</c:v>
                </c:pt>
                <c:pt idx="2">
                  <c:v>2000/01</c:v>
                </c:pt>
                <c:pt idx="3">
                  <c:v>2001/02</c:v>
                </c:pt>
                <c:pt idx="4">
                  <c:v>2002/03</c:v>
                </c:pt>
                <c:pt idx="5">
                  <c:v>2003/04</c:v>
                </c:pt>
                <c:pt idx="6">
                  <c:v>2004/05</c:v>
                </c:pt>
                <c:pt idx="7">
                  <c:v>2005/06</c:v>
                </c:pt>
                <c:pt idx="8">
                  <c:v>2006/07</c:v>
                </c:pt>
                <c:pt idx="9">
                  <c:v>2007/08</c:v>
                </c:pt>
                <c:pt idx="10">
                  <c:v>2008/09</c:v>
                </c:pt>
                <c:pt idx="11">
                  <c:v>2009/10</c:v>
                </c:pt>
                <c:pt idx="12">
                  <c:v>2010/11</c:v>
                </c:pt>
                <c:pt idx="13">
                  <c:v>2011/12</c:v>
                </c:pt>
                <c:pt idx="14">
                  <c:v>2012/13</c:v>
                </c:pt>
                <c:pt idx="15">
                  <c:v>2013/14</c:v>
                </c:pt>
              </c:strCache>
            </c:strRef>
          </c:cat>
          <c:val>
            <c:numRef>
              <c:f>'LT trend'!$G$11:$V$11</c:f>
              <c:numCache>
                <c:formatCode>0.00</c:formatCode>
                <c:ptCount val="16"/>
                <c:pt idx="0">
                  <c:v>24.90215370312981</c:v>
                </c:pt>
                <c:pt idx="1">
                  <c:v>23.24580561180214</c:v>
                </c:pt>
                <c:pt idx="2">
                  <c:v>22.37947222419803</c:v>
                </c:pt>
                <c:pt idx="3">
                  <c:v>22.09556068031128</c:v>
                </c:pt>
                <c:pt idx="4">
                  <c:v>21.68038688095409</c:v>
                </c:pt>
                <c:pt idx="5">
                  <c:v>21.55078822129685</c:v>
                </c:pt>
                <c:pt idx="6">
                  <c:v>21.28487229862475</c:v>
                </c:pt>
                <c:pt idx="7">
                  <c:v>21.11942368441328</c:v>
                </c:pt>
                <c:pt idx="8">
                  <c:v>21.0</c:v>
                </c:pt>
                <c:pt idx="9">
                  <c:v>20.9</c:v>
                </c:pt>
                <c:pt idx="10">
                  <c:v>21.4</c:v>
                </c:pt>
                <c:pt idx="11">
                  <c:v>22.1</c:v>
                </c:pt>
                <c:pt idx="12">
                  <c:v>22.9</c:v>
                </c:pt>
                <c:pt idx="13">
                  <c:v>23.89</c:v>
                </c:pt>
                <c:pt idx="14">
                  <c:v>24.45999999999999</c:v>
                </c:pt>
                <c:pt idx="15">
                  <c:v>24.86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17864056"/>
        <c:axId val="2117721096"/>
      </c:lineChart>
      <c:catAx>
        <c:axId val="2117864056"/>
        <c:scaling>
          <c:orientation val="minMax"/>
        </c:scaling>
        <c:delete val="0"/>
        <c:axPos val="b"/>
        <c:majorTickMark val="none"/>
        <c:minorTickMark val="none"/>
        <c:tickLblPos val="nextTo"/>
        <c:crossAx val="2117721096"/>
        <c:crosses val="autoZero"/>
        <c:auto val="1"/>
        <c:lblAlgn val="ctr"/>
        <c:lblOffset val="100"/>
        <c:noMultiLvlLbl val="0"/>
      </c:catAx>
      <c:valAx>
        <c:axId val="2117721096"/>
        <c:scaling>
          <c:orientation val="minMax"/>
        </c:scaling>
        <c:delete val="1"/>
        <c:axPos val="l"/>
        <c:majorGridlines/>
        <c:numFmt formatCode="0.00" sourceLinked="1"/>
        <c:majorTickMark val="none"/>
        <c:minorTickMark val="none"/>
        <c:tickLblPos val="none"/>
        <c:crossAx val="21178640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 sz="1800"/>
            </a:pPr>
            <a:r>
              <a:rPr lang="en-US" sz="2400" dirty="0" smtClean="0">
                <a:solidFill>
                  <a:srgbClr val="FF6600"/>
                </a:solidFill>
              </a:rPr>
              <a:t>4th – 8</a:t>
            </a:r>
            <a:r>
              <a:rPr lang="en-US" sz="2400" baseline="30000" dirty="0" smtClean="0">
                <a:solidFill>
                  <a:srgbClr val="FF6600"/>
                </a:solidFill>
              </a:rPr>
              <a:t>th</a:t>
            </a:r>
            <a:r>
              <a:rPr lang="en-US" sz="2400" dirty="0" smtClean="0">
                <a:solidFill>
                  <a:srgbClr val="FF6600"/>
                </a:solidFill>
              </a:rPr>
              <a:t> grade Class</a:t>
            </a:r>
            <a:r>
              <a:rPr lang="en-US" sz="2400" baseline="0" dirty="0" smtClean="0">
                <a:solidFill>
                  <a:srgbClr val="FF6600"/>
                </a:solidFill>
              </a:rPr>
              <a:t> sizes largest </a:t>
            </a:r>
            <a:r>
              <a:rPr lang="en-US" sz="2400" baseline="0" dirty="0">
                <a:solidFill>
                  <a:srgbClr val="FF6600"/>
                </a:solidFill>
              </a:rPr>
              <a:t>since 2002 </a:t>
            </a:r>
          </a:p>
          <a:p>
            <a:pPr algn="ctr">
              <a:defRPr sz="1800"/>
            </a:pPr>
            <a:r>
              <a:rPr lang="en-US" sz="1200" b="1" i="0" baseline="0" dirty="0" err="1" smtClean="0">
                <a:effectLst/>
              </a:rPr>
              <a:t>Gened</a:t>
            </a:r>
            <a:r>
              <a:rPr lang="en-US" sz="1200" b="1" i="0" baseline="0" dirty="0" smtClean="0">
                <a:effectLst/>
              </a:rPr>
              <a:t>, CTT and gifted: data from IBO 1998-2005; DOE 2006-2013</a:t>
            </a:r>
            <a:endParaRPr lang="en-US" sz="1200" dirty="0">
              <a:effectLst/>
            </a:endParaRPr>
          </a:p>
        </c:rich>
      </c:tx>
      <c:layout>
        <c:manualLayout>
          <c:xMode val="edge"/>
          <c:yMode val="edge"/>
          <c:x val="0.12581519221862"/>
          <c:y val="0.0243445692883895"/>
        </c:manualLayout>
      </c:layout>
      <c:overlay val="0"/>
      <c:spPr>
        <a:solidFill>
          <a:srgbClr val="FFFFFF"/>
        </a:solidFill>
      </c:spPr>
    </c:title>
    <c:autoTitleDeleted val="0"/>
    <c:plotArea>
      <c:layout>
        <c:manualLayout>
          <c:layoutTarget val="inner"/>
          <c:xMode val="edge"/>
          <c:yMode val="edge"/>
          <c:x val="0.015406162464986"/>
          <c:y val="0.124325842696629"/>
          <c:w val="0.969187675070028"/>
          <c:h val="0.707038101978826"/>
        </c:manualLayout>
      </c:layout>
      <c:lineChart>
        <c:grouping val="standard"/>
        <c:varyColors val="0"/>
        <c:ser>
          <c:idx val="0"/>
          <c:order val="0"/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sz="1600"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'LT trend'!$J$31:$Y$31</c:f>
              <c:strCache>
                <c:ptCount val="16"/>
                <c:pt idx="0">
                  <c:v>1998/99</c:v>
                </c:pt>
                <c:pt idx="1">
                  <c:v>1999/00</c:v>
                </c:pt>
                <c:pt idx="2">
                  <c:v>2000/01</c:v>
                </c:pt>
                <c:pt idx="3">
                  <c:v>2001/02</c:v>
                </c:pt>
                <c:pt idx="4">
                  <c:v>2002/03</c:v>
                </c:pt>
                <c:pt idx="5">
                  <c:v>2003/04</c:v>
                </c:pt>
                <c:pt idx="6">
                  <c:v>2004/05</c:v>
                </c:pt>
                <c:pt idx="7">
                  <c:v>2005/06</c:v>
                </c:pt>
                <c:pt idx="8">
                  <c:v> 2006/07</c:v>
                </c:pt>
                <c:pt idx="9">
                  <c:v>2007/08</c:v>
                </c:pt>
                <c:pt idx="10">
                  <c:v>2008/09</c:v>
                </c:pt>
                <c:pt idx="11">
                  <c:v>2009/10</c:v>
                </c:pt>
                <c:pt idx="12">
                  <c:v>2010-11</c:v>
                </c:pt>
                <c:pt idx="13">
                  <c:v>2011/12</c:v>
                </c:pt>
                <c:pt idx="14">
                  <c:v>2012/13</c:v>
                </c:pt>
                <c:pt idx="15">
                  <c:v>2013/14</c:v>
                </c:pt>
              </c:strCache>
            </c:strRef>
          </c:cat>
          <c:val>
            <c:numRef>
              <c:f>'LT trend'!$J$32:$Y$32</c:f>
              <c:numCache>
                <c:formatCode>0.0</c:formatCode>
                <c:ptCount val="16"/>
                <c:pt idx="0">
                  <c:v>28.08717250220332</c:v>
                </c:pt>
                <c:pt idx="1">
                  <c:v>27.50888256556177</c:v>
                </c:pt>
                <c:pt idx="2">
                  <c:v>27.23074054739351</c:v>
                </c:pt>
                <c:pt idx="3">
                  <c:v>27.3568578185043</c:v>
                </c:pt>
                <c:pt idx="4">
                  <c:v>27.04425881146039</c:v>
                </c:pt>
                <c:pt idx="5">
                  <c:v>26.70072886297372</c:v>
                </c:pt>
                <c:pt idx="6">
                  <c:v>26.44284235433278</c:v>
                </c:pt>
                <c:pt idx="7">
                  <c:v>25.92062780269058</c:v>
                </c:pt>
                <c:pt idx="8">
                  <c:v>25.6</c:v>
                </c:pt>
                <c:pt idx="9">
                  <c:v>25.1</c:v>
                </c:pt>
                <c:pt idx="10" formatCode="General">
                  <c:v>25.3</c:v>
                </c:pt>
                <c:pt idx="11" formatCode="General">
                  <c:v>25.8</c:v>
                </c:pt>
                <c:pt idx="12" formatCode="General">
                  <c:v>26.3</c:v>
                </c:pt>
                <c:pt idx="13" formatCode="General">
                  <c:v>26.6</c:v>
                </c:pt>
                <c:pt idx="14" formatCode="General">
                  <c:v>26.7</c:v>
                </c:pt>
                <c:pt idx="15" formatCode="General">
                  <c:v>26.8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2554456"/>
        <c:axId val="2116237032"/>
      </c:lineChart>
      <c:catAx>
        <c:axId val="2132554456"/>
        <c:scaling>
          <c:orientation val="minMax"/>
        </c:scaling>
        <c:delete val="0"/>
        <c:axPos val="b"/>
        <c:majorTickMark val="none"/>
        <c:minorTickMark val="none"/>
        <c:tickLblPos val="nextTo"/>
        <c:crossAx val="2116237032"/>
        <c:crosses val="autoZero"/>
        <c:auto val="1"/>
        <c:lblAlgn val="ctr"/>
        <c:lblOffset val="100"/>
        <c:noMultiLvlLbl val="0"/>
      </c:catAx>
      <c:valAx>
        <c:axId val="2116237032"/>
        <c:scaling>
          <c:orientation val="minMax"/>
        </c:scaling>
        <c:delete val="1"/>
        <c:axPos val="l"/>
        <c:majorGridlines/>
        <c:numFmt formatCode="0.0" sourceLinked="1"/>
        <c:majorTickMark val="none"/>
        <c:minorTickMark val="none"/>
        <c:tickLblPos val="none"/>
        <c:crossAx val="21325544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000" b="1" i="0" baseline="0" dirty="0" smtClean="0">
                <a:solidFill>
                  <a:srgbClr val="FF6600"/>
                </a:solidFill>
                <a:effectLst/>
              </a:rPr>
              <a:t>Total </a:t>
            </a:r>
            <a:r>
              <a:rPr lang="en-US" sz="2000" b="1" i="0" baseline="0" dirty="0">
                <a:solidFill>
                  <a:srgbClr val="FF6600"/>
                </a:solidFill>
                <a:effectLst/>
              </a:rPr>
              <a:t>no. of teachers dropped by 5,000 since 2007-8 </a:t>
            </a:r>
            <a:endParaRPr lang="en-US" sz="2000" dirty="0">
              <a:solidFill>
                <a:srgbClr val="FF6600"/>
              </a:solidFill>
              <a:effectLst/>
            </a:endParaRPr>
          </a:p>
          <a:p>
            <a:pPr>
              <a:defRPr/>
            </a:pPr>
            <a:r>
              <a:rPr lang="en-US" sz="1800" b="1" i="0" baseline="0" dirty="0">
                <a:effectLst/>
              </a:rPr>
              <a:t>data source: Mayor's Management Report</a:t>
            </a:r>
            <a:endParaRPr lang="en-US" sz="1800" dirty="0">
              <a:effectLst/>
            </a:endParaRPr>
          </a:p>
        </c:rich>
      </c:tx>
      <c:layout>
        <c:manualLayout>
          <c:xMode val="edge"/>
          <c:yMode val="edge"/>
          <c:x val="0.128817524262955"/>
          <c:y val="0.00147687007874016"/>
        </c:manualLayout>
      </c:layout>
      <c:overlay val="0"/>
      <c:spPr>
        <a:noFill/>
      </c:spPr>
    </c:title>
    <c:autoTitleDeleted val="0"/>
    <c:plotArea>
      <c:layout>
        <c:manualLayout>
          <c:layoutTarget val="inner"/>
          <c:xMode val="edge"/>
          <c:yMode val="edge"/>
          <c:x val="0.0305555555555556"/>
          <c:y val="0.182429784914633"/>
          <c:w val="0.93888888888889"/>
          <c:h val="0.701590332023618"/>
        </c:manualLayout>
      </c:layout>
      <c:lineChart>
        <c:grouping val="standard"/>
        <c:varyColors val="0"/>
        <c:ser>
          <c:idx val="0"/>
          <c:order val="0"/>
          <c:tx>
            <c:strRef>
              <c:f>'teachers MMR'!$C$32</c:f>
              <c:strCache>
                <c:ptCount val="1"/>
                <c:pt idx="0">
                  <c:v>teachers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0.0154320987654321"/>
                  <c:y val="-0.01747106234926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'teachers MMR'!$D$31:$I$31</c:f>
              <c:strCache>
                <c:ptCount val="6"/>
                <c:pt idx="0">
                  <c:v>FY08</c:v>
                </c:pt>
                <c:pt idx="1">
                  <c:v>FY09</c:v>
                </c:pt>
                <c:pt idx="2">
                  <c:v>FY10</c:v>
                </c:pt>
                <c:pt idx="3">
                  <c:v>FY11</c:v>
                </c:pt>
                <c:pt idx="4">
                  <c:v>FY12</c:v>
                </c:pt>
                <c:pt idx="5">
                  <c:v>FY 13</c:v>
                </c:pt>
              </c:strCache>
            </c:strRef>
          </c:cat>
          <c:val>
            <c:numRef>
              <c:f>'teachers MMR'!$D$32:$I$32</c:f>
              <c:numCache>
                <c:formatCode>#,##0</c:formatCode>
                <c:ptCount val="6"/>
                <c:pt idx="0">
                  <c:v>79109.0</c:v>
                </c:pt>
                <c:pt idx="1">
                  <c:v>79021.0</c:v>
                </c:pt>
                <c:pt idx="2">
                  <c:v>76795.0</c:v>
                </c:pt>
                <c:pt idx="3">
                  <c:v>74958.0</c:v>
                </c:pt>
                <c:pt idx="4">
                  <c:v>72787.0</c:v>
                </c:pt>
                <c:pt idx="5">
                  <c:v>73844.0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7550728"/>
        <c:axId val="2127798744"/>
      </c:lineChart>
      <c:catAx>
        <c:axId val="21375507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2127798744"/>
        <c:crosses val="autoZero"/>
        <c:auto val="1"/>
        <c:lblAlgn val="ctr"/>
        <c:lblOffset val="100"/>
        <c:noMultiLvlLbl val="0"/>
      </c:catAx>
      <c:valAx>
        <c:axId val="2127798744"/>
        <c:scaling>
          <c:orientation val="minMax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2137550728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719884076990376"/>
          <c:y val="0.148507217847769"/>
          <c:w val="0.772053149606299"/>
          <c:h val="0.609266550014582"/>
        </c:manualLayout>
      </c:layout>
      <c:lineChart>
        <c:grouping val="standard"/>
        <c:varyColors val="0"/>
        <c:ser>
          <c:idx val="0"/>
          <c:order val="0"/>
          <c:tx>
            <c:strRef>
              <c:f>'Macintosh HD:Users:peterdalmasy:Desktop:Class Size Matters:Class Size Data:Class Size:Short term CS Data:District Data:[D26 class size analysis updated 2013-14.xlsx]Summary'!$A$3</c:f>
              <c:strCache>
                <c:ptCount val="1"/>
                <c:pt idx="0">
                  <c:v>C4E goals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ymbol val="none"/>
          </c:marker>
          <c:dLbls>
            <c:dLbl>
              <c:idx val="1"/>
              <c:layout>
                <c:manualLayout>
                  <c:x val="2.546266881604E-17"/>
                  <c:y val="0.01486988847583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'Macintosh HD:Users:peterdalmasy:Desktop:Class Size Matters:Class Size Data:Class Size:Short term CS Data:District Data:[D26 class size analysis updated 2013-14.xlsx]Summary'!$B$2:$I$2</c:f>
              <c:strCache>
                <c:ptCount val="8"/>
                <c:pt idx="0">
                  <c:v>_x0008_Baseline</c:v>
                </c:pt>
                <c:pt idx="1">
                  <c:v>_x0006_2007-8</c:v>
                </c:pt>
                <c:pt idx="2">
                  <c:v>_x0006_2008-9</c:v>
                </c:pt>
                <c:pt idx="3">
                  <c:v>_x0007_2009-10</c:v>
                </c:pt>
                <c:pt idx="4">
                  <c:v>_x0007_2010-11</c:v>
                </c:pt>
                <c:pt idx="5">
                  <c:v>_x0007_2011-12</c:v>
                </c:pt>
                <c:pt idx="6">
                  <c:v>_x0007_2012-13</c:v>
                </c:pt>
                <c:pt idx="7">
                  <c:v>_x0007_2013-14</c:v>
                </c:pt>
              </c:strCache>
            </c:strRef>
          </c:cat>
          <c:val>
            <c:numRef>
              <c:f>'Macintosh HD:Users:peterdalmasy:Desktop:Class Size Matters:Class Size Data:Class Size:Short term CS Data:District Data:[D26 class size analysis updated 2013-14.xlsx]Summary'!$B$3:$I$3</c:f>
              <c:numCache>
                <c:formatCode>General</c:formatCode>
                <c:ptCount val="8"/>
                <c:pt idx="0">
                  <c:v>21.0</c:v>
                </c:pt>
                <c:pt idx="1">
                  <c:v>20.7</c:v>
                </c:pt>
                <c:pt idx="2">
                  <c:v>20.5</c:v>
                </c:pt>
                <c:pt idx="3">
                  <c:v>20.3</c:v>
                </c:pt>
                <c:pt idx="4">
                  <c:v>20.1</c:v>
                </c:pt>
                <c:pt idx="5">
                  <c:v>19.9</c:v>
                </c:pt>
                <c:pt idx="6">
                  <c:v>19.9</c:v>
                </c:pt>
                <c:pt idx="7">
                  <c:v>19.9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'Macintosh HD:Users:peterdalmasy:Desktop:Class Size Matters:Class Size Data:Class Size:Short term CS Data:District Data:[D26 class size analysis updated 2013-14.xlsx]Summary'!$A$4</c:f>
              <c:strCache>
                <c:ptCount val="1"/>
                <c:pt idx="0">
                  <c:v>Citywide actual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'Macintosh HD:Users:peterdalmasy:Desktop:Class Size Matters:Class Size Data:Class Size:Short term CS Data:District Data:[D26 class size analysis updated 2013-14.xlsx]Summary'!$B$2:$I$2</c:f>
              <c:strCache>
                <c:ptCount val="8"/>
                <c:pt idx="0">
                  <c:v>_x0008_Baseline</c:v>
                </c:pt>
                <c:pt idx="1">
                  <c:v>_x0006_2007-8</c:v>
                </c:pt>
                <c:pt idx="2">
                  <c:v>_x0006_2008-9</c:v>
                </c:pt>
                <c:pt idx="3">
                  <c:v>_x0007_2009-10</c:v>
                </c:pt>
                <c:pt idx="4">
                  <c:v>_x0007_2010-11</c:v>
                </c:pt>
                <c:pt idx="5">
                  <c:v>_x0007_2011-12</c:v>
                </c:pt>
                <c:pt idx="6">
                  <c:v>_x0007_2012-13</c:v>
                </c:pt>
                <c:pt idx="7">
                  <c:v>_x0007_2013-14</c:v>
                </c:pt>
              </c:strCache>
            </c:strRef>
          </c:cat>
          <c:val>
            <c:numRef>
              <c:f>'Macintosh HD:Users:peterdalmasy:Desktop:Class Size Matters:Class Size Data:Class Size:Short term CS Data:District Data:[D26 class size analysis updated 2013-14.xlsx]Summary'!$B$4:$I$4</c:f>
              <c:numCache>
                <c:formatCode>General</c:formatCode>
                <c:ptCount val="8"/>
                <c:pt idx="0">
                  <c:v>21.0</c:v>
                </c:pt>
                <c:pt idx="1">
                  <c:v>20.9</c:v>
                </c:pt>
                <c:pt idx="2">
                  <c:v>21.4</c:v>
                </c:pt>
                <c:pt idx="3">
                  <c:v>22.1</c:v>
                </c:pt>
                <c:pt idx="4">
                  <c:v>22.9</c:v>
                </c:pt>
                <c:pt idx="5">
                  <c:v>23.3</c:v>
                </c:pt>
                <c:pt idx="6">
                  <c:v>24.5</c:v>
                </c:pt>
                <c:pt idx="7">
                  <c:v>24.86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'Macintosh HD:Users:peterdalmasy:Desktop:Class Size Matters:Class Size Data:Class Size:Short term CS Data:District Data:[D26 class size analysis updated 2013-14.xlsx]Summary'!$A$5</c:f>
              <c:strCache>
                <c:ptCount val="1"/>
                <c:pt idx="0">
                  <c:v>D26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dLbls>
            <c:dLbl>
              <c:idx val="1"/>
              <c:layout>
                <c:manualLayout>
                  <c:x val="2.546266881604E-17"/>
                  <c:y val="-0.02726146220570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0"/>
                  <c:y val="-0.03717472118959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'Macintosh HD:Users:peterdalmasy:Desktop:Class Size Matters:Class Size Data:Class Size:Short term CS Data:District Data:[D26 class size analysis updated 2013-14.xlsx]Summary'!$B$2:$I$2</c:f>
              <c:strCache>
                <c:ptCount val="8"/>
                <c:pt idx="0">
                  <c:v>_x0008_Baseline</c:v>
                </c:pt>
                <c:pt idx="1">
                  <c:v>_x0006_2007-8</c:v>
                </c:pt>
                <c:pt idx="2">
                  <c:v>_x0006_2008-9</c:v>
                </c:pt>
                <c:pt idx="3">
                  <c:v>_x0007_2009-10</c:v>
                </c:pt>
                <c:pt idx="4">
                  <c:v>_x0007_2010-11</c:v>
                </c:pt>
                <c:pt idx="5">
                  <c:v>_x0007_2011-12</c:v>
                </c:pt>
                <c:pt idx="6">
                  <c:v>_x0007_2012-13</c:v>
                </c:pt>
                <c:pt idx="7">
                  <c:v>_x0007_2013-14</c:v>
                </c:pt>
              </c:strCache>
            </c:strRef>
          </c:cat>
          <c:val>
            <c:numRef>
              <c:f>'Macintosh HD:Users:peterdalmasy:Desktop:Class Size Matters:Class Size Data:Class Size:Short term CS Data:District Data:[D26 class size analysis updated 2013-14.xlsx]Summary'!$B$5:$I$5</c:f>
              <c:numCache>
                <c:formatCode>General</c:formatCode>
                <c:ptCount val="8"/>
                <c:pt idx="0">
                  <c:v>20.95</c:v>
                </c:pt>
                <c:pt idx="1">
                  <c:v>21.0</c:v>
                </c:pt>
                <c:pt idx="2">
                  <c:v>21.7</c:v>
                </c:pt>
                <c:pt idx="3">
                  <c:v>22.2</c:v>
                </c:pt>
                <c:pt idx="4">
                  <c:v>23.3</c:v>
                </c:pt>
                <c:pt idx="5">
                  <c:v>24.0</c:v>
                </c:pt>
                <c:pt idx="6">
                  <c:v>25.2</c:v>
                </c:pt>
                <c:pt idx="7">
                  <c:v>25.75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7592792"/>
        <c:axId val="2128352104"/>
      </c:lineChart>
      <c:catAx>
        <c:axId val="2137592792"/>
        <c:scaling>
          <c:orientation val="minMax"/>
        </c:scaling>
        <c:delete val="0"/>
        <c:axPos val="b"/>
        <c:majorTickMark val="none"/>
        <c:minorTickMark val="none"/>
        <c:tickLblPos val="nextTo"/>
        <c:crossAx val="2128352104"/>
        <c:crosses val="autoZero"/>
        <c:auto val="1"/>
        <c:lblAlgn val="ctr"/>
        <c:lblOffset val="100"/>
        <c:noMultiLvlLbl val="0"/>
      </c:catAx>
      <c:valAx>
        <c:axId val="2128352104"/>
        <c:scaling>
          <c:orientation val="minMax"/>
          <c:min val="18.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1375927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656135170603675"/>
          <c:y val="0.0958452263779527"/>
          <c:w val="0.781205818022747"/>
          <c:h val="0.661928518700787"/>
        </c:manualLayout>
      </c:layout>
      <c:lineChart>
        <c:grouping val="standard"/>
        <c:varyColors val="0"/>
        <c:ser>
          <c:idx val="0"/>
          <c:order val="0"/>
          <c:tx>
            <c:strRef>
              <c:f>'Macintosh HD:Users:peterdalmasy:Desktop:Class Size Matters:Class Size Data:Class Size:Short term CS Data:District Data:[D26 class size analysis updated 2013-14.xlsx]Summary'!$A$10</c:f>
              <c:strCache>
                <c:ptCount val="1"/>
                <c:pt idx="0">
                  <c:v>C4E target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'Macintosh HD:Users:peterdalmasy:Desktop:Class Size Matters:Class Size Data:Class Size:Short term CS Data:District Data:[D26 class size analysis updated 2013-14.xlsx]Summary'!$B$9:$I$9</c:f>
              <c:strCache>
                <c:ptCount val="8"/>
                <c:pt idx="0">
                  <c:v>_x0008_Baseline</c:v>
                </c:pt>
                <c:pt idx="1">
                  <c:v>_x0006_2007-8</c:v>
                </c:pt>
                <c:pt idx="2">
                  <c:v>_x0006_2008-9</c:v>
                </c:pt>
                <c:pt idx="3">
                  <c:v>_x0007_2009-10</c:v>
                </c:pt>
                <c:pt idx="4">
                  <c:v>_x0007_2010-11</c:v>
                </c:pt>
                <c:pt idx="5">
                  <c:v>_x0007_2011-12</c:v>
                </c:pt>
                <c:pt idx="6">
                  <c:v>_x0007_2012-13</c:v>
                </c:pt>
                <c:pt idx="7">
                  <c:v>_x0007_2013-14</c:v>
                </c:pt>
              </c:strCache>
            </c:strRef>
          </c:cat>
          <c:val>
            <c:numRef>
              <c:f>'Macintosh HD:Users:peterdalmasy:Desktop:Class Size Matters:Class Size Data:Class Size:Short term CS Data:District Data:[D26 class size analysis updated 2013-14.xlsx]Summary'!$B$10:$I$10</c:f>
              <c:numCache>
                <c:formatCode>General</c:formatCode>
                <c:ptCount val="8"/>
                <c:pt idx="0">
                  <c:v>25.6</c:v>
                </c:pt>
                <c:pt idx="1">
                  <c:v>24.8</c:v>
                </c:pt>
                <c:pt idx="2">
                  <c:v>24.6</c:v>
                </c:pt>
                <c:pt idx="3">
                  <c:v>23.8</c:v>
                </c:pt>
                <c:pt idx="4">
                  <c:v>23.3</c:v>
                </c:pt>
                <c:pt idx="5">
                  <c:v>22.9</c:v>
                </c:pt>
                <c:pt idx="6">
                  <c:v>22.9</c:v>
                </c:pt>
                <c:pt idx="7">
                  <c:v>22.9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'Macintosh HD:Users:peterdalmasy:Desktop:Class Size Matters:Class Size Data:Class Size:Short term CS Data:District Data:[D26 class size analysis updated 2013-14.xlsx]Summary'!$A$11</c:f>
              <c:strCache>
                <c:ptCount val="1"/>
                <c:pt idx="0">
                  <c:v>Citywide actual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'Macintosh HD:Users:peterdalmasy:Desktop:Class Size Matters:Class Size Data:Class Size:Short term CS Data:District Data:[D26 class size analysis updated 2013-14.xlsx]Summary'!$B$9:$I$9</c:f>
              <c:strCache>
                <c:ptCount val="8"/>
                <c:pt idx="0">
                  <c:v>_x0008_Baseline</c:v>
                </c:pt>
                <c:pt idx="1">
                  <c:v>_x0006_2007-8</c:v>
                </c:pt>
                <c:pt idx="2">
                  <c:v>_x0006_2008-9</c:v>
                </c:pt>
                <c:pt idx="3">
                  <c:v>_x0007_2009-10</c:v>
                </c:pt>
                <c:pt idx="4">
                  <c:v>_x0007_2010-11</c:v>
                </c:pt>
                <c:pt idx="5">
                  <c:v>_x0007_2011-12</c:v>
                </c:pt>
                <c:pt idx="6">
                  <c:v>_x0007_2012-13</c:v>
                </c:pt>
                <c:pt idx="7">
                  <c:v>_x0007_2013-14</c:v>
                </c:pt>
              </c:strCache>
            </c:strRef>
          </c:cat>
          <c:val>
            <c:numRef>
              <c:f>'Macintosh HD:Users:peterdalmasy:Desktop:Class Size Matters:Class Size Data:Class Size:Short term CS Data:District Data:[D26 class size analysis updated 2013-14.xlsx]Summary'!$B$11:$I$11</c:f>
              <c:numCache>
                <c:formatCode>General</c:formatCode>
                <c:ptCount val="8"/>
                <c:pt idx="0">
                  <c:v>25.6</c:v>
                </c:pt>
                <c:pt idx="1">
                  <c:v>25.1</c:v>
                </c:pt>
                <c:pt idx="2">
                  <c:v>25.3</c:v>
                </c:pt>
                <c:pt idx="3">
                  <c:v>25.8</c:v>
                </c:pt>
                <c:pt idx="4">
                  <c:v>26.3</c:v>
                </c:pt>
                <c:pt idx="5">
                  <c:v>26.6</c:v>
                </c:pt>
                <c:pt idx="6">
                  <c:v>26.7</c:v>
                </c:pt>
                <c:pt idx="7">
                  <c:v>26.8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'Macintosh HD:Users:peterdalmasy:Desktop:Class Size Matters:Class Size Data:Class Size:Short term CS Data:District Data:[D26 class size analysis updated 2013-14.xlsx]Summary'!$A$12</c:f>
              <c:strCache>
                <c:ptCount val="1"/>
                <c:pt idx="0">
                  <c:v>D26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dLbls>
            <c:dLbl>
              <c:idx val="2"/>
              <c:layout>
                <c:manualLayout>
                  <c:x val="0.0"/>
                  <c:y val="-0.0079932026308336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'Macintosh HD:Users:peterdalmasy:Desktop:Class Size Matters:Class Size Data:Class Size:Short term CS Data:District Data:[D26 class size analysis updated 2013-14.xlsx]Summary'!$B$9:$I$9</c:f>
              <c:strCache>
                <c:ptCount val="8"/>
                <c:pt idx="0">
                  <c:v>_x0008_Baseline</c:v>
                </c:pt>
                <c:pt idx="1">
                  <c:v>_x0006_2007-8</c:v>
                </c:pt>
                <c:pt idx="2">
                  <c:v>_x0006_2008-9</c:v>
                </c:pt>
                <c:pt idx="3">
                  <c:v>_x0007_2009-10</c:v>
                </c:pt>
                <c:pt idx="4">
                  <c:v>_x0007_2010-11</c:v>
                </c:pt>
                <c:pt idx="5">
                  <c:v>_x0007_2011-12</c:v>
                </c:pt>
                <c:pt idx="6">
                  <c:v>_x0007_2012-13</c:v>
                </c:pt>
                <c:pt idx="7">
                  <c:v>_x0007_2013-14</c:v>
                </c:pt>
              </c:strCache>
            </c:strRef>
          </c:cat>
          <c:val>
            <c:numRef>
              <c:f>'Macintosh HD:Users:peterdalmasy:Desktop:Class Size Matters:Class Size Data:Class Size:Short term CS Data:District Data:[D26 class size analysis updated 2013-14.xlsx]Summary'!$B$12:$I$12</c:f>
              <c:numCache>
                <c:formatCode>General</c:formatCode>
                <c:ptCount val="8"/>
                <c:pt idx="0">
                  <c:v>30.42</c:v>
                </c:pt>
                <c:pt idx="1">
                  <c:v>28.9</c:v>
                </c:pt>
                <c:pt idx="2">
                  <c:v>29.0</c:v>
                </c:pt>
                <c:pt idx="3">
                  <c:v>28.5</c:v>
                </c:pt>
                <c:pt idx="4">
                  <c:v>28.7</c:v>
                </c:pt>
                <c:pt idx="5">
                  <c:v>29.0</c:v>
                </c:pt>
                <c:pt idx="6">
                  <c:v>29.4</c:v>
                </c:pt>
                <c:pt idx="7">
                  <c:v>29.71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17557160"/>
        <c:axId val="-2132585976"/>
      </c:lineChart>
      <c:catAx>
        <c:axId val="211755716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 rot="-2700000"/>
          <a:lstStyle/>
          <a:p>
            <a:pPr>
              <a:defRPr/>
            </a:pPr>
            <a:endParaRPr lang="en-US"/>
          </a:p>
        </c:txPr>
        <c:crossAx val="-2132585976"/>
        <c:crosses val="autoZero"/>
        <c:auto val="1"/>
        <c:lblAlgn val="ctr"/>
        <c:lblOffset val="100"/>
        <c:noMultiLvlLbl val="0"/>
      </c:catAx>
      <c:valAx>
        <c:axId val="-2132585976"/>
        <c:scaling>
          <c:orientation val="minMax"/>
          <c:min val="22.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117557160"/>
        <c:crosses val="autoZero"/>
        <c:crossBetween val="between"/>
      </c:valAx>
    </c:plotArea>
    <c:legend>
      <c:legendPos val="r"/>
      <c:layout/>
      <c:overlay val="0"/>
      <c:spPr>
        <a:ln>
          <a:solidFill>
            <a:schemeClr val="tx1"/>
          </a:solidFill>
        </a:ln>
      </c:spPr>
    </c:legend>
    <c:plotVisOnly val="1"/>
    <c:dispBlanksAs val="gap"/>
    <c:showDLblsOverMax val="0"/>
  </c:chart>
  <c:spPr>
    <a:solidFill>
      <a:schemeClr val="lt1"/>
    </a:solidFill>
    <a:ln w="26425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7"/>
    </mc:Choice>
    <mc:Fallback>
      <c:style val="17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Sheet1!$B$7</c:f>
              <c:strCache>
                <c:ptCount val="1"/>
                <c:pt idx="0">
                  <c:v>C4E Target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Sheet1!$C$6:$I$6</c:f>
              <c:strCache>
                <c:ptCount val="7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</c:strCache>
            </c:strRef>
          </c:cat>
          <c:val>
            <c:numRef>
              <c:f>Sheet1!$C$7:$I$7</c:f>
              <c:numCache>
                <c:formatCode>General</c:formatCode>
                <c:ptCount val="7"/>
                <c:pt idx="0">
                  <c:v>26.0</c:v>
                </c:pt>
                <c:pt idx="1">
                  <c:v>25.7</c:v>
                </c:pt>
                <c:pt idx="2">
                  <c:v>25.2</c:v>
                </c:pt>
                <c:pt idx="3">
                  <c:v>24.8</c:v>
                </c:pt>
                <c:pt idx="4">
                  <c:v>24.5</c:v>
                </c:pt>
                <c:pt idx="5">
                  <c:v>24.5</c:v>
                </c:pt>
                <c:pt idx="6">
                  <c:v>24.5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Sheet1!$B$8</c:f>
              <c:strCache>
                <c:ptCount val="1"/>
                <c:pt idx="0">
                  <c:v>Citywide Actual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Sheet1!$C$6:$I$6</c:f>
              <c:strCache>
                <c:ptCount val="7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</c:strCache>
            </c:strRef>
          </c:cat>
          <c:val>
            <c:numRef>
              <c:f>Sheet1!$C$8:$I$8</c:f>
              <c:numCache>
                <c:formatCode>General</c:formatCode>
                <c:ptCount val="7"/>
                <c:pt idx="0">
                  <c:v>26.1</c:v>
                </c:pt>
                <c:pt idx="1">
                  <c:v>26.2</c:v>
                </c:pt>
                <c:pt idx="2">
                  <c:v>26.6</c:v>
                </c:pt>
                <c:pt idx="3">
                  <c:v>26.5</c:v>
                </c:pt>
                <c:pt idx="4">
                  <c:v>26.4</c:v>
                </c:pt>
                <c:pt idx="5">
                  <c:v>26.3</c:v>
                </c:pt>
                <c:pt idx="6">
                  <c:v>26.7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17289880"/>
        <c:axId val="2121085528"/>
      </c:lineChart>
      <c:catAx>
        <c:axId val="2117289880"/>
        <c:scaling>
          <c:orientation val="minMax"/>
        </c:scaling>
        <c:delete val="0"/>
        <c:axPos val="b"/>
        <c:majorTickMark val="out"/>
        <c:minorTickMark val="none"/>
        <c:tickLblPos val="nextTo"/>
        <c:crossAx val="2121085528"/>
        <c:crosses val="autoZero"/>
        <c:auto val="1"/>
        <c:lblAlgn val="ctr"/>
        <c:lblOffset val="100"/>
        <c:noMultiLvlLbl val="0"/>
      </c:catAx>
      <c:valAx>
        <c:axId val="2121085528"/>
        <c:scaling>
          <c:orientation val="minMax"/>
          <c:min val="24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172898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>
          <a:latin typeface="Helvetica Neue"/>
          <a:cs typeface="Helvetica Neue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D26 3rd Grade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Sheet16!$I$33:$I$40</c:f>
              <c:strCache>
                <c:ptCount val="8"/>
                <c:pt idx="0">
                  <c:v>P.S. 133 QUEENS</c:v>
                </c:pt>
                <c:pt idx="1">
                  <c:v>P.S. 173 FRESH MEADOWS</c:v>
                </c:pt>
                <c:pt idx="2">
                  <c:v>P.S. 188 KINGSBURY</c:v>
                </c:pt>
                <c:pt idx="3">
                  <c:v>P.S. 203 OAKLAND GARDENS</c:v>
                </c:pt>
                <c:pt idx="4">
                  <c:v>P.S. 115 GLEN OAKS</c:v>
                </c:pt>
                <c:pt idx="5">
                  <c:v>P.S. 162 JOHN GOLDEN</c:v>
                </c:pt>
                <c:pt idx="6">
                  <c:v>P.S. 221 The North Hills School</c:v>
                </c:pt>
                <c:pt idx="7">
                  <c:v>P.S. 094 DAVID D. PORTER</c:v>
                </c:pt>
              </c:strCache>
            </c:strRef>
          </c:cat>
          <c:val>
            <c:numRef>
              <c:f>Sheet16!$J$33:$J$40</c:f>
              <c:numCache>
                <c:formatCode>0</c:formatCode>
                <c:ptCount val="8"/>
                <c:pt idx="0">
                  <c:v>32.0</c:v>
                </c:pt>
                <c:pt idx="1">
                  <c:v>32.0</c:v>
                </c:pt>
                <c:pt idx="2">
                  <c:v>32.0</c:v>
                </c:pt>
                <c:pt idx="3">
                  <c:v>32.0</c:v>
                </c:pt>
                <c:pt idx="4">
                  <c:v>30.0</c:v>
                </c:pt>
                <c:pt idx="5">
                  <c:v>29.7</c:v>
                </c:pt>
                <c:pt idx="6">
                  <c:v>29.7</c:v>
                </c:pt>
                <c:pt idx="7">
                  <c:v>29.5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4651672"/>
        <c:axId val="-2134175368"/>
      </c:barChart>
      <c:catAx>
        <c:axId val="-2134651672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4175368"/>
        <c:crosses val="autoZero"/>
        <c:auto val="1"/>
        <c:lblAlgn val="ctr"/>
        <c:lblOffset val="100"/>
        <c:noMultiLvlLbl val="0"/>
      </c:catAx>
      <c:valAx>
        <c:axId val="-2134175368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-21346516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A4CE2E-778E-1143-8E3E-8AE59F6F89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EC6D3F-CCCE-5B49-BF13-65E29BF8B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193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220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15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8540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3652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6781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782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4" Type="http://schemas.openxmlformats.org/officeDocument/2006/relationships/chart" Target="../charts/chart11.xml"/><Relationship Id="rId5" Type="http://schemas.openxmlformats.org/officeDocument/2006/relationships/chart" Target="../charts/chart12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3.xml"/><Relationship Id="rId3" Type="http://schemas.openxmlformats.org/officeDocument/2006/relationships/chart" Target="../charts/chart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4" Type="http://schemas.openxmlformats.org/officeDocument/2006/relationships/chart" Target="../charts/chart17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Leonie </a:t>
            </a:r>
            <a:r>
              <a:rPr lang="en-US" dirty="0" err="1" smtClean="0"/>
              <a:t>Haimson</a:t>
            </a:r>
            <a:r>
              <a:rPr lang="en-US" dirty="0" smtClean="0"/>
              <a:t>, Class Size Matters</a:t>
            </a:r>
          </a:p>
          <a:p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/>
              <a:t>UnMet</a:t>
            </a:r>
            <a:r>
              <a:rPr lang="en-US" sz="2800" dirty="0" smtClean="0"/>
              <a:t> need for seats in New 2015-2019 capital plan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1800" i="1" dirty="0" smtClean="0"/>
              <a:t>Including class size and overcrowding data  </a:t>
            </a:r>
            <a:br>
              <a:rPr lang="en-US" sz="1800" i="1" dirty="0" smtClean="0"/>
            </a:br>
            <a:r>
              <a:rPr lang="en-US" sz="1800" i="1" dirty="0" smtClean="0"/>
              <a:t>for Community School district 26</a:t>
            </a:r>
            <a:endParaRPr lang="en-US" sz="1800" i="1" dirty="0"/>
          </a:p>
        </p:txBody>
      </p:sp>
    </p:spTree>
    <p:extLst>
      <p:ext uri="{BB962C8B-B14F-4D97-AF65-F5344CB8AC3E}">
        <p14:creationId xmlns:p14="http://schemas.microsoft.com/office/powerpoint/2010/main" val="2872197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4" y="533399"/>
            <a:ext cx="7820025" cy="819151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2000" b="1" i="1" dirty="0"/>
              <a:t>C</a:t>
            </a:r>
            <a:r>
              <a:rPr lang="en-US" sz="2000" b="1" i="1" dirty="0" smtClean="0"/>
              <a:t>lass sizes in CSD 26 have increased in grades K-3 </a:t>
            </a:r>
            <a:br>
              <a:rPr lang="en-US" sz="2000" b="1" i="1" dirty="0" smtClean="0"/>
            </a:br>
            <a:r>
              <a:rPr lang="en-US" sz="2000" b="1" i="1" dirty="0" smtClean="0"/>
              <a:t>by 22.9% since 2006 and are now well above C4E goals</a:t>
            </a:r>
            <a:endParaRPr lang="en-US" sz="20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581001"/>
            <a:ext cx="7198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Data sources: DOE Class Size Reports 2006-2013, 2008 DOE Contracts for Excellence Approved Plan</a:t>
            </a:r>
            <a:endParaRPr lang="en-US" sz="1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6691495"/>
              </p:ext>
            </p:extLst>
          </p:nvPr>
        </p:nvGraphicFramePr>
        <p:xfrm>
          <a:off x="0" y="1352550"/>
          <a:ext cx="9144000" cy="5124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730540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14655"/>
            <a:ext cx="8229600" cy="1295795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2400" b="1" i="1" dirty="0" smtClean="0"/>
              <a:t>CSD 26’s class sizes in grades 4-8 have increased by </a:t>
            </a:r>
            <a:r>
              <a:rPr lang="en-US" sz="2400" b="1" i="1" dirty="0" smtClean="0"/>
              <a:t>2.8</a:t>
            </a:r>
            <a:r>
              <a:rPr lang="en-US" sz="2400" b="1" i="1" dirty="0" smtClean="0"/>
              <a:t>% </a:t>
            </a:r>
            <a:r>
              <a:rPr lang="en-US" sz="2400" b="1" i="1" dirty="0" smtClean="0"/>
              <a:t>since </a:t>
            </a:r>
            <a:r>
              <a:rPr lang="en-US" sz="2400" b="1" i="1" dirty="0" smtClean="0"/>
              <a:t>2007 </a:t>
            </a:r>
            <a:r>
              <a:rPr lang="en-US" sz="2400" b="1" i="1" dirty="0" smtClean="0"/>
              <a:t>and are very far above C4E goals</a:t>
            </a:r>
            <a:endParaRPr lang="en-US" sz="24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-406400" y="4025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267" y="6527800"/>
            <a:ext cx="7198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Data sources: DOE Class Size Reports 2006-2013, 2008 DOE Contracts for Excellence Approved Plan</a:t>
            </a:r>
            <a:endParaRPr lang="en-US" sz="12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0659086"/>
              </p:ext>
            </p:extLst>
          </p:nvPr>
        </p:nvGraphicFramePr>
        <p:xfrm>
          <a:off x="0" y="1710450"/>
          <a:ext cx="9144000" cy="4766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25354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9591"/>
            <a:ext cx="7772400" cy="1060609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Class sizes city-wide have increased in core HS classes as well, by 2.3% since 2007, though the DOE data is unreliable</a:t>
            </a:r>
            <a:r>
              <a:rPr lang="en-US" sz="2400" dirty="0"/>
              <a:t>*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838201" y="5930324"/>
            <a:ext cx="688519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*DOE’s class size data is unreliable &amp; </a:t>
            </a:r>
          </a:p>
          <a:p>
            <a:pPr algn="ctr"/>
            <a:r>
              <a:rPr lang="en-US" sz="1600" dirty="0" smtClean="0"/>
              <a:t>their methodology for calculating HS averages have changed year to year</a:t>
            </a:r>
            <a:endParaRPr lang="en-US" sz="16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1975893"/>
              </p:ext>
            </p:extLst>
          </p:nvPr>
        </p:nvGraphicFramePr>
        <p:xfrm>
          <a:off x="435940" y="1612899"/>
          <a:ext cx="8153400" cy="43053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267" y="6527800"/>
            <a:ext cx="7198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Data sources: DOE Class Size Reports 2006-2013, 2008 DOE Contracts for Excellence Approved Plan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61561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10000"/>
              <a:lumOff val="9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CSD 26 Schools with large class sizes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At the Kindergarten level, there are six schools in CSD 26 with with an average class size of 25, according </a:t>
            </a:r>
            <a:r>
              <a:rPr lang="en-US" sz="2000" dirty="0"/>
              <a:t>to DOE’s November 2013 </a:t>
            </a:r>
            <a:r>
              <a:rPr lang="en-US" sz="2000" dirty="0" smtClean="0"/>
              <a:t>report.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In grades 1-3, there are 14 schools in CSD 26 with at least one grade level averaging 30 students per class or more.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In grades 4-8, 19 schools have </a:t>
            </a:r>
            <a:r>
              <a:rPr lang="en-US" sz="2000" dirty="0"/>
              <a:t>at least one grade level with </a:t>
            </a:r>
            <a:r>
              <a:rPr lang="en-US" sz="2000" dirty="0" smtClean="0"/>
              <a:t>an average </a:t>
            </a:r>
            <a:r>
              <a:rPr lang="en-US" sz="2000" dirty="0"/>
              <a:t>class size of 30 or </a:t>
            </a:r>
            <a:r>
              <a:rPr lang="en-US" sz="2000" dirty="0" smtClean="0"/>
              <a:t>more.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74962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10000"/>
              <a:lumOff val="9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Examples of schools in CSD 26 </a:t>
            </a:r>
            <a:br>
              <a:rPr lang="en-US" dirty="0" smtClean="0"/>
            </a:br>
            <a:r>
              <a:rPr lang="en-US" dirty="0" smtClean="0"/>
              <a:t>with large class sizes, K-3</a:t>
            </a:r>
            <a:endParaRPr lang="en-US" dirty="0">
              <a:solidFill>
                <a:srgbClr val="3366FF"/>
              </a:solidFill>
            </a:endParaRP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7452501"/>
              </p:ext>
            </p:extLst>
          </p:nvPr>
        </p:nvGraphicFramePr>
        <p:xfrm>
          <a:off x="457200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7199936"/>
              </p:ext>
            </p:extLst>
          </p:nvPr>
        </p:nvGraphicFramePr>
        <p:xfrm>
          <a:off x="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5586689"/>
              </p:ext>
            </p:extLst>
          </p:nvPr>
        </p:nvGraphicFramePr>
        <p:xfrm>
          <a:off x="4572000" y="1524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9711065"/>
              </p:ext>
            </p:extLst>
          </p:nvPr>
        </p:nvGraphicFramePr>
        <p:xfrm>
          <a:off x="0" y="1524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596902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School Utilization Rates at critical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800" dirty="0" smtClean="0"/>
              <a:t>Citywide, elementary schools avg. building utilization rates are at 97.4%; the </a:t>
            </a:r>
            <a:r>
              <a:rPr lang="en-US" sz="1800" dirty="0"/>
              <a:t>median utilization </a:t>
            </a:r>
            <a:r>
              <a:rPr lang="en-US" sz="1800" dirty="0" smtClean="0"/>
              <a:t>rate is at 102%, high schools are not far behind at 95.2%.</a:t>
            </a:r>
            <a:endParaRPr lang="en-US" sz="1800" dirty="0"/>
          </a:p>
          <a:p>
            <a:endParaRPr lang="en-US" sz="1800" dirty="0"/>
          </a:p>
          <a:p>
            <a:r>
              <a:rPr lang="en-US" sz="1800" dirty="0" smtClean="0"/>
              <a:t>In eleven districts, elementary school average above 100%; 20 districts average above </a:t>
            </a:r>
            <a:r>
              <a:rPr lang="en-US" sz="1800" dirty="0"/>
              <a:t>90</a:t>
            </a:r>
            <a:r>
              <a:rPr lang="en-US" sz="1800" dirty="0" smtClean="0"/>
              <a:t>%.</a:t>
            </a:r>
            <a:endParaRPr lang="en-US" sz="1800" dirty="0"/>
          </a:p>
          <a:p>
            <a:endParaRPr lang="en-US" sz="1800" dirty="0" smtClean="0"/>
          </a:p>
          <a:p>
            <a:r>
              <a:rPr lang="en-US" sz="1800" dirty="0" smtClean="0"/>
              <a:t>High schools in Queens (110.7%) and Staten Island (103.2%) average </a:t>
            </a:r>
            <a:r>
              <a:rPr lang="en-US" sz="1800" dirty="0"/>
              <a:t>above 100</a:t>
            </a:r>
            <a:r>
              <a:rPr lang="en-US" sz="1800" dirty="0" smtClean="0"/>
              <a:t>%.</a:t>
            </a:r>
          </a:p>
          <a:p>
            <a:endParaRPr lang="en-US" sz="1800" dirty="0"/>
          </a:p>
          <a:p>
            <a:r>
              <a:rPr lang="en-US" sz="1800" dirty="0" smtClean="0"/>
              <a:t>At the MS level, D20 in Brooklyn, D24, and D25 in Queens have building utilization rates over 95%.</a:t>
            </a:r>
          </a:p>
          <a:p>
            <a:endParaRPr lang="en-US" sz="1800" dirty="0"/>
          </a:p>
          <a:p>
            <a:r>
              <a:rPr lang="en-US" sz="1800" dirty="0" smtClean="0"/>
              <a:t>There are more than </a:t>
            </a:r>
            <a:r>
              <a:rPr lang="en-US" sz="1800" dirty="0"/>
              <a:t>30,000 seats just to bring </a:t>
            </a:r>
            <a:r>
              <a:rPr lang="en-US" sz="1800" dirty="0" smtClean="0"/>
              <a:t>those districts to 100</a:t>
            </a:r>
            <a:r>
              <a:rPr lang="en-US" sz="1800" dirty="0"/>
              <a:t>% </a:t>
            </a:r>
            <a:r>
              <a:rPr lang="en-US" sz="1800" dirty="0" smtClean="0"/>
              <a:t>utilization.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r>
              <a:rPr lang="en-US" sz="1800" i="1" dirty="0" smtClean="0"/>
              <a:t>Data source: Blue Book target utilization rates 2012-2013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145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# of Seats currently needed  to bring buildings to 100% or less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5543320"/>
              </p:ext>
            </p:extLst>
          </p:nvPr>
        </p:nvGraphicFramePr>
        <p:xfrm>
          <a:off x="5219700" y="1689100"/>
          <a:ext cx="36957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399" y="6211669"/>
            <a:ext cx="49053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*These figures are the difference between capacity &amp; enrollment in the organizational target #  in 2012-2013 Blue Book </a:t>
            </a:r>
            <a:endParaRPr lang="en-US" sz="12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7297972"/>
              </p:ext>
            </p:extLst>
          </p:nvPr>
        </p:nvGraphicFramePr>
        <p:xfrm>
          <a:off x="279400" y="1689100"/>
          <a:ext cx="5054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199" y="6567268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Blue Book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59704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10000"/>
              <a:lumOff val="9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000" dirty="0" smtClean="0"/>
              <a:t>Average Utilization </a:t>
            </a:r>
            <a:r>
              <a:rPr lang="en-US" sz="2000" dirty="0"/>
              <a:t>Rates in </a:t>
            </a:r>
            <a:r>
              <a:rPr lang="en-US" sz="2000" dirty="0" smtClean="0"/>
              <a:t>CSD 26 compared to City-Wide 2012-2013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i="1" dirty="0" smtClean="0"/>
              <a:t>D26</a:t>
            </a:r>
            <a:r>
              <a:rPr lang="en-US" sz="2000" dirty="0" smtClean="0"/>
              <a:t> </a:t>
            </a:r>
            <a:r>
              <a:rPr lang="en-US" sz="1800" i="1" dirty="0" smtClean="0"/>
              <a:t>ES building utilization rate at 110%, above citywide average</a:t>
            </a:r>
            <a:endParaRPr lang="en-US" sz="1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8817996"/>
              </p:ext>
            </p:extLst>
          </p:nvPr>
        </p:nvGraphicFramePr>
        <p:xfrm>
          <a:off x="8115300" y="3172460"/>
          <a:ext cx="825500" cy="1018540"/>
        </p:xfrm>
        <a:graphic>
          <a:graphicData uri="http://schemas.openxmlformats.org/drawingml/2006/table">
            <a:tbl>
              <a:tblPr/>
              <a:tblGrid>
                <a:gridCol w="825500"/>
              </a:tblGrid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*Calculated by dividing building enrollment by the target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capacity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199" y="6249887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Blue Book</a:t>
            </a:r>
            <a:endParaRPr lang="en-US" sz="140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5123815"/>
              </p:ext>
            </p:extLst>
          </p:nvPr>
        </p:nvGraphicFramePr>
        <p:xfrm>
          <a:off x="457200" y="1650999"/>
          <a:ext cx="7569200" cy="4444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8328385"/>
              </p:ext>
            </p:extLst>
          </p:nvPr>
        </p:nvGraphicFramePr>
        <p:xfrm>
          <a:off x="457200" y="1650999"/>
          <a:ext cx="7569200" cy="4598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6477455"/>
            <a:ext cx="8192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1,231 ES </a:t>
            </a:r>
            <a:r>
              <a:rPr lang="en-US" dirty="0"/>
              <a:t>Seats </a:t>
            </a:r>
            <a:r>
              <a:rPr lang="en-US" dirty="0" smtClean="0"/>
              <a:t>and 7,295 </a:t>
            </a:r>
            <a:r>
              <a:rPr lang="en-US" dirty="0"/>
              <a:t>HS Seats </a:t>
            </a:r>
            <a:r>
              <a:rPr lang="en-US" dirty="0" smtClean="0"/>
              <a:t>needed to reach 100% building utilization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5253218"/>
              </p:ext>
            </p:extLst>
          </p:nvPr>
        </p:nvGraphicFramePr>
        <p:xfrm>
          <a:off x="0" y="1523999"/>
          <a:ext cx="8115300" cy="4725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60676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Over-utilized ES and MS buildings in CSD 26 and Queens HS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are 19 buildings that host elementary school students and 1 building that hosts middle school students in CSD 26 that are above 100% utilization.  The seat need for these schools is more than 1,800 students.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At 26 over-utilized Queens HS buildings, there is a seat need for more than 13,000 students.</a:t>
            </a:r>
          </a:p>
          <a:p>
            <a:endParaRPr lang="en-US" dirty="0"/>
          </a:p>
          <a:p>
            <a:r>
              <a:rPr lang="en-US" dirty="0" smtClean="0"/>
              <a:t>Please note that the seat need here is higher because it takes into account all buildings that are over-utilized (100% or more) rather than the need averaged across the district.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0490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19 ES Buildings and 1 MS Building </a:t>
            </a:r>
            <a:br>
              <a:rPr lang="en-US" dirty="0" smtClean="0"/>
            </a:br>
            <a:r>
              <a:rPr lang="en-US" dirty="0" smtClean="0"/>
              <a:t>are over-utilized in CSD 26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501368"/>
            <a:ext cx="5420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*1,709 ES seats and 150 MS seats needed to reach 100% building utilization</a:t>
            </a:r>
            <a:endParaRPr lang="en-US" sz="12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658235"/>
              </p:ext>
            </p:extLst>
          </p:nvPr>
        </p:nvGraphicFramePr>
        <p:xfrm>
          <a:off x="0" y="1600200"/>
          <a:ext cx="91440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2523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School Utilization Rates at critical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1800" dirty="0" smtClean="0"/>
              <a:t>Citywide, schools have become more overcrowded over last six years. More than 480,000 students citywide are in extremely overcrowded buildings. </a:t>
            </a:r>
          </a:p>
          <a:p>
            <a:endParaRPr lang="en-US" sz="1800" dirty="0"/>
          </a:p>
          <a:p>
            <a:r>
              <a:rPr lang="en-US" sz="1800" dirty="0" smtClean="0"/>
              <a:t>Elementary schools avg. building utilization “target” rates at 97.4%; median at 102%.  High schools are not far behind at 95.2%.  </a:t>
            </a:r>
          </a:p>
          <a:p>
            <a:endParaRPr lang="en-US" sz="1800" dirty="0"/>
          </a:p>
          <a:p>
            <a:r>
              <a:rPr lang="en-US" sz="1800" dirty="0" smtClean="0"/>
              <a:t>High ES rates in all boroughs, including D10 and D11 in the Bronx 108% and 105.6%, respectively. </a:t>
            </a:r>
          </a:p>
          <a:p>
            <a:endParaRPr lang="en-US" sz="1800" dirty="0"/>
          </a:p>
          <a:p>
            <a:r>
              <a:rPr lang="en-US" sz="1800" dirty="0" smtClean="0"/>
              <a:t>In Queens, D24 (120.6%), D25 (109.7%), D26 (110%), D27 (106.1%), and D30 (107.3%) all extremely overcrowded.</a:t>
            </a:r>
          </a:p>
          <a:p>
            <a:endParaRPr lang="en-US" sz="1800" dirty="0"/>
          </a:p>
          <a:p>
            <a:r>
              <a:rPr lang="en-US" sz="1800" dirty="0" smtClean="0"/>
              <a:t>At the MS level, D20 in Brooklyn, D24, and D25 in Queens have building utilization rates over 95%.</a:t>
            </a:r>
          </a:p>
          <a:p>
            <a:endParaRPr lang="en-US" sz="1800" dirty="0"/>
          </a:p>
          <a:p>
            <a:r>
              <a:rPr lang="en-US" sz="1800" dirty="0" smtClean="0"/>
              <a:t>Queens high school buildings have avg. utilization rate of 110.7% and Staten Island high school buildings 103.2%.</a:t>
            </a:r>
          </a:p>
          <a:p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r>
              <a:rPr lang="en-US" sz="1800" i="1" dirty="0" smtClean="0"/>
              <a:t>Data source: Blue Book target utilization rates 2012-2013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165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26 Queens High School Buildings are over-utilized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515100"/>
            <a:ext cx="5765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</a:t>
            </a:r>
            <a:r>
              <a:rPr lang="en-US" dirty="0" smtClean="0"/>
              <a:t>13,331 HS seats </a:t>
            </a:r>
            <a:r>
              <a:rPr lang="en-US" dirty="0"/>
              <a:t>needed to reach 100% building utilization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0359946"/>
              </p:ext>
            </p:extLst>
          </p:nvPr>
        </p:nvGraphicFramePr>
        <p:xfrm>
          <a:off x="0" y="1088662"/>
          <a:ext cx="9144000" cy="5426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79307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  <a:solidFill>
            <a:schemeClr val="tx1">
              <a:lumMod val="10000"/>
              <a:lumOff val="90000"/>
            </a:schemeClr>
          </a:solidFill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New Seats in Capital Plan and DOE Enrollment Projections for CSD 26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494502"/>
            <a:ext cx="89730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~1,832 to 1,977 new students by 2021 according to enrollment projections but only 960 seats are being added.</a:t>
            </a:r>
            <a:endParaRPr lang="en-US" sz="140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6767008"/>
              </p:ext>
            </p:extLst>
          </p:nvPr>
        </p:nvGraphicFramePr>
        <p:xfrm>
          <a:off x="0" y="1600200"/>
          <a:ext cx="9144000" cy="48943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83591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2014 Kindergarten Wait Lists in CSD 26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According to DOE, the wait list for zoned Kindergarten spots in 2014 is smaller citywide than in 2013, with 1,242 zoned students on wait lists as of April 21, 2014. </a:t>
            </a:r>
          </a:p>
          <a:p>
            <a:endParaRPr lang="en-US" dirty="0"/>
          </a:p>
          <a:p>
            <a:r>
              <a:rPr lang="en-US" dirty="0"/>
              <a:t>19 of 32 school districts currently have at least one school with a waiting list. </a:t>
            </a:r>
          </a:p>
          <a:p>
            <a:endParaRPr lang="en-US" dirty="0"/>
          </a:p>
          <a:p>
            <a:r>
              <a:rPr lang="en-US" dirty="0"/>
              <a:t>63 schools have zoned wait lists: 20 in Brooklyn, 17 in Queens, 11 in Manhattan, 11 in The Bronx, and 4 in Staten Island.</a:t>
            </a:r>
          </a:p>
          <a:p>
            <a:endParaRPr lang="en-US" dirty="0"/>
          </a:p>
          <a:p>
            <a:r>
              <a:rPr lang="en-US" dirty="0"/>
              <a:t>DOE less transparent than ever: the number of zoned students for particular schools if less than 10 is not revealed – and methodology for creating wait lists unexplained.</a:t>
            </a:r>
          </a:p>
          <a:p>
            <a:endParaRPr lang="en-US" dirty="0"/>
          </a:p>
          <a:p>
            <a:r>
              <a:rPr lang="en-US" dirty="0"/>
              <a:t>Over 7,000 families got none of their choices but unclear how many were put on wait list for their zoned school. </a:t>
            </a:r>
          </a:p>
          <a:p>
            <a:endParaRPr lang="en-US" dirty="0" smtClean="0"/>
          </a:p>
          <a:p>
            <a:r>
              <a:rPr lang="en-US" dirty="0" smtClean="0"/>
              <a:t>There was one school in District 26 with waiting lists: PS 205 Alexander Graham Bell (1-9 students).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4908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Number of students in CSD 26 trailers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CSD 26, according to the 2012-2013 TCU Report, there are </a:t>
            </a:r>
            <a:r>
              <a:rPr lang="en-US" dirty="0"/>
              <a:t>2</a:t>
            </a:r>
            <a:r>
              <a:rPr lang="en-US" dirty="0" smtClean="0"/>
              <a:t> TCUs at one elementary school: PS 41 (2 TCUs, 89 students).</a:t>
            </a:r>
          </a:p>
          <a:p>
            <a:endParaRPr lang="en-US" dirty="0"/>
          </a:p>
          <a:p>
            <a:r>
              <a:rPr lang="en-US" dirty="0" smtClean="0"/>
              <a:t>There are at least 89 students enrolled in these TCUs that need to be replaced.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5496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Number of students in Queens HS trailers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At the high school level, there are at least 38 TCUs </a:t>
            </a:r>
            <a:r>
              <a:rPr lang="en-US" dirty="0" smtClean="0"/>
              <a:t>at </a:t>
            </a:r>
            <a:r>
              <a:rPr lang="en-US" dirty="0"/>
              <a:t>eight </a:t>
            </a:r>
            <a:r>
              <a:rPr lang="en-US" dirty="0" smtClean="0"/>
              <a:t>Queens high </a:t>
            </a:r>
            <a:r>
              <a:rPr lang="en-US" dirty="0"/>
              <a:t>schools:  John Adams, Bayside, Cardozo, Richmond Hill, William Bryant, John Bowne, Francis Lewis, and Jamaica Learning Center.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All </a:t>
            </a:r>
            <a:r>
              <a:rPr lang="en-US" dirty="0"/>
              <a:t>but John Adams </a:t>
            </a:r>
            <a:r>
              <a:rPr lang="en-US" dirty="0" smtClean="0"/>
              <a:t>HS did </a:t>
            </a:r>
            <a:r>
              <a:rPr lang="en-US" dirty="0"/>
              <a:t>not have enrollment figures listed in the </a:t>
            </a:r>
            <a:r>
              <a:rPr lang="en-US" dirty="0" smtClean="0"/>
              <a:t>report and are not counted in DOE stats on students attending class in trailers.</a:t>
            </a:r>
          </a:p>
          <a:p>
            <a:endParaRPr lang="en-US" dirty="0"/>
          </a:p>
          <a:p>
            <a:r>
              <a:rPr lang="en-US" dirty="0"/>
              <a:t>T</a:t>
            </a:r>
            <a:r>
              <a:rPr lang="en-US" dirty="0" smtClean="0"/>
              <a:t>here are 68 classrooms in these 38 TCUs and the total capacity is 1,984 across the 8 HS.  None of these students are included in the 7,158 total that DOE reports attend classes in TCUs.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3082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seats need for CSD 26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Capital Plan allocates just 960 seats for FY 2015-2019 for CSD 26.</a:t>
            </a:r>
          </a:p>
          <a:p>
            <a:endParaRPr lang="en-US" dirty="0" smtClean="0"/>
          </a:p>
          <a:p>
            <a:r>
              <a:rPr lang="en-US" dirty="0" smtClean="0"/>
              <a:t>To reduce overcrowding, and bring building utilization to 100% at the elementary school and middle school levels, more than 1,800 seats are needed. </a:t>
            </a:r>
          </a:p>
          <a:p>
            <a:endParaRPr lang="en-US" dirty="0"/>
          </a:p>
          <a:p>
            <a:r>
              <a:rPr lang="en-US" dirty="0" smtClean="0"/>
              <a:t>If the DOE’s enrollment projections are accurate, at least 1,800 seats are needed in the district to meet the enrollment projections for the next decade (2011-2021).</a:t>
            </a:r>
          </a:p>
          <a:p>
            <a:endParaRPr lang="en-US" dirty="0"/>
          </a:p>
          <a:p>
            <a:r>
              <a:rPr lang="en-US" dirty="0" smtClean="0"/>
              <a:t>To remove elementary and middle school students from trailers, another 90 seats are needed to eliminate the need for trailers in elementary and middle schools across CSD 26.</a:t>
            </a:r>
          </a:p>
          <a:p>
            <a:endParaRPr lang="en-US" dirty="0"/>
          </a:p>
          <a:p>
            <a:r>
              <a:rPr lang="en-US" dirty="0" smtClean="0"/>
              <a:t>Therefore, at least 3,690 elementary</a:t>
            </a:r>
            <a:r>
              <a:rPr lang="en-US" dirty="0"/>
              <a:t> </a:t>
            </a:r>
            <a:r>
              <a:rPr lang="en-US" dirty="0" smtClean="0"/>
              <a:t>and middle school seats are needed beyond what the FY 2015-2019 Capital Plan has for CSD 26.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8197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Unmet need critical in Queens high schools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More than 7,200 seats in Queens HS are needed to </a:t>
            </a:r>
            <a:r>
              <a:rPr lang="en-US" dirty="0"/>
              <a:t>reduce present overcrowding and bring building utilization to 100%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These figures underestimate actual level of overcrowding, according to most principals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About 2,000 </a:t>
            </a:r>
            <a:r>
              <a:rPr lang="en-US" dirty="0"/>
              <a:t>seats are needed to remove Queens </a:t>
            </a:r>
            <a:r>
              <a:rPr lang="en-US" dirty="0" smtClean="0"/>
              <a:t>high school </a:t>
            </a:r>
            <a:r>
              <a:rPr lang="en-US" dirty="0"/>
              <a:t>students from </a:t>
            </a:r>
            <a:r>
              <a:rPr lang="en-US" dirty="0" smtClean="0"/>
              <a:t>schools with trailers (from capacity figures).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DOE consultants project an increase in Queens high school enrollment of 12,567- 12,980 by 2021.  </a:t>
            </a:r>
          </a:p>
          <a:p>
            <a:endParaRPr lang="en-US" dirty="0"/>
          </a:p>
          <a:p>
            <a:r>
              <a:rPr lang="en-US" i="1" dirty="0"/>
              <a:t>Yet only 2,802 Queens HS seats proposed in five-year plan, a shortage of more than 17,000 seats.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4499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New charter provisions passed in state budget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876800"/>
          </a:xfrm>
        </p:spPr>
        <p:txBody>
          <a:bodyPr>
            <a:normAutofit fontScale="25000" lnSpcReduction="20000"/>
          </a:bodyPr>
          <a:lstStyle/>
          <a:p>
            <a:r>
              <a:rPr lang="en-US" sz="6400" dirty="0" smtClean="0"/>
              <a:t>Any </a:t>
            </a:r>
            <a:r>
              <a:rPr lang="en-US" sz="6400" dirty="0"/>
              <a:t>charter co-located in a NYC school building cannot be evicted and has </a:t>
            </a:r>
            <a:r>
              <a:rPr lang="en-US" sz="6400" dirty="0" smtClean="0"/>
              <a:t>veto powers before </a:t>
            </a:r>
            <a:r>
              <a:rPr lang="en-US" sz="6400" dirty="0"/>
              <a:t>they </a:t>
            </a:r>
            <a:r>
              <a:rPr lang="en-US" sz="6400" dirty="0" smtClean="0"/>
              <a:t>leave </a:t>
            </a:r>
            <a:r>
              <a:rPr lang="en-US" sz="6400" dirty="0"/>
              <a:t>the building – even if they are </a:t>
            </a:r>
            <a:r>
              <a:rPr lang="en-US" sz="6400" dirty="0" smtClean="0"/>
              <a:t>expanding and squeezing out </a:t>
            </a:r>
            <a:r>
              <a:rPr lang="en-US" sz="6400" dirty="0"/>
              <a:t>NYC public school students. </a:t>
            </a:r>
            <a:endParaRPr lang="en-US" sz="6400" dirty="0" smtClean="0"/>
          </a:p>
          <a:p>
            <a:pPr marL="0" indent="0">
              <a:buNone/>
            </a:pPr>
            <a:r>
              <a:rPr lang="en-US" sz="6400" dirty="0" smtClean="0"/>
              <a:t> </a:t>
            </a:r>
          </a:p>
          <a:p>
            <a:r>
              <a:rPr lang="en-US" sz="6400" dirty="0" smtClean="0"/>
              <a:t>This </a:t>
            </a:r>
            <a:r>
              <a:rPr lang="en-US" sz="6400" dirty="0"/>
              <a:t>includes any </a:t>
            </a:r>
            <a:r>
              <a:rPr lang="en-US" sz="6400" dirty="0" smtClean="0"/>
              <a:t>charter co-location agreed </a:t>
            </a:r>
            <a:r>
              <a:rPr lang="en-US" sz="6400" dirty="0"/>
              <a:t>to before 2014 – including </a:t>
            </a:r>
            <a:r>
              <a:rPr lang="en-US" sz="6400" dirty="0" smtClean="0"/>
              <a:t>the three Success charter </a:t>
            </a:r>
            <a:r>
              <a:rPr lang="en-US" sz="6400" dirty="0"/>
              <a:t>schools </a:t>
            </a:r>
            <a:r>
              <a:rPr lang="en-US" sz="6400" dirty="0" smtClean="0"/>
              <a:t>approved right </a:t>
            </a:r>
            <a:r>
              <a:rPr lang="en-US" sz="6400" dirty="0"/>
              <a:t>before Bloomberg left office</a:t>
            </a:r>
            <a:r>
              <a:rPr lang="en-US" sz="6400" dirty="0" smtClean="0"/>
              <a:t>.</a:t>
            </a:r>
          </a:p>
          <a:p>
            <a:endParaRPr lang="en-US" sz="6400" dirty="0"/>
          </a:p>
          <a:p>
            <a:r>
              <a:rPr lang="en-US" sz="6400" dirty="0" smtClean="0"/>
              <a:t>Any new or charter school in NYC adding grade levels must </a:t>
            </a:r>
            <a:r>
              <a:rPr lang="en-US" sz="6400" dirty="0"/>
              <a:t>be “provided access to facilities” w/in </a:t>
            </a:r>
            <a:r>
              <a:rPr lang="en-US" sz="6400" dirty="0" smtClean="0"/>
              <a:t>five months of asking for it.</a:t>
            </a:r>
          </a:p>
          <a:p>
            <a:endParaRPr lang="en-US" sz="6400" dirty="0"/>
          </a:p>
          <a:p>
            <a:r>
              <a:rPr lang="en-US" sz="6400" dirty="0" smtClean="0"/>
              <a:t>If </a:t>
            </a:r>
            <a:r>
              <a:rPr lang="en-US" sz="6400" dirty="0"/>
              <a:t>they don’t like the space </a:t>
            </a:r>
            <a:r>
              <a:rPr lang="en-US" sz="6400" dirty="0" smtClean="0"/>
              <a:t>offered by the city, </a:t>
            </a:r>
            <a:r>
              <a:rPr lang="en-US" sz="6400" dirty="0"/>
              <a:t>they can appeal to the </a:t>
            </a:r>
            <a:r>
              <a:rPr lang="en-US" sz="6400" dirty="0" smtClean="0"/>
              <a:t>Commissioner King, who is a former charter school director and has never ruled against a charter school.</a:t>
            </a:r>
          </a:p>
          <a:p>
            <a:r>
              <a:rPr lang="en-US" sz="6400" dirty="0" smtClean="0"/>
              <a:t> </a:t>
            </a:r>
            <a:r>
              <a:rPr lang="en-US" sz="6400" dirty="0"/>
              <a:t>.  </a:t>
            </a:r>
            <a:endParaRPr lang="en-US" sz="6400" dirty="0" smtClean="0"/>
          </a:p>
          <a:p>
            <a:endParaRPr lang="en-US" sz="6400" dirty="0"/>
          </a:p>
          <a:p>
            <a:r>
              <a:rPr lang="en-US" sz="6400" dirty="0" smtClean="0"/>
              <a:t>NO FISCAL IMPACT statement or analysis accompanying this bill.</a:t>
            </a:r>
          </a:p>
          <a:p>
            <a:pPr marL="0" indent="0">
              <a:buNone/>
            </a:pPr>
            <a:endParaRPr lang="en-US" sz="6400" dirty="0"/>
          </a:p>
          <a:p>
            <a:r>
              <a:rPr lang="en-US" sz="6400" dirty="0" smtClean="0"/>
              <a:t>In addition, the </a:t>
            </a:r>
            <a:r>
              <a:rPr lang="en-US" sz="6400" dirty="0"/>
              <a:t>state will provide all charter schools </a:t>
            </a:r>
            <a:r>
              <a:rPr lang="en-US" sz="6400" dirty="0" smtClean="0"/>
              <a:t>with  </a:t>
            </a:r>
            <a:r>
              <a:rPr lang="en-US" sz="6400" dirty="0"/>
              <a:t>per-pupil funding </a:t>
            </a:r>
            <a:r>
              <a:rPr lang="en-US" sz="6400" dirty="0" smtClean="0"/>
              <a:t>increases, </a:t>
            </a:r>
            <a:r>
              <a:rPr lang="en-US" sz="6400" dirty="0"/>
              <a:t>amounting to $500 over the next 3 </a:t>
            </a:r>
            <a:r>
              <a:rPr lang="en-US" sz="6400" dirty="0" smtClean="0"/>
              <a:t>years and provide them funding for pre-K.</a:t>
            </a:r>
            <a:endParaRPr lang="en-US" sz="6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498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Charter space provisions ONLY apply to NYC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800" dirty="0" smtClean="0"/>
              <a:t>Upstate legislators fought off making charters eligible for state facilities funds – which would have been better for NYC.</a:t>
            </a:r>
          </a:p>
          <a:p>
            <a:pPr lvl="0"/>
            <a:endParaRPr lang="en-US" sz="1800" dirty="0" smtClean="0"/>
          </a:p>
          <a:p>
            <a:r>
              <a:rPr lang="en-US" sz="1800" dirty="0" smtClean="0"/>
              <a:t>Yet legislators did not block these onerous provisions for NYC , where we have the most expensive real estate &amp; the most overcrowded schools in the state.</a:t>
            </a:r>
          </a:p>
          <a:p>
            <a:endParaRPr lang="en-US" sz="1800" dirty="0"/>
          </a:p>
          <a:p>
            <a:r>
              <a:rPr lang="en-US" sz="1800" dirty="0"/>
              <a:t>If the DOE doesn’t offer </a:t>
            </a:r>
            <a:r>
              <a:rPr lang="en-US" sz="1800" dirty="0" smtClean="0"/>
              <a:t>charter schools free </a:t>
            </a:r>
            <a:r>
              <a:rPr lang="en-US" sz="1800" dirty="0"/>
              <a:t>space, the city  must pay for a school’s rent in private space or give them an extra 20 percent over their operating aid </a:t>
            </a:r>
            <a:r>
              <a:rPr lang="en-US" sz="1800" dirty="0" smtClean="0"/>
              <a:t>every </a:t>
            </a:r>
            <a:r>
              <a:rPr lang="en-US" sz="1800" dirty="0"/>
              <a:t>year going forward. </a:t>
            </a:r>
          </a:p>
          <a:p>
            <a:endParaRPr lang="en-US" sz="1800" dirty="0"/>
          </a:p>
          <a:p>
            <a:r>
              <a:rPr lang="en-US" sz="1800" dirty="0"/>
              <a:t>After the city spends $40 million per year on charter rent, the state will begin chipping in 60% of additional cost. </a:t>
            </a:r>
          </a:p>
          <a:p>
            <a:endParaRPr lang="en-US" sz="1800" dirty="0" smtClean="0"/>
          </a:p>
          <a:p>
            <a:pPr marL="0" lvl="0" indent="0">
              <a:buNone/>
            </a:pPr>
            <a:endParaRPr lang="en-US" sz="1800" dirty="0"/>
          </a:p>
          <a:p>
            <a:endParaRPr lang="en-US" sz="18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8087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many charters will there be entitled to free space?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600" u="sng" dirty="0" smtClean="0"/>
              <a:t>We have 183 charters in NYC, 119 in co-located space.</a:t>
            </a:r>
          </a:p>
          <a:p>
            <a:endParaRPr lang="en-US" sz="1600" dirty="0"/>
          </a:p>
          <a:p>
            <a:r>
              <a:rPr lang="en-US" sz="1600" dirty="0" smtClean="0"/>
              <a:t>22 new charters are approved to open next year or the year after, all entitled to free space.</a:t>
            </a:r>
          </a:p>
          <a:p>
            <a:endParaRPr lang="en-US" sz="1600" dirty="0" smtClean="0"/>
          </a:p>
          <a:p>
            <a:r>
              <a:rPr lang="en-US" sz="1600" dirty="0" smtClean="0"/>
              <a:t>52 additional charter schools left to approve until we reach the cap raised in 2010 – with legislative approval – all entitled to free space.</a:t>
            </a:r>
          </a:p>
          <a:p>
            <a:endParaRPr lang="en-US" sz="1600" dirty="0" smtClean="0"/>
          </a:p>
          <a:p>
            <a:r>
              <a:rPr lang="en-US" sz="1600" dirty="0" smtClean="0"/>
              <a:t>Any new or existing co-located charter can also be authorized to expand grade levels through HS and will be entitled to free space.</a:t>
            </a:r>
          </a:p>
          <a:p>
            <a:endParaRPr lang="en-US" sz="1600" dirty="0"/>
          </a:p>
          <a:p>
            <a:r>
              <a:rPr lang="en-US" sz="1600" dirty="0" smtClean="0"/>
              <a:t>DOE will be paying $5.4 M in annual rent for four years for 3 Success Academy schools that only have </a:t>
            </a:r>
            <a:r>
              <a:rPr lang="en-US" sz="1600" dirty="0"/>
              <a:t>484 </a:t>
            </a:r>
            <a:r>
              <a:rPr lang="en-US" sz="1600" dirty="0" smtClean="0"/>
              <a:t>students next year – at a cost of  $11,000 per student.</a:t>
            </a:r>
          </a:p>
          <a:p>
            <a:endParaRPr lang="en-US" sz="1600" dirty="0"/>
          </a:p>
          <a:p>
            <a:r>
              <a:rPr lang="en-US" sz="1600" dirty="0" smtClean="0"/>
              <a:t>This doesn’t count the unknown renovation costs in these 3 schools, also paid for by the city.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13569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10000"/>
              <a:lumOff val="9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Average Utilization </a:t>
            </a:r>
            <a:r>
              <a:rPr lang="en-US" sz="2400" dirty="0"/>
              <a:t>Rates </a:t>
            </a:r>
            <a:r>
              <a:rPr lang="en-US" sz="2400" dirty="0" smtClean="0"/>
              <a:t>City-Wide 2012-2013</a:t>
            </a: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046428"/>
              </p:ext>
            </p:extLst>
          </p:nvPr>
        </p:nvGraphicFramePr>
        <p:xfrm>
          <a:off x="8115300" y="3172460"/>
          <a:ext cx="825500" cy="1018540"/>
        </p:xfrm>
        <a:graphic>
          <a:graphicData uri="http://schemas.openxmlformats.org/drawingml/2006/table">
            <a:tbl>
              <a:tblPr/>
              <a:tblGrid>
                <a:gridCol w="825500"/>
              </a:tblGrid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*Calculated by dividing building enrollment by the target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capacity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199" y="6249887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Blue Book</a:t>
            </a:r>
            <a:endParaRPr lang="en-US" sz="140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7285461"/>
              </p:ext>
            </p:extLst>
          </p:nvPr>
        </p:nvGraphicFramePr>
        <p:xfrm>
          <a:off x="457200" y="1650999"/>
          <a:ext cx="7569200" cy="4444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7583341"/>
              </p:ext>
            </p:extLst>
          </p:nvPr>
        </p:nvGraphicFramePr>
        <p:xfrm>
          <a:off x="0" y="1524000"/>
          <a:ext cx="8026400" cy="4725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87961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424" y="533400"/>
            <a:ext cx="7953375" cy="838200"/>
          </a:xfrm>
        </p:spPr>
        <p:txBody>
          <a:bodyPr>
            <a:normAutofit fontScale="90000"/>
          </a:bodyPr>
          <a:lstStyle/>
          <a:p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Blue book data &amp; Utilization formula inaccurate &amp; underestimates actual level of overcrowding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13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19150" y="1371600"/>
            <a:ext cx="7867650" cy="5105399"/>
          </a:xfrm>
        </p:spPr>
        <p:txBody>
          <a:bodyPr>
            <a:normAutofit fontScale="85000" lnSpcReduction="20000"/>
          </a:bodyPr>
          <a:lstStyle/>
          <a:p>
            <a:r>
              <a:rPr lang="en-US" sz="2000" dirty="0" smtClean="0"/>
              <a:t>Class sizes in grades 4-12 larger than current averages &amp; far above goals in city’s C4E plan &amp; will likely force class sizes upwards</a:t>
            </a:r>
          </a:p>
          <a:p>
            <a:endParaRPr lang="en-US" sz="2000" dirty="0"/>
          </a:p>
          <a:p>
            <a:r>
              <a:rPr lang="en-US" sz="2000" dirty="0" smtClean="0"/>
              <a:t>Doesn’t require full complement of cluster rooms or special needs students to have dedicated spaces for their mandated services</a:t>
            </a:r>
          </a:p>
          <a:p>
            <a:endParaRPr lang="en-US" sz="2000" dirty="0"/>
          </a:p>
          <a:p>
            <a:r>
              <a:rPr lang="en-US" sz="2000" dirty="0" smtClean="0"/>
              <a:t>Doesn’t properly account for students now housed in trailers in elementary and middle schools. </a:t>
            </a:r>
          </a:p>
          <a:p>
            <a:endParaRPr lang="en-US" sz="2000" dirty="0"/>
          </a:p>
          <a:p>
            <a:r>
              <a:rPr lang="en-US" sz="2000" dirty="0" smtClean="0"/>
              <a:t>Doesn’t account for co-locations which subtract about 10% of total space and eat up classrooms with replicated administrative &amp; cluster rooms. Small schools use space less efficiently</a:t>
            </a:r>
          </a:p>
          <a:p>
            <a:endParaRPr lang="en-US" sz="2000" dirty="0" smtClean="0"/>
          </a:p>
          <a:p>
            <a:r>
              <a:rPr lang="en-US" sz="2000" dirty="0" smtClean="0"/>
              <a:t> Instructional footprint shrank full size classroom only 500 sq. feet min., risking building code/safety violations at many schools as 20-35 </a:t>
            </a:r>
            <a:r>
              <a:rPr lang="en-US" sz="2000" dirty="0" err="1" smtClean="0"/>
              <a:t>sq</a:t>
            </a:r>
            <a:r>
              <a:rPr lang="en-US" sz="2000" dirty="0" smtClean="0"/>
              <a:t> feet per student required.</a:t>
            </a:r>
          </a:p>
          <a:p>
            <a:endParaRPr lang="en-US" sz="2000" dirty="0"/>
          </a:p>
          <a:p>
            <a:r>
              <a:rPr lang="en-US" sz="2000" dirty="0" smtClean="0"/>
              <a:t>Special </a:t>
            </a:r>
            <a:r>
              <a:rPr lang="en-US" sz="2000" dirty="0" err="1" smtClean="0"/>
              <a:t>ed</a:t>
            </a:r>
            <a:r>
              <a:rPr lang="en-US" sz="2000" dirty="0" smtClean="0"/>
              <a:t> classrooms defined as only 240-499 </a:t>
            </a:r>
            <a:r>
              <a:rPr lang="en-US" sz="2000" dirty="0" err="1" smtClean="0"/>
              <a:t>sq</a:t>
            </a:r>
            <a:r>
              <a:rPr lang="en-US" sz="2000" dirty="0" smtClean="0"/>
              <a:t> </a:t>
            </a:r>
            <a:r>
              <a:rPr lang="en-US" sz="2000" dirty="0" err="1" smtClean="0"/>
              <a:t>ft</a:t>
            </a:r>
            <a:r>
              <a:rPr lang="en-US" sz="2000" dirty="0" smtClean="0"/>
              <a:t>, thought State Ed guidelines call for 75 </a:t>
            </a:r>
            <a:r>
              <a:rPr lang="en-US" sz="2000" dirty="0" err="1" smtClean="0"/>
              <a:t>sq</a:t>
            </a:r>
            <a:r>
              <a:rPr lang="en-US" sz="2000" dirty="0" smtClean="0"/>
              <a:t> </a:t>
            </a:r>
            <a:r>
              <a:rPr lang="en-US" sz="2000" dirty="0" err="1" smtClean="0"/>
              <a:t>ft</a:t>
            </a:r>
            <a:r>
              <a:rPr lang="en-US" sz="2000" dirty="0" smtClean="0"/>
              <a:t> per child with special needs; classrooms this small would allow only 3- 7 students.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97731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Comparison of class sizes in Blue book compared to current averages &amp; Contract for excellence goals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2812317"/>
              </p:ext>
            </p:extLst>
          </p:nvPr>
        </p:nvGraphicFramePr>
        <p:xfrm>
          <a:off x="838201" y="1762125"/>
          <a:ext cx="7286624" cy="42243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6829"/>
                <a:gridCol w="1106829"/>
                <a:gridCol w="1106829"/>
                <a:gridCol w="1106829"/>
                <a:gridCol w="1106829"/>
                <a:gridCol w="1752479"/>
              </a:tblGrid>
              <a:tr h="21586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Grade levels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UFT Contract class size limits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Target class sizes in "blue book"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Current average class sizes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 C4E class Size goals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How many 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sq</a:t>
                      </a:r>
                      <a:r>
                        <a:rPr lang="en-US" sz="1100" u="none" strike="noStrike" dirty="0" smtClean="0">
                          <a:effectLst/>
                        </a:rPr>
                        <a:t> 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ft</a:t>
                      </a:r>
                      <a:r>
                        <a:rPr lang="en-US" sz="1100" u="none" strike="noStrike" dirty="0" smtClean="0">
                          <a:effectLst/>
                        </a:rPr>
                        <a:t> per student required in classrooms according to NYC building code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131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Kindergarten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19.9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35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65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1st-3rd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25.5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19.9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65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4th-5th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22.9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8262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6th-8th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30 (Title I)  </a:t>
                      </a:r>
                      <a:endParaRPr lang="en-US" sz="1100" u="none" strike="noStrike" dirty="0" smtClean="0">
                        <a:effectLst/>
                      </a:endParaRPr>
                    </a:p>
                    <a:p>
                      <a:pPr algn="r" fontAlgn="ctr"/>
                      <a:endParaRPr lang="en-US" sz="1100" u="none" strike="noStrike" dirty="0" smtClean="0">
                        <a:effectLst/>
                      </a:endParaRPr>
                    </a:p>
                    <a:p>
                      <a:pPr algn="r" fontAlgn="ctr"/>
                      <a:r>
                        <a:rPr lang="en-US" sz="1100" u="none" strike="noStrike" dirty="0" smtClean="0">
                          <a:effectLst/>
                        </a:rPr>
                        <a:t>33 </a:t>
                      </a:r>
                      <a:r>
                        <a:rPr lang="en-US" sz="1100" u="none" strike="noStrike" dirty="0">
                          <a:effectLst/>
                        </a:rPr>
                        <a:t>(non-Title I)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27.4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22.9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131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HS (core classes)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26.7*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24.5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76375" y="6315075"/>
            <a:ext cx="3421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r>
              <a:rPr lang="en-US" sz="1400" i="1" dirty="0" smtClean="0"/>
              <a:t>DOE reported HS class sizes unreliable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637964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2550"/>
            <a:ext cx="8229600" cy="512445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38,000 seats in capital plan is too low, esp. given existing overcrowding, projected enrollment, </a:t>
            </a:r>
            <a:r>
              <a:rPr lang="en-US" dirty="0" err="1" smtClean="0"/>
              <a:t>preK</a:t>
            </a:r>
            <a:r>
              <a:rPr lang="en-US" dirty="0" smtClean="0"/>
              <a:t> expansion, class size reduction, new mandates to provide charter schools with space</a:t>
            </a:r>
          </a:p>
          <a:p>
            <a:endParaRPr lang="en-US" dirty="0"/>
          </a:p>
          <a:p>
            <a:r>
              <a:rPr lang="en-US" dirty="0" smtClean="0"/>
              <a:t>Also very low as compared to Mayor’s plan to create or preserve 200,000 affordable housing units.</a:t>
            </a:r>
          </a:p>
          <a:p>
            <a:endParaRPr lang="en-US" dirty="0"/>
          </a:p>
          <a:p>
            <a:r>
              <a:rPr lang="en-US" dirty="0" smtClean="0"/>
              <a:t>Council should expand </a:t>
            </a:r>
            <a:r>
              <a:rPr lang="en-US" dirty="0"/>
              <a:t>the </a:t>
            </a:r>
            <a:r>
              <a:rPr lang="en-US" dirty="0" smtClean="0"/>
              <a:t>seats  in five year capital plan.</a:t>
            </a:r>
          </a:p>
          <a:p>
            <a:endParaRPr lang="en-US" dirty="0"/>
          </a:p>
          <a:p>
            <a:r>
              <a:rPr lang="en-US" dirty="0" smtClean="0"/>
              <a:t>Commission an independent analysis by City Comptroller, IBO or other agency.</a:t>
            </a:r>
          </a:p>
          <a:p>
            <a:endParaRPr lang="en-US" dirty="0" smtClean="0"/>
          </a:p>
          <a:p>
            <a:r>
              <a:rPr lang="en-US" dirty="0" smtClean="0"/>
              <a:t>Adopt reforms to planning process so that schools are built along with housing in future through mandatory inclusionary zoning, impact fees etc.</a:t>
            </a:r>
          </a:p>
          <a:p>
            <a:endParaRPr lang="en-US" dirty="0" smtClean="0"/>
          </a:p>
          <a:p>
            <a:r>
              <a:rPr lang="en-US" dirty="0" smtClean="0"/>
              <a:t>Over half of all states and 60% of large cities have impact fees, requiring developers to pay for costs of infrastructure improvements, including schools.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207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Proposed capital plan vs. needs for seats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Proposed capital plan has (at most) 38,754 seats – and this if Cuomo’s “Smart School” bond act is approved. (806 more seats funded only for design)</a:t>
            </a:r>
          </a:p>
          <a:p>
            <a:endParaRPr lang="en-US" sz="2000" dirty="0" smtClean="0"/>
          </a:p>
          <a:p>
            <a:r>
              <a:rPr lang="en-US" sz="2000" dirty="0" smtClean="0"/>
              <a:t>Plan admits real need </a:t>
            </a:r>
            <a:r>
              <a:rPr lang="en-US" sz="2000" dirty="0"/>
              <a:t>of 49,245 </a:t>
            </a:r>
            <a:r>
              <a:rPr lang="en-US" sz="2000" dirty="0" smtClean="0"/>
              <a:t>(though </a:t>
            </a:r>
            <a:r>
              <a:rPr lang="en-US" sz="2000" dirty="0"/>
              <a:t>doesn’t explain </a:t>
            </a:r>
            <a:r>
              <a:rPr lang="en-US" sz="2000" dirty="0" smtClean="0"/>
              <a:t>how this figure was derived).</a:t>
            </a:r>
          </a:p>
          <a:p>
            <a:endParaRPr lang="en-US" sz="2000" dirty="0"/>
          </a:p>
          <a:p>
            <a:r>
              <a:rPr lang="en-US" sz="2000" dirty="0" smtClean="0"/>
              <a:t>DOE’s consultants project enrollment increases of 60,000-70,000 students by 2021 </a:t>
            </a:r>
          </a:p>
          <a:p>
            <a:endParaRPr lang="en-US" sz="2000" dirty="0" smtClean="0"/>
          </a:p>
          <a:p>
            <a:r>
              <a:rPr lang="en-US" sz="2000" dirty="0" smtClean="0"/>
              <a:t>At least 30,000 seats needed to alleviate current overcrowding for just those districts that </a:t>
            </a:r>
            <a:r>
              <a:rPr lang="en-US" sz="2000" i="1" dirty="0" smtClean="0"/>
              <a:t>average</a:t>
            </a:r>
            <a:r>
              <a:rPr lang="en-US" sz="2000" dirty="0" smtClean="0"/>
              <a:t> above 100</a:t>
            </a:r>
            <a:r>
              <a:rPr lang="en-US" sz="2000" dirty="0"/>
              <a:t>%.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Conclusion: real need for seats </a:t>
            </a:r>
            <a:r>
              <a:rPr lang="en-US" sz="2000" i="1" dirty="0" smtClean="0"/>
              <a:t>at least </a:t>
            </a:r>
            <a:r>
              <a:rPr lang="en-US" sz="2000" dirty="0" smtClean="0"/>
              <a:t>100,000.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654607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Proposed capital plan vs. needs for </a:t>
            </a:r>
            <a:r>
              <a:rPr lang="en-US" sz="3200" dirty="0" smtClean="0"/>
              <a:t>seats part II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These figures </a:t>
            </a:r>
            <a:r>
              <a:rPr lang="en-US" dirty="0"/>
              <a:t>do not capture overcrowding at neighborhood level, including schools with </a:t>
            </a:r>
            <a:r>
              <a:rPr lang="en-US" dirty="0" smtClean="0"/>
              <a:t>K waiting lists, or need </a:t>
            </a:r>
            <a:r>
              <a:rPr lang="en-US" dirty="0"/>
              <a:t>to expand </a:t>
            </a:r>
            <a:r>
              <a:rPr lang="en-US" dirty="0" smtClean="0"/>
              <a:t>pre-K</a:t>
            </a:r>
            <a:r>
              <a:rPr lang="en-US" dirty="0"/>
              <a:t>, reduce class size, restore cluster rooms, or provide space for charters as </a:t>
            </a:r>
            <a:r>
              <a:rPr lang="en-US" dirty="0" smtClean="0"/>
              <a:t>required in </a:t>
            </a:r>
            <a:r>
              <a:rPr lang="en-US" dirty="0"/>
              <a:t>new state law.</a:t>
            </a:r>
          </a:p>
          <a:p>
            <a:endParaRPr lang="en-US" dirty="0"/>
          </a:p>
          <a:p>
            <a:r>
              <a:rPr lang="en-US" dirty="0"/>
              <a:t>Does not capture need to replace trailers with capacity of </a:t>
            </a:r>
            <a:r>
              <a:rPr lang="en-US" dirty="0" smtClean="0"/>
              <a:t>more than </a:t>
            </a:r>
            <a:r>
              <a:rPr lang="en-US" dirty="0"/>
              <a:t>10,890</a:t>
            </a:r>
            <a:r>
              <a:rPr lang="en-US" dirty="0" smtClean="0"/>
              <a:t> seats.</a:t>
            </a:r>
          </a:p>
          <a:p>
            <a:endParaRPr lang="en-US" dirty="0"/>
          </a:p>
          <a:p>
            <a:r>
              <a:rPr lang="en-US" dirty="0" smtClean="0"/>
              <a:t>Though </a:t>
            </a:r>
            <a:r>
              <a:rPr lang="en-US" dirty="0"/>
              <a:t>DOE </a:t>
            </a:r>
            <a:r>
              <a:rPr lang="en-US" dirty="0" smtClean="0"/>
              <a:t>counts only 7,158 students </a:t>
            </a:r>
            <a:r>
              <a:rPr lang="en-US" dirty="0"/>
              <a:t>attending class in TCUs, actual number is far </a:t>
            </a:r>
            <a:r>
              <a:rPr lang="en-US" dirty="0" smtClean="0"/>
              <a:t>higher &amp; likely over 10,000. </a:t>
            </a:r>
            <a:endParaRPr lang="en-US" dirty="0"/>
          </a:p>
          <a:p>
            <a:endParaRPr lang="en-US" dirty="0"/>
          </a:p>
          <a:p>
            <a:r>
              <a:rPr lang="en-US" dirty="0"/>
              <a:t>Also, DOE utilization figures </a:t>
            </a:r>
            <a:r>
              <a:rPr lang="en-US" i="1" dirty="0"/>
              <a:t>underestimate</a:t>
            </a:r>
            <a:r>
              <a:rPr lang="en-US" dirty="0"/>
              <a:t> actual overcrowding according to most experts and Chancellor, who has appointed a “Blue Book” taskforce to improve them.</a:t>
            </a:r>
          </a:p>
          <a:p>
            <a:endParaRPr lang="en-US" dirty="0"/>
          </a:p>
          <a:p>
            <a:r>
              <a:rPr lang="en-US" dirty="0"/>
              <a:t>Revised utilization formula should be aligned to smaller classes, dedicated rooms for art, music, special education services, and more.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509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Class sizes have increased for six years in a row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Despite provisions in 2007 state law requiring NYC reduce class sizes, classes in  K-3 in 2013-2014 largest since 1998; in grades 4-8 largest since 2002.  </a:t>
            </a:r>
          </a:p>
          <a:p>
            <a:endParaRPr lang="en-US" dirty="0"/>
          </a:p>
          <a:p>
            <a:r>
              <a:rPr lang="en-US" dirty="0" smtClean="0"/>
              <a:t>K-3 average </a:t>
            </a:r>
            <a:r>
              <a:rPr lang="en-US" dirty="0"/>
              <a:t>class size </a:t>
            </a:r>
            <a:r>
              <a:rPr lang="en-US" dirty="0" smtClean="0"/>
              <a:t>was 24.9 (Gen Ed, </a:t>
            </a:r>
            <a:r>
              <a:rPr lang="en-US" dirty="0"/>
              <a:t>inclusion </a:t>
            </a:r>
            <a:r>
              <a:rPr lang="en-US" dirty="0" smtClean="0"/>
              <a:t>&amp; </a:t>
            </a:r>
            <a:r>
              <a:rPr lang="en-US" dirty="0"/>
              <a:t>gifted classes) </a:t>
            </a:r>
            <a:r>
              <a:rPr lang="en-US" dirty="0" smtClean="0"/>
              <a:t>compared </a:t>
            </a:r>
            <a:r>
              <a:rPr lang="en-US" dirty="0"/>
              <a:t>to </a:t>
            </a:r>
            <a:r>
              <a:rPr lang="en-US" dirty="0" smtClean="0"/>
              <a:t>20.9 </a:t>
            </a:r>
            <a:r>
              <a:rPr lang="en-US" dirty="0"/>
              <a:t>in </a:t>
            </a:r>
            <a:r>
              <a:rPr lang="en-US" dirty="0" smtClean="0"/>
              <a:t>2007, increase </a:t>
            </a:r>
            <a:r>
              <a:rPr lang="en-US" dirty="0"/>
              <a:t>of </a:t>
            </a:r>
            <a:r>
              <a:rPr lang="en-US" dirty="0" smtClean="0"/>
              <a:t>19%.</a:t>
            </a:r>
          </a:p>
          <a:p>
            <a:endParaRPr lang="en-US" dirty="0"/>
          </a:p>
          <a:p>
            <a:r>
              <a:rPr lang="en-US" dirty="0" smtClean="0"/>
              <a:t>In </a:t>
            </a:r>
            <a:r>
              <a:rPr lang="en-US" dirty="0"/>
              <a:t>grades 4-8, the average class size </a:t>
            </a:r>
            <a:r>
              <a:rPr lang="en-US" dirty="0" smtClean="0"/>
              <a:t>was 26.8</a:t>
            </a:r>
            <a:r>
              <a:rPr lang="en-US" dirty="0"/>
              <a:t>, compared to </a:t>
            </a:r>
            <a:r>
              <a:rPr lang="en-US" dirty="0" smtClean="0"/>
              <a:t>25.1 in 2007 –increase </a:t>
            </a:r>
            <a:r>
              <a:rPr lang="en-US" dirty="0"/>
              <a:t>of </a:t>
            </a:r>
            <a:r>
              <a:rPr lang="en-US" dirty="0" smtClean="0"/>
              <a:t>6.8%. </a:t>
            </a:r>
          </a:p>
          <a:p>
            <a:endParaRPr lang="en-US" dirty="0"/>
          </a:p>
          <a:p>
            <a:r>
              <a:rPr lang="en-US" dirty="0" smtClean="0"/>
              <a:t>HS </a:t>
            </a:r>
            <a:r>
              <a:rPr lang="en-US" dirty="0"/>
              <a:t>“core” academic classes, </a:t>
            </a:r>
            <a:r>
              <a:rPr lang="en-US" dirty="0" smtClean="0"/>
              <a:t>class size average 26.7, up slightly since 2007</a:t>
            </a:r>
            <a:r>
              <a:rPr lang="en-US" dirty="0"/>
              <a:t>.  </a:t>
            </a:r>
            <a:r>
              <a:rPr lang="en-US" dirty="0" smtClean="0"/>
              <a:t>(Yet </a:t>
            </a:r>
            <a:r>
              <a:rPr lang="en-US" dirty="0"/>
              <a:t>DOE’s </a:t>
            </a:r>
            <a:r>
              <a:rPr lang="en-US" dirty="0" smtClean="0"/>
              <a:t> measure of HS </a:t>
            </a:r>
            <a:r>
              <a:rPr lang="en-US" dirty="0"/>
              <a:t>class sizes is inaccurate and their methodology </a:t>
            </a:r>
            <a:r>
              <a:rPr lang="en-US" dirty="0" smtClean="0"/>
              <a:t>changes, </a:t>
            </a:r>
            <a:r>
              <a:rPr lang="en-US" dirty="0"/>
              <a:t>so </a:t>
            </a:r>
            <a:r>
              <a:rPr lang="en-US" dirty="0" smtClean="0"/>
              <a:t>estimates </a:t>
            </a:r>
            <a:r>
              <a:rPr lang="en-US" dirty="0"/>
              <a:t>cannot be relied upon</a:t>
            </a:r>
            <a:r>
              <a:rPr lang="en-US" dirty="0" smtClean="0"/>
              <a:t>.)</a:t>
            </a:r>
          </a:p>
          <a:p>
            <a:endParaRPr lang="en-US" dirty="0"/>
          </a:p>
          <a:p>
            <a:r>
              <a:rPr lang="en-US" dirty="0" smtClean="0"/>
              <a:t>Averages do NOT tell the whole story – as more than 330,000 students were in classes of 30 or more in 2013-2014.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There were 40,268 </a:t>
            </a:r>
            <a:r>
              <a:rPr lang="en-US" dirty="0"/>
              <a:t>kids in K-3 </a:t>
            </a:r>
            <a:r>
              <a:rPr lang="en-US" dirty="0" smtClean="0"/>
              <a:t>in classes of 30 </a:t>
            </a:r>
            <a:r>
              <a:rPr lang="en-US" dirty="0"/>
              <a:t>or </a:t>
            </a:r>
            <a:r>
              <a:rPr lang="en-US" dirty="0" smtClean="0"/>
              <a:t>more in 2013-2014 – an increase of nearly 14% compared to the year before.</a:t>
            </a:r>
            <a:r>
              <a:rPr lang="en-US" dirty="0"/>
              <a:t> </a:t>
            </a:r>
          </a:p>
          <a:p>
            <a:endParaRPr lang="en-US" dirty="0"/>
          </a:p>
          <a:p>
            <a:r>
              <a:rPr lang="en-US" dirty="0"/>
              <a:t>The number of teachers decreased by </a:t>
            </a:r>
            <a:r>
              <a:rPr lang="en-US" dirty="0" smtClean="0"/>
              <a:t>over 5000 between </a:t>
            </a:r>
            <a:r>
              <a:rPr lang="en-US" dirty="0"/>
              <a:t>2007-2010, according to the Mayor’s Management Report, despite rising enrollment.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5812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9409109"/>
              </p:ext>
            </p:extLst>
          </p:nvPr>
        </p:nvGraphicFramePr>
        <p:xfrm>
          <a:off x="457200" y="685800"/>
          <a:ext cx="8229600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27897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2183072"/>
              </p:ext>
            </p:extLst>
          </p:nvPr>
        </p:nvGraphicFramePr>
        <p:xfrm>
          <a:off x="76200" y="304800"/>
          <a:ext cx="9067800" cy="678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69348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6514129"/>
              </p:ext>
            </p:extLst>
          </p:nvPr>
        </p:nvGraphicFramePr>
        <p:xfrm>
          <a:off x="1066800" y="533400"/>
          <a:ext cx="65532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88736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4228</TotalTime>
  <Words>2566</Words>
  <Application>Microsoft Macintosh PowerPoint</Application>
  <PresentationFormat>On-screen Show (4:3)</PresentationFormat>
  <Paragraphs>277</Paragraphs>
  <Slides>32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Clarity</vt:lpstr>
      <vt:lpstr>UnMet need for seats in New 2015-2019 capital plan  Including class size and overcrowding data   for Community School district 26</vt:lpstr>
      <vt:lpstr>School Utilization Rates at critical levels</vt:lpstr>
      <vt:lpstr>Average Utilization Rates City-Wide 2012-2013</vt:lpstr>
      <vt:lpstr>Proposed capital plan vs. needs for seats</vt:lpstr>
      <vt:lpstr>Proposed capital plan vs. needs for seats part II</vt:lpstr>
      <vt:lpstr>Class sizes have increased for six years in a row </vt:lpstr>
      <vt:lpstr>PowerPoint Presentation</vt:lpstr>
      <vt:lpstr>PowerPoint Presentation</vt:lpstr>
      <vt:lpstr>PowerPoint Presentation</vt:lpstr>
      <vt:lpstr>Class sizes in CSD 26 have increased in grades K-3  by 22.9% since 2006 and are now well above C4E goals</vt:lpstr>
      <vt:lpstr>CSD 26’s class sizes in grades 4-8 have increased by 2.8% since 2007 and are very far above C4E goals</vt:lpstr>
      <vt:lpstr> Class sizes city-wide have increased in core HS classes as well, by 2.3% since 2007, though the DOE data is unreliable* </vt:lpstr>
      <vt:lpstr>CSD 26 Schools with large class sizes</vt:lpstr>
      <vt:lpstr>Examples of schools in CSD 26  with large class sizes, K-3</vt:lpstr>
      <vt:lpstr>School Utilization Rates at critical levels</vt:lpstr>
      <vt:lpstr># of Seats currently needed  to bring buildings to 100% or less</vt:lpstr>
      <vt:lpstr>Average Utilization Rates in CSD 26 compared to City-Wide 2012-2013  D26 ES building utilization rate at 110%, above citywide average</vt:lpstr>
      <vt:lpstr>Over-utilized ES and MS buildings in CSD 26 and Queens HS </vt:lpstr>
      <vt:lpstr>19 ES Buildings and 1 MS Building  are over-utilized in CSD 26</vt:lpstr>
      <vt:lpstr>26 Queens High School Buildings are over-utilized</vt:lpstr>
      <vt:lpstr>New Seats in Capital Plan and DOE Enrollment Projections for CSD 26</vt:lpstr>
      <vt:lpstr>2014 Kindergarten Wait Lists in CSD 26</vt:lpstr>
      <vt:lpstr>Number of students in CSD 26 trailers </vt:lpstr>
      <vt:lpstr>Number of students in Queens HS trailers</vt:lpstr>
      <vt:lpstr>New seats need for CSD 26</vt:lpstr>
      <vt:lpstr>Unmet need critical in Queens high schools</vt:lpstr>
      <vt:lpstr>New charter provisions passed in state budget</vt:lpstr>
      <vt:lpstr>Charter space provisions ONLY apply to NYC</vt:lpstr>
      <vt:lpstr>How many charters will there be entitled to free space?</vt:lpstr>
      <vt:lpstr> Blue book data &amp; Utilization formula inaccurate &amp; underestimates actual level of overcrowding  </vt:lpstr>
      <vt:lpstr>Comparison of class sizes in Blue book compared to current averages &amp; Contract for excellence goals</vt:lpstr>
      <vt:lpstr>Some Recommendations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Education Council, District 10  Presentation</dc:title>
  <dc:creator>Peter Dalmasy</dc:creator>
  <cp:lastModifiedBy>Peter Dalmasy</cp:lastModifiedBy>
  <cp:revision>250</cp:revision>
  <dcterms:created xsi:type="dcterms:W3CDTF">2014-02-11T14:35:23Z</dcterms:created>
  <dcterms:modified xsi:type="dcterms:W3CDTF">2014-07-11T20:11:47Z</dcterms:modified>
</cp:coreProperties>
</file>