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ppt/notesSlides/notesSlide2.xml" ContentType="application/vnd.openxmlformats-officedocument.presentationml.notesSlide+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ppt/notesSlides/notesSlide4.xml" ContentType="application/vnd.openxmlformats-officedocument.presentationml.notesSlide+xml"/>
  <Override PartName="/ppt/charts/chart6.xml" ContentType="application/vnd.openxmlformats-officedocument.drawingml.chart+xml"/>
  <Override PartName="/ppt/notesSlides/notesSlide5.xml" ContentType="application/vnd.openxmlformats-officedocument.presentationml.notesSlide+xml"/>
  <Override PartName="/ppt/charts/chart7.xml" ContentType="application/vnd.openxmlformats-officedocument.drawingml.chart+xml"/>
  <Override PartName="/ppt/notesSlides/notesSlide6.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Lst>
  <p:notesMasterIdLst>
    <p:notesMasterId r:id="rId35"/>
  </p:notesMasterIdLst>
  <p:sldIdLst>
    <p:sldId id="256" r:id="rId2"/>
    <p:sldId id="360" r:id="rId3"/>
    <p:sldId id="361" r:id="rId4"/>
    <p:sldId id="362" r:id="rId5"/>
    <p:sldId id="363" r:id="rId6"/>
    <p:sldId id="364" r:id="rId7"/>
    <p:sldId id="316" r:id="rId8"/>
    <p:sldId id="317" r:id="rId9"/>
    <p:sldId id="318" r:id="rId10"/>
    <p:sldId id="331" r:id="rId11"/>
    <p:sldId id="333" r:id="rId12"/>
    <p:sldId id="261" r:id="rId13"/>
    <p:sldId id="335" r:id="rId14"/>
    <p:sldId id="336" r:id="rId15"/>
    <p:sldId id="342" r:id="rId16"/>
    <p:sldId id="343" r:id="rId17"/>
    <p:sldId id="344" r:id="rId18"/>
    <p:sldId id="357" r:id="rId19"/>
    <p:sldId id="355" r:id="rId20"/>
    <p:sldId id="373" r:id="rId21"/>
    <p:sldId id="359" r:id="rId22"/>
    <p:sldId id="346" r:id="rId23"/>
    <p:sldId id="349" r:id="rId24"/>
    <p:sldId id="371" r:id="rId25"/>
    <p:sldId id="372" r:id="rId26"/>
    <p:sldId id="352" r:id="rId27"/>
    <p:sldId id="354" r:id="rId28"/>
    <p:sldId id="365" r:id="rId29"/>
    <p:sldId id="366" r:id="rId30"/>
    <p:sldId id="367" r:id="rId31"/>
    <p:sldId id="368" r:id="rId32"/>
    <p:sldId id="369" r:id="rId33"/>
    <p:sldId id="370"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744" y="-3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04"/>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Macintosh%20HD:Users:peterdalmasy:Documents:2012-2013%20Citywide%20avg%20building%20utilization%20rate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peterdalmasy:Documents:2012-2013%20Citywide%20avg%20building%20utilization%20rates.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Enrollment%20Projections%20by%20District%202011-21%20vs%20New%20Seats%202015-2019.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Leonie\Documents\MMR%20data%20for%20cap%20plan.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peterdalmasy:Dropbox:Class%20Size%20Matters:Individual%20Figures:Figure%2022%20Core%20HS%20Avg%20Class%20Sizes%20compared%20to%20goals%20in%20NYCs%20C4E%20Plan%202006-2014.2.4.14.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118626232"/>
        <c:axId val="2118291608"/>
      </c:barChart>
      <c:catAx>
        <c:axId val="2118626232"/>
        <c:scaling>
          <c:orientation val="minMax"/>
        </c:scaling>
        <c:delete val="0"/>
        <c:axPos val="b"/>
        <c:majorTickMark val="out"/>
        <c:minorTickMark val="none"/>
        <c:tickLblPos val="nextTo"/>
        <c:crossAx val="2118291608"/>
        <c:crosses val="autoZero"/>
        <c:auto val="1"/>
        <c:lblAlgn val="ctr"/>
        <c:lblOffset val="100"/>
        <c:noMultiLvlLbl val="0"/>
      </c:catAx>
      <c:valAx>
        <c:axId val="2118291608"/>
        <c:scaling>
          <c:orientation val="minMax"/>
        </c:scaling>
        <c:delete val="0"/>
        <c:axPos val="l"/>
        <c:majorGridlines/>
        <c:numFmt formatCode="0%" sourceLinked="1"/>
        <c:majorTickMark val="out"/>
        <c:minorTickMark val="none"/>
        <c:tickLblPos val="nextTo"/>
        <c:crossAx val="2118626232"/>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D25 2nd Grade</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Sheet15!$D$110:$D$115</c:f>
              <c:strCache>
                <c:ptCount val="6"/>
                <c:pt idx="0">
                  <c:v>P.S. 214 CADWALLADER COLDEN</c:v>
                </c:pt>
                <c:pt idx="1">
                  <c:v>P.S. 032 STATE STREET</c:v>
                </c:pt>
                <c:pt idx="2">
                  <c:v>P.S. 107 THOMAS A DOOLEY</c:v>
                </c:pt>
                <c:pt idx="3">
                  <c:v>P.S. 021 EDWARD HART</c:v>
                </c:pt>
                <c:pt idx="4">
                  <c:v>P.S. 165 EDITH K. BERGTRAUM</c:v>
                </c:pt>
                <c:pt idx="5">
                  <c:v>P.S. 029 QUEENS</c:v>
                </c:pt>
              </c:strCache>
            </c:strRef>
          </c:cat>
          <c:val>
            <c:numRef>
              <c:f>Sheet15!$E$110:$E$115</c:f>
              <c:numCache>
                <c:formatCode>0</c:formatCode>
                <c:ptCount val="6"/>
                <c:pt idx="0">
                  <c:v>33.0</c:v>
                </c:pt>
                <c:pt idx="1">
                  <c:v>32.0</c:v>
                </c:pt>
                <c:pt idx="2">
                  <c:v>32.0</c:v>
                </c:pt>
                <c:pt idx="3">
                  <c:v>31.5</c:v>
                </c:pt>
                <c:pt idx="4">
                  <c:v>31.0</c:v>
                </c:pt>
                <c:pt idx="5">
                  <c:v>30.5</c:v>
                </c:pt>
              </c:numCache>
            </c:numRef>
          </c:val>
        </c:ser>
        <c:dLbls>
          <c:showLegendKey val="0"/>
          <c:showVal val="0"/>
          <c:showCatName val="0"/>
          <c:showSerName val="0"/>
          <c:showPercent val="0"/>
          <c:showBubbleSize val="0"/>
        </c:dLbls>
        <c:gapWidth val="150"/>
        <c:axId val="2132955704"/>
        <c:axId val="2133629960"/>
      </c:barChart>
      <c:catAx>
        <c:axId val="2132955704"/>
        <c:scaling>
          <c:orientation val="minMax"/>
        </c:scaling>
        <c:delete val="0"/>
        <c:axPos val="b"/>
        <c:majorTickMark val="out"/>
        <c:minorTickMark val="none"/>
        <c:tickLblPos val="nextTo"/>
        <c:crossAx val="2133629960"/>
        <c:crosses val="autoZero"/>
        <c:auto val="1"/>
        <c:lblAlgn val="ctr"/>
        <c:lblOffset val="100"/>
        <c:noMultiLvlLbl val="0"/>
      </c:catAx>
      <c:valAx>
        <c:axId val="2133629960"/>
        <c:scaling>
          <c:orientation val="minMax"/>
        </c:scaling>
        <c:delete val="0"/>
        <c:axPos val="l"/>
        <c:majorGridlines/>
        <c:numFmt formatCode="0" sourceLinked="1"/>
        <c:majorTickMark val="out"/>
        <c:minorTickMark val="none"/>
        <c:tickLblPos val="nextTo"/>
        <c:crossAx val="2132955704"/>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D25 3rd Grade</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Sheet15!$D$118:$D$126</c:f>
              <c:strCache>
                <c:ptCount val="9"/>
                <c:pt idx="0">
                  <c:v>P.S. 021 EDWARD HART</c:v>
                </c:pt>
                <c:pt idx="1">
                  <c:v>P.S. 032 STATE STREET</c:v>
                </c:pt>
                <c:pt idx="2">
                  <c:v>P.S. 024 ANDREW JACKSON</c:v>
                </c:pt>
                <c:pt idx="3">
                  <c:v>P.S. 079 FRANCIS LEWIS</c:v>
                </c:pt>
                <c:pt idx="4">
                  <c:v>P.S. 107 THOMAS A DOOLEY</c:v>
                </c:pt>
                <c:pt idx="5">
                  <c:v>P.S. 219 PAUL KLAPPER</c:v>
                </c:pt>
                <c:pt idx="6">
                  <c:v>P.S. 029 QUEENS</c:v>
                </c:pt>
                <c:pt idx="7">
                  <c:v>P.S. 169 BAY TERRACE</c:v>
                </c:pt>
                <c:pt idx="8">
                  <c:v>P.S. 209 CLEARVIEW GARDENS</c:v>
                </c:pt>
              </c:strCache>
            </c:strRef>
          </c:cat>
          <c:val>
            <c:numRef>
              <c:f>Sheet15!$E$118:$E$126</c:f>
              <c:numCache>
                <c:formatCode>0</c:formatCode>
                <c:ptCount val="9"/>
                <c:pt idx="0">
                  <c:v>33.0</c:v>
                </c:pt>
                <c:pt idx="1">
                  <c:v>32.0</c:v>
                </c:pt>
                <c:pt idx="2">
                  <c:v>31.3</c:v>
                </c:pt>
                <c:pt idx="3">
                  <c:v>31.0</c:v>
                </c:pt>
                <c:pt idx="4">
                  <c:v>31.0</c:v>
                </c:pt>
                <c:pt idx="5">
                  <c:v>31.0</c:v>
                </c:pt>
                <c:pt idx="6">
                  <c:v>30.0</c:v>
                </c:pt>
                <c:pt idx="7">
                  <c:v>30.0</c:v>
                </c:pt>
                <c:pt idx="8">
                  <c:v>30.0</c:v>
                </c:pt>
              </c:numCache>
            </c:numRef>
          </c:val>
        </c:ser>
        <c:dLbls>
          <c:showLegendKey val="0"/>
          <c:showVal val="0"/>
          <c:showCatName val="0"/>
          <c:showSerName val="0"/>
          <c:showPercent val="0"/>
          <c:showBubbleSize val="0"/>
        </c:dLbls>
        <c:gapWidth val="150"/>
        <c:axId val="2135995912"/>
        <c:axId val="2050902904"/>
      </c:barChart>
      <c:catAx>
        <c:axId val="2135995912"/>
        <c:scaling>
          <c:orientation val="minMax"/>
        </c:scaling>
        <c:delete val="0"/>
        <c:axPos val="b"/>
        <c:majorTickMark val="out"/>
        <c:minorTickMark val="none"/>
        <c:tickLblPos val="nextTo"/>
        <c:crossAx val="2050902904"/>
        <c:crosses val="autoZero"/>
        <c:auto val="1"/>
        <c:lblAlgn val="ctr"/>
        <c:lblOffset val="100"/>
        <c:noMultiLvlLbl val="0"/>
      </c:catAx>
      <c:valAx>
        <c:axId val="2050902904"/>
        <c:scaling>
          <c:orientation val="minMax"/>
        </c:scaling>
        <c:delete val="0"/>
        <c:axPos val="l"/>
        <c:majorGridlines/>
        <c:numFmt formatCode="0" sourceLinked="1"/>
        <c:majorTickMark val="out"/>
        <c:minorTickMark val="none"/>
        <c:tickLblPos val="nextTo"/>
        <c:crossAx val="2135995912"/>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D25 Kindergarten</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Sheet15!$D$51:$D$59</c:f>
              <c:strCache>
                <c:ptCount val="9"/>
                <c:pt idx="0">
                  <c:v>P.S. 032 STATE STREET</c:v>
                </c:pt>
                <c:pt idx="1">
                  <c:v>P.S. 209 CLEARVIEW GARDENS</c:v>
                </c:pt>
                <c:pt idx="2">
                  <c:v>P.S. 120 QUEENS</c:v>
                </c:pt>
                <c:pt idx="3">
                  <c:v>P.S. 021 EDWARD HART</c:v>
                </c:pt>
                <c:pt idx="4">
                  <c:v>P.S. 022 THOMAS JEFFERSON</c:v>
                </c:pt>
                <c:pt idx="5">
                  <c:v>P.S. 079 FRANCIS LEWIS</c:v>
                </c:pt>
                <c:pt idx="6">
                  <c:v>P.S. 154 QUEENS</c:v>
                </c:pt>
                <c:pt idx="7">
                  <c:v>P.S. 163 FLUSHING HEIGHTS</c:v>
                </c:pt>
                <c:pt idx="8">
                  <c:v>P.S. 024 ANDREW JACKSON</c:v>
                </c:pt>
              </c:strCache>
            </c:strRef>
          </c:cat>
          <c:val>
            <c:numRef>
              <c:f>Sheet15!$E$51:$E$59</c:f>
              <c:numCache>
                <c:formatCode>0</c:formatCode>
                <c:ptCount val="9"/>
                <c:pt idx="0">
                  <c:v>27.0</c:v>
                </c:pt>
                <c:pt idx="1">
                  <c:v>27.0</c:v>
                </c:pt>
                <c:pt idx="2">
                  <c:v>26.0</c:v>
                </c:pt>
                <c:pt idx="3">
                  <c:v>25.2</c:v>
                </c:pt>
                <c:pt idx="4">
                  <c:v>25.0</c:v>
                </c:pt>
                <c:pt idx="5">
                  <c:v>25.0</c:v>
                </c:pt>
                <c:pt idx="6">
                  <c:v>25.0</c:v>
                </c:pt>
                <c:pt idx="7">
                  <c:v>25.0</c:v>
                </c:pt>
                <c:pt idx="8">
                  <c:v>24.8</c:v>
                </c:pt>
              </c:numCache>
            </c:numRef>
          </c:val>
        </c:ser>
        <c:dLbls>
          <c:showLegendKey val="0"/>
          <c:showVal val="0"/>
          <c:showCatName val="0"/>
          <c:showSerName val="0"/>
          <c:showPercent val="0"/>
          <c:showBubbleSize val="0"/>
        </c:dLbls>
        <c:gapWidth val="150"/>
        <c:axId val="-2137093800"/>
        <c:axId val="-2137037560"/>
      </c:barChart>
      <c:catAx>
        <c:axId val="-2137093800"/>
        <c:scaling>
          <c:orientation val="minMax"/>
        </c:scaling>
        <c:delete val="0"/>
        <c:axPos val="b"/>
        <c:majorTickMark val="out"/>
        <c:minorTickMark val="none"/>
        <c:tickLblPos val="nextTo"/>
        <c:crossAx val="-2137037560"/>
        <c:crosses val="autoZero"/>
        <c:auto val="1"/>
        <c:lblAlgn val="ctr"/>
        <c:lblOffset val="100"/>
        <c:noMultiLvlLbl val="0"/>
      </c:catAx>
      <c:valAx>
        <c:axId val="-2137037560"/>
        <c:scaling>
          <c:orientation val="minMax"/>
        </c:scaling>
        <c:delete val="0"/>
        <c:axPos val="l"/>
        <c:majorGridlines/>
        <c:numFmt formatCode="0" sourceLinked="1"/>
        <c:majorTickMark val="out"/>
        <c:minorTickMark val="none"/>
        <c:tickLblPos val="nextTo"/>
        <c:crossAx val="-2137093800"/>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200"/>
            </a:pPr>
            <a:r>
              <a:rPr lang="en-US" sz="1200" b="1" i="0" baseline="0">
                <a:effectLst/>
              </a:rPr>
              <a:t># of Seats Needed in all districts with building utilization rates higher than 100% at HS level</a:t>
            </a:r>
            <a:endParaRPr lang="en-US" sz="1200">
              <a:effectLst/>
            </a:endParaRPr>
          </a:p>
        </c:rich>
      </c:tx>
      <c:layout/>
      <c:overlay val="0"/>
    </c:title>
    <c:autoTitleDeleted val="0"/>
    <c:plotArea>
      <c:layout/>
      <c:barChart>
        <c:barDir val="col"/>
        <c:grouping val="clustered"/>
        <c:varyColors val="0"/>
        <c:ser>
          <c:idx val="0"/>
          <c:order val="0"/>
          <c:spPr>
            <a:solidFill>
              <a:srgbClr val="FF6600"/>
            </a:solidFill>
          </c:spPr>
          <c:invertIfNegative val="0"/>
          <c:dPt>
            <c:idx val="1"/>
            <c:invertIfNegative val="0"/>
            <c:bubble3D val="0"/>
          </c:dPt>
          <c:dLbls>
            <c:showLegendKey val="0"/>
            <c:showVal val="1"/>
            <c:showCatName val="0"/>
            <c:showSerName val="0"/>
            <c:showPercent val="0"/>
            <c:showBubbleSize val="0"/>
            <c:showLeaderLines val="0"/>
          </c:dLbls>
          <c:cat>
            <c:strRef>
              <c:f>'Districts 100% or over (Seats)'!$A$9:$A$10</c:f>
              <c:strCache>
                <c:ptCount val="2"/>
                <c:pt idx="0">
                  <c:v>QUEENS HS</c:v>
                </c:pt>
                <c:pt idx="1">
                  <c:v>STATEN ISLAND HS</c:v>
                </c:pt>
              </c:strCache>
            </c:strRef>
          </c:cat>
          <c:val>
            <c:numRef>
              <c:f>'Districts 100% or over (Seats)'!$B$9:$B$10</c:f>
              <c:numCache>
                <c:formatCode>#,##0</c:formatCode>
                <c:ptCount val="2"/>
                <c:pt idx="0">
                  <c:v>7295.0</c:v>
                </c:pt>
                <c:pt idx="1">
                  <c:v>518.0</c:v>
                </c:pt>
              </c:numCache>
            </c:numRef>
          </c:val>
        </c:ser>
        <c:dLbls>
          <c:showLegendKey val="0"/>
          <c:showVal val="0"/>
          <c:showCatName val="0"/>
          <c:showSerName val="0"/>
          <c:showPercent val="0"/>
          <c:showBubbleSize val="0"/>
        </c:dLbls>
        <c:gapWidth val="150"/>
        <c:axId val="-2137318792"/>
        <c:axId val="-2137929096"/>
      </c:barChart>
      <c:catAx>
        <c:axId val="-2137318792"/>
        <c:scaling>
          <c:orientation val="minMax"/>
        </c:scaling>
        <c:delete val="0"/>
        <c:axPos val="b"/>
        <c:majorTickMark val="out"/>
        <c:minorTickMark val="none"/>
        <c:tickLblPos val="nextTo"/>
        <c:crossAx val="-2137929096"/>
        <c:crosses val="autoZero"/>
        <c:auto val="1"/>
        <c:lblAlgn val="ctr"/>
        <c:lblOffset val="100"/>
        <c:noMultiLvlLbl val="0"/>
      </c:catAx>
      <c:valAx>
        <c:axId val="-2137929096"/>
        <c:scaling>
          <c:orientation val="minMax"/>
        </c:scaling>
        <c:delete val="0"/>
        <c:axPos val="l"/>
        <c:majorGridlines/>
        <c:numFmt formatCode="#,##0" sourceLinked="1"/>
        <c:majorTickMark val="out"/>
        <c:minorTickMark val="none"/>
        <c:tickLblPos val="nextTo"/>
        <c:crossAx val="-2137318792"/>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dirty="0">
                <a:effectLst/>
              </a:rPr>
              <a:t># of Seats Needed in all districts with </a:t>
            </a:r>
            <a:r>
              <a:rPr lang="en-US" sz="1800" b="1" i="0" baseline="0" dirty="0" smtClean="0">
                <a:effectLst/>
              </a:rPr>
              <a:t>ES building </a:t>
            </a:r>
            <a:r>
              <a:rPr lang="en-US" sz="1800" b="1" i="0" baseline="0" dirty="0">
                <a:effectLst/>
              </a:rPr>
              <a:t>utilization rates higher than 100</a:t>
            </a:r>
            <a:r>
              <a:rPr lang="en-US" sz="1800" b="1" i="0" baseline="0" dirty="0" smtClean="0">
                <a:effectLst/>
              </a:rPr>
              <a:t>%</a:t>
            </a:r>
            <a:endParaRPr lang="en-US" dirty="0">
              <a:effectLst/>
            </a:endParaRPr>
          </a:p>
        </c:rich>
      </c:tx>
      <c:layout/>
      <c:overlay val="0"/>
    </c:title>
    <c:autoTitleDeleted val="0"/>
    <c:plotArea>
      <c:layout/>
      <c:barChart>
        <c:barDir val="col"/>
        <c:grouping val="clustered"/>
        <c:varyColors val="0"/>
        <c:ser>
          <c:idx val="0"/>
          <c:order val="0"/>
          <c:spPr>
            <a:solidFill>
              <a:srgbClr val="FF6600"/>
            </a:solidFill>
          </c:spPr>
          <c:invertIfNegative val="0"/>
          <c:dLbls>
            <c:showLegendKey val="0"/>
            <c:showVal val="1"/>
            <c:showCatName val="0"/>
            <c:showSerName val="0"/>
            <c:showPercent val="0"/>
            <c:showBubbleSize val="0"/>
            <c:showLeaderLines val="0"/>
          </c:dLbls>
          <c:cat>
            <c:strRef>
              <c:f>('Districts 100% or over (Seats)'!$A$1:$A$10,'Districts 100% or over (Seats)'!$A$13)</c:f>
              <c:strCache>
                <c:ptCount val="11"/>
                <c:pt idx="0">
                  <c:v>D10</c:v>
                </c:pt>
                <c:pt idx="1">
                  <c:v>D11</c:v>
                </c:pt>
                <c:pt idx="2">
                  <c:v>D15</c:v>
                </c:pt>
                <c:pt idx="3">
                  <c:v>D20</c:v>
                </c:pt>
                <c:pt idx="4">
                  <c:v>D22</c:v>
                </c:pt>
                <c:pt idx="5">
                  <c:v>D24</c:v>
                </c:pt>
                <c:pt idx="6">
                  <c:v>D25</c:v>
                </c:pt>
                <c:pt idx="7">
                  <c:v>D26</c:v>
                </c:pt>
                <c:pt idx="8">
                  <c:v>D27</c:v>
                </c:pt>
                <c:pt idx="9">
                  <c:v>D30</c:v>
                </c:pt>
                <c:pt idx="10">
                  <c:v>D31</c:v>
                </c:pt>
              </c:strCache>
            </c:strRef>
          </c:cat>
          <c:val>
            <c:numRef>
              <c:f>('Districts 100% or over (Seats)'!$B$1:$B$10,'Districts 100% or over (Seats)'!$B$13)</c:f>
              <c:numCache>
                <c:formatCode>#,##0</c:formatCode>
                <c:ptCount val="11"/>
                <c:pt idx="0">
                  <c:v>1929.0</c:v>
                </c:pt>
                <c:pt idx="1">
                  <c:v>1237.0</c:v>
                </c:pt>
                <c:pt idx="2">
                  <c:v>1822.0</c:v>
                </c:pt>
                <c:pt idx="3">
                  <c:v>3912.0</c:v>
                </c:pt>
                <c:pt idx="4" formatCode="General">
                  <c:v>189.0</c:v>
                </c:pt>
                <c:pt idx="5">
                  <c:v>5318.0</c:v>
                </c:pt>
                <c:pt idx="6">
                  <c:v>1637.0</c:v>
                </c:pt>
                <c:pt idx="7">
                  <c:v>1231.0</c:v>
                </c:pt>
                <c:pt idx="8">
                  <c:v>1451.0</c:v>
                </c:pt>
                <c:pt idx="9">
                  <c:v>1476.0</c:v>
                </c:pt>
                <c:pt idx="10">
                  <c:v>2279.0</c:v>
                </c:pt>
              </c:numCache>
            </c:numRef>
          </c:val>
        </c:ser>
        <c:dLbls>
          <c:showLegendKey val="0"/>
          <c:showVal val="0"/>
          <c:showCatName val="0"/>
          <c:showSerName val="0"/>
          <c:showPercent val="0"/>
          <c:showBubbleSize val="0"/>
        </c:dLbls>
        <c:gapWidth val="150"/>
        <c:axId val="2120995224"/>
        <c:axId val="2116379464"/>
      </c:barChart>
      <c:catAx>
        <c:axId val="2120995224"/>
        <c:scaling>
          <c:orientation val="minMax"/>
        </c:scaling>
        <c:delete val="0"/>
        <c:axPos val="b"/>
        <c:majorTickMark val="out"/>
        <c:minorTickMark val="none"/>
        <c:tickLblPos val="nextTo"/>
        <c:crossAx val="2116379464"/>
        <c:crosses val="autoZero"/>
        <c:auto val="1"/>
        <c:lblAlgn val="ctr"/>
        <c:lblOffset val="100"/>
        <c:noMultiLvlLbl val="0"/>
      </c:catAx>
      <c:valAx>
        <c:axId val="2116379464"/>
        <c:scaling>
          <c:orientation val="minMax"/>
        </c:scaling>
        <c:delete val="0"/>
        <c:axPos val="l"/>
        <c:majorGridlines/>
        <c:numFmt formatCode="#,##0" sourceLinked="1"/>
        <c:majorTickMark val="out"/>
        <c:minorTickMark val="none"/>
        <c:tickLblPos val="nextTo"/>
        <c:crossAx val="2120995224"/>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118742552"/>
        <c:axId val="2119029096"/>
      </c:barChart>
      <c:catAx>
        <c:axId val="2118742552"/>
        <c:scaling>
          <c:orientation val="minMax"/>
        </c:scaling>
        <c:delete val="0"/>
        <c:axPos val="b"/>
        <c:majorTickMark val="out"/>
        <c:minorTickMark val="none"/>
        <c:tickLblPos val="nextTo"/>
        <c:crossAx val="2119029096"/>
        <c:crosses val="autoZero"/>
        <c:auto val="1"/>
        <c:lblAlgn val="ctr"/>
        <c:lblOffset val="100"/>
        <c:noMultiLvlLbl val="0"/>
      </c:catAx>
      <c:valAx>
        <c:axId val="2119029096"/>
        <c:scaling>
          <c:orientation val="minMax"/>
        </c:scaling>
        <c:delete val="0"/>
        <c:axPos val="l"/>
        <c:majorGridlines/>
        <c:numFmt formatCode="0%" sourceLinked="1"/>
        <c:majorTickMark val="out"/>
        <c:minorTickMark val="none"/>
        <c:tickLblPos val="nextTo"/>
        <c:crossAx val="2118742552"/>
        <c:crosses val="autoZero"/>
        <c:crossBetween val="between"/>
      </c:valAx>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dLbls>
          <c:showLegendKey val="0"/>
          <c:showVal val="0"/>
          <c:showCatName val="0"/>
          <c:showSerName val="0"/>
          <c:showPercent val="0"/>
          <c:showBubbleSize val="0"/>
        </c:dLbls>
        <c:gapWidth val="150"/>
        <c:axId val="2116897560"/>
        <c:axId val="2121010616"/>
      </c:barChart>
      <c:catAx>
        <c:axId val="2116897560"/>
        <c:scaling>
          <c:orientation val="minMax"/>
        </c:scaling>
        <c:delete val="0"/>
        <c:axPos val="b"/>
        <c:majorTickMark val="out"/>
        <c:minorTickMark val="none"/>
        <c:tickLblPos val="nextTo"/>
        <c:crossAx val="2121010616"/>
        <c:crosses val="autoZero"/>
        <c:auto val="1"/>
        <c:lblAlgn val="ctr"/>
        <c:lblOffset val="100"/>
        <c:noMultiLvlLbl val="0"/>
      </c:catAx>
      <c:valAx>
        <c:axId val="2121010616"/>
        <c:scaling>
          <c:orientation val="minMax"/>
        </c:scaling>
        <c:delete val="0"/>
        <c:axPos val="l"/>
        <c:majorGridlines/>
        <c:numFmt formatCode="0%" sourceLinked="1"/>
        <c:majorTickMark val="out"/>
        <c:minorTickMark val="none"/>
        <c:tickLblPos val="nextTo"/>
        <c:crossAx val="2116897560"/>
        <c:crosses val="autoZero"/>
        <c:crossBetween val="between"/>
      </c:valAx>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rgbClr val="C0504D"/>
              </a:solidFill>
            </c:spPr>
          </c:dPt>
          <c:dPt>
            <c:idx val="3"/>
            <c:invertIfNegative val="0"/>
            <c:bubble3D val="0"/>
            <c:spPr>
              <a:solidFill>
                <a:srgbClr val="C0504D"/>
              </a:solidFill>
            </c:spPr>
          </c:dPt>
          <c:dPt>
            <c:idx val="5"/>
            <c:invertIfNegative val="0"/>
            <c:bubble3D val="0"/>
            <c:spPr>
              <a:solidFill>
                <a:srgbClr val="C0504D"/>
              </a:solidFill>
            </c:spPr>
          </c:dPt>
          <c:dLbls>
            <c:showLegendKey val="0"/>
            <c:showVal val="1"/>
            <c:showCatName val="0"/>
            <c:showSerName val="0"/>
            <c:showPercent val="0"/>
            <c:showBubbleSize val="0"/>
            <c:showLeaderLines val="0"/>
          </c:dLbls>
          <c:cat>
            <c:strRef>
              <c:f>'D25'!$E$72:$E$77</c:f>
              <c:strCache>
                <c:ptCount val="6"/>
                <c:pt idx="0">
                  <c:v>District 25 Elementary Schools</c:v>
                </c:pt>
                <c:pt idx="1">
                  <c:v>Citywide Elementary Schools</c:v>
                </c:pt>
                <c:pt idx="2">
                  <c:v>District 25 Middle Schools</c:v>
                </c:pt>
                <c:pt idx="3">
                  <c:v>Citywide Middle Schools</c:v>
                </c:pt>
                <c:pt idx="4">
                  <c:v>Queens High Schools</c:v>
                </c:pt>
                <c:pt idx="5">
                  <c:v>Citywide High Schools</c:v>
                </c:pt>
              </c:strCache>
            </c:strRef>
          </c:cat>
          <c:val>
            <c:numRef>
              <c:f>'D25'!$F$72:$F$77</c:f>
              <c:numCache>
                <c:formatCode>0.0%</c:formatCode>
                <c:ptCount val="6"/>
                <c:pt idx="0">
                  <c:v>1.097</c:v>
                </c:pt>
                <c:pt idx="1">
                  <c:v>0.974</c:v>
                </c:pt>
                <c:pt idx="2">
                  <c:v>0.986</c:v>
                </c:pt>
                <c:pt idx="3">
                  <c:v>0.809</c:v>
                </c:pt>
                <c:pt idx="4">
                  <c:v>1.107</c:v>
                </c:pt>
                <c:pt idx="5">
                  <c:v>0.9518</c:v>
                </c:pt>
              </c:numCache>
            </c:numRef>
          </c:val>
        </c:ser>
        <c:dLbls>
          <c:showLegendKey val="0"/>
          <c:showVal val="0"/>
          <c:showCatName val="0"/>
          <c:showSerName val="0"/>
          <c:showPercent val="0"/>
          <c:showBubbleSize val="0"/>
        </c:dLbls>
        <c:gapWidth val="150"/>
        <c:axId val="-2138012952"/>
        <c:axId val="2133347944"/>
      </c:barChart>
      <c:catAx>
        <c:axId val="-2138012952"/>
        <c:scaling>
          <c:orientation val="minMax"/>
        </c:scaling>
        <c:delete val="0"/>
        <c:axPos val="b"/>
        <c:majorTickMark val="out"/>
        <c:minorTickMark val="none"/>
        <c:tickLblPos val="nextTo"/>
        <c:crossAx val="2133347944"/>
        <c:crosses val="autoZero"/>
        <c:auto val="1"/>
        <c:lblAlgn val="ctr"/>
        <c:lblOffset val="100"/>
        <c:noMultiLvlLbl val="0"/>
      </c:catAx>
      <c:valAx>
        <c:axId val="2133347944"/>
        <c:scaling>
          <c:orientation val="minMax"/>
          <c:max val="1.2"/>
        </c:scaling>
        <c:delete val="0"/>
        <c:axPos val="l"/>
        <c:majorGridlines/>
        <c:numFmt formatCode="0%" sourceLinked="0"/>
        <c:majorTickMark val="out"/>
        <c:minorTickMark val="none"/>
        <c:tickLblPos val="nextTo"/>
        <c:crossAx val="-2138012952"/>
        <c:crosses val="autoZero"/>
        <c:crossBetween val="between"/>
      </c:valAx>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'D25'!$A$107:$A$127</c:f>
              <c:strCache>
                <c:ptCount val="21"/>
                <c:pt idx="0">
                  <c:v>P.S. 24 TRANSPORTABLE</c:v>
                </c:pt>
                <c:pt idx="1">
                  <c:v>P.S. 242 - (ECC)</c:v>
                </c:pt>
                <c:pt idx="2">
                  <c:v>P.S. 163 TRANSPORTABLE</c:v>
                </c:pt>
                <c:pt idx="3">
                  <c:v>P.S. 32</c:v>
                </c:pt>
                <c:pt idx="4">
                  <c:v>P.S. 244 ECC (@ FRANKLIN AVE)</c:v>
                </c:pt>
                <c:pt idx="5">
                  <c:v>P.S. 21</c:v>
                </c:pt>
                <c:pt idx="6">
                  <c:v>P.S. 24</c:v>
                </c:pt>
                <c:pt idx="7">
                  <c:v>P.S. 32 TRANSPORTABLE</c:v>
                </c:pt>
                <c:pt idx="8">
                  <c:v>P.S. 184</c:v>
                </c:pt>
                <c:pt idx="9">
                  <c:v>P.S. 154</c:v>
                </c:pt>
                <c:pt idx="10">
                  <c:v>P.S. 29</c:v>
                </c:pt>
                <c:pt idx="11">
                  <c:v>P.S. 169</c:v>
                </c:pt>
                <c:pt idx="12">
                  <c:v>P.S. 22</c:v>
                </c:pt>
                <c:pt idx="13">
                  <c:v>P.S. 129</c:v>
                </c:pt>
                <c:pt idx="14">
                  <c:v>P.S. 209</c:v>
                </c:pt>
                <c:pt idx="15">
                  <c:v>P.S. 22 TRANSPORTABLE</c:v>
                </c:pt>
                <c:pt idx="16">
                  <c:v>P.S. 107</c:v>
                </c:pt>
                <c:pt idx="17">
                  <c:v>P.S. 20</c:v>
                </c:pt>
                <c:pt idx="18">
                  <c:v>P.S. 163</c:v>
                </c:pt>
                <c:pt idx="19">
                  <c:v>P.S. 214</c:v>
                </c:pt>
                <c:pt idx="20">
                  <c:v>P.S. 120</c:v>
                </c:pt>
              </c:strCache>
            </c:strRef>
          </c:cat>
          <c:val>
            <c:numRef>
              <c:f>'D25'!$B$107:$B$127</c:f>
              <c:numCache>
                <c:formatCode>0%</c:formatCode>
                <c:ptCount val="21"/>
                <c:pt idx="0">
                  <c:v>1.7</c:v>
                </c:pt>
                <c:pt idx="1">
                  <c:v>1.62</c:v>
                </c:pt>
                <c:pt idx="2">
                  <c:v>1.54</c:v>
                </c:pt>
                <c:pt idx="3">
                  <c:v>1.44</c:v>
                </c:pt>
                <c:pt idx="4">
                  <c:v>1.41</c:v>
                </c:pt>
                <c:pt idx="5">
                  <c:v>1.35</c:v>
                </c:pt>
                <c:pt idx="6">
                  <c:v>1.35</c:v>
                </c:pt>
                <c:pt idx="7">
                  <c:v>1.33</c:v>
                </c:pt>
                <c:pt idx="8">
                  <c:v>1.28</c:v>
                </c:pt>
                <c:pt idx="9">
                  <c:v>1.23</c:v>
                </c:pt>
                <c:pt idx="10">
                  <c:v>1.22</c:v>
                </c:pt>
                <c:pt idx="11">
                  <c:v>1.18</c:v>
                </c:pt>
                <c:pt idx="12">
                  <c:v>1.17</c:v>
                </c:pt>
                <c:pt idx="13">
                  <c:v>1.16</c:v>
                </c:pt>
                <c:pt idx="14">
                  <c:v>1.14</c:v>
                </c:pt>
                <c:pt idx="15">
                  <c:v>1.11</c:v>
                </c:pt>
                <c:pt idx="16">
                  <c:v>1.1</c:v>
                </c:pt>
                <c:pt idx="17">
                  <c:v>1.09</c:v>
                </c:pt>
                <c:pt idx="18">
                  <c:v>1.07</c:v>
                </c:pt>
                <c:pt idx="19">
                  <c:v>1.07</c:v>
                </c:pt>
                <c:pt idx="20">
                  <c:v>1.06</c:v>
                </c:pt>
              </c:numCache>
            </c:numRef>
          </c:val>
        </c:ser>
        <c:dLbls>
          <c:showLegendKey val="0"/>
          <c:showVal val="0"/>
          <c:showCatName val="0"/>
          <c:showSerName val="0"/>
          <c:showPercent val="0"/>
          <c:showBubbleSize val="0"/>
        </c:dLbls>
        <c:gapWidth val="150"/>
        <c:axId val="-2132585976"/>
        <c:axId val="2120971784"/>
      </c:barChart>
      <c:catAx>
        <c:axId val="-2132585976"/>
        <c:scaling>
          <c:orientation val="minMax"/>
        </c:scaling>
        <c:delete val="0"/>
        <c:axPos val="b"/>
        <c:majorTickMark val="out"/>
        <c:minorTickMark val="none"/>
        <c:tickLblPos val="nextTo"/>
        <c:crossAx val="2120971784"/>
        <c:crosses val="autoZero"/>
        <c:auto val="1"/>
        <c:lblAlgn val="ctr"/>
        <c:lblOffset val="100"/>
        <c:noMultiLvlLbl val="0"/>
      </c:catAx>
      <c:valAx>
        <c:axId val="2120971784"/>
        <c:scaling>
          <c:orientation val="minMax"/>
        </c:scaling>
        <c:delete val="0"/>
        <c:axPos val="l"/>
        <c:majorGridlines/>
        <c:numFmt formatCode="0%" sourceLinked="1"/>
        <c:majorTickMark val="out"/>
        <c:minorTickMark val="none"/>
        <c:tickLblPos val="nextTo"/>
        <c:crossAx val="-2132585976"/>
        <c:crosses val="autoZero"/>
        <c:crossBetween val="between"/>
      </c:valAx>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'D25'!$A$132:$A$134</c:f>
              <c:strCache>
                <c:ptCount val="3"/>
                <c:pt idx="0">
                  <c:v>J.H.S. 185</c:v>
                </c:pt>
                <c:pt idx="1">
                  <c:v>J.H.S. 237</c:v>
                </c:pt>
                <c:pt idx="2">
                  <c:v>J.H.S. 168</c:v>
                </c:pt>
              </c:strCache>
            </c:strRef>
          </c:cat>
          <c:val>
            <c:numRef>
              <c:f>'D25'!$B$132:$B$134</c:f>
              <c:numCache>
                <c:formatCode>0%</c:formatCode>
                <c:ptCount val="3"/>
                <c:pt idx="0">
                  <c:v>1.18</c:v>
                </c:pt>
                <c:pt idx="1">
                  <c:v>1.06</c:v>
                </c:pt>
                <c:pt idx="2">
                  <c:v>1.04</c:v>
                </c:pt>
              </c:numCache>
            </c:numRef>
          </c:val>
        </c:ser>
        <c:dLbls>
          <c:showLegendKey val="0"/>
          <c:showVal val="0"/>
          <c:showCatName val="0"/>
          <c:showSerName val="0"/>
          <c:showPercent val="0"/>
          <c:showBubbleSize val="0"/>
        </c:dLbls>
        <c:gapWidth val="150"/>
        <c:axId val="2120091992"/>
        <c:axId val="2132381864"/>
      </c:barChart>
      <c:catAx>
        <c:axId val="2120091992"/>
        <c:scaling>
          <c:orientation val="minMax"/>
        </c:scaling>
        <c:delete val="0"/>
        <c:axPos val="b"/>
        <c:majorTickMark val="out"/>
        <c:minorTickMark val="none"/>
        <c:tickLblPos val="nextTo"/>
        <c:crossAx val="2132381864"/>
        <c:crosses val="autoZero"/>
        <c:auto val="1"/>
        <c:lblAlgn val="ctr"/>
        <c:lblOffset val="100"/>
        <c:noMultiLvlLbl val="0"/>
      </c:catAx>
      <c:valAx>
        <c:axId val="2132381864"/>
        <c:scaling>
          <c:orientation val="minMax"/>
        </c:scaling>
        <c:delete val="0"/>
        <c:axPos val="l"/>
        <c:majorGridlines/>
        <c:numFmt formatCode="0%" sourceLinked="1"/>
        <c:majorTickMark val="out"/>
        <c:minorTickMark val="none"/>
        <c:tickLblPos val="nextTo"/>
        <c:crossAx val="212009199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dLbl>
              <c:idx val="0"/>
              <c:layout/>
              <c:tx>
                <c:rich>
                  <a:bodyPr/>
                  <a:lstStyle/>
                  <a:p>
                    <a:r>
                      <a:rPr lang="en-US" sz="1800" dirty="0" smtClean="0"/>
                      <a:t>97.4%</a:t>
                    </a:r>
                    <a:endParaRPr lang="en-US" sz="1800" dirty="0"/>
                  </a:p>
                </c:rich>
              </c:tx>
              <c:showLegendKey val="0"/>
              <c:showVal val="1"/>
              <c:showCatName val="0"/>
              <c:showSerName val="0"/>
              <c:showPercent val="0"/>
              <c:showBubbleSize val="0"/>
            </c:dLbl>
            <c:dLbl>
              <c:idx val="1"/>
              <c:layout/>
              <c:tx>
                <c:rich>
                  <a:bodyPr/>
                  <a:lstStyle/>
                  <a:p>
                    <a:r>
                      <a:rPr lang="en-US" sz="1400" b="1" dirty="0"/>
                      <a:t>80.9%</a:t>
                    </a:r>
                  </a:p>
                </c:rich>
              </c:tx>
              <c:showLegendKey val="0"/>
              <c:showVal val="1"/>
              <c:showCatName val="0"/>
              <c:showSerName val="0"/>
              <c:showPercent val="0"/>
              <c:showBubbleSize val="0"/>
            </c:dLbl>
            <c:dLbl>
              <c:idx val="2"/>
              <c:layout/>
              <c:tx>
                <c:rich>
                  <a:bodyPr/>
                  <a:lstStyle/>
                  <a:p>
                    <a:r>
                      <a:rPr lang="en-US" sz="1600" b="1" dirty="0" smtClean="0"/>
                      <a:t>95.2%</a:t>
                    </a:r>
                    <a:endParaRPr lang="en-US" sz="1600" b="1"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'Citywide avg graphs'!$B$2:$B$4</c:f>
              <c:strCache>
                <c:ptCount val="3"/>
                <c:pt idx="0">
                  <c:v>Elementary Schools</c:v>
                </c:pt>
                <c:pt idx="1">
                  <c:v>Middle Schools</c:v>
                </c:pt>
                <c:pt idx="2">
                  <c:v>High Schools</c:v>
                </c:pt>
              </c:strCache>
            </c:strRef>
          </c:cat>
          <c:val>
            <c:numRef>
              <c:f>'Citywide avg graphs'!$C$2:$C$4</c:f>
              <c:numCache>
                <c:formatCode>0.0%</c:formatCode>
                <c:ptCount val="3"/>
                <c:pt idx="0">
                  <c:v>0.968</c:v>
                </c:pt>
                <c:pt idx="1">
                  <c:v>0.809</c:v>
                </c:pt>
                <c:pt idx="2">
                  <c:v>0.948</c:v>
                </c:pt>
              </c:numCache>
            </c:numRef>
          </c:val>
        </c:ser>
        <c:dLbls>
          <c:showLegendKey val="0"/>
          <c:showVal val="0"/>
          <c:showCatName val="0"/>
          <c:showSerName val="0"/>
          <c:showPercent val="0"/>
          <c:showBubbleSize val="0"/>
        </c:dLbls>
        <c:gapWidth val="150"/>
        <c:axId val="2120329960"/>
        <c:axId val="2119217480"/>
      </c:barChart>
      <c:catAx>
        <c:axId val="2120329960"/>
        <c:scaling>
          <c:orientation val="minMax"/>
        </c:scaling>
        <c:delete val="0"/>
        <c:axPos val="b"/>
        <c:majorTickMark val="out"/>
        <c:minorTickMark val="none"/>
        <c:tickLblPos val="nextTo"/>
        <c:crossAx val="2119217480"/>
        <c:crosses val="autoZero"/>
        <c:auto val="1"/>
        <c:lblAlgn val="ctr"/>
        <c:lblOffset val="100"/>
        <c:noMultiLvlLbl val="0"/>
      </c:catAx>
      <c:valAx>
        <c:axId val="2119217480"/>
        <c:scaling>
          <c:orientation val="minMax"/>
        </c:scaling>
        <c:delete val="0"/>
        <c:axPos val="l"/>
        <c:majorGridlines/>
        <c:numFmt formatCode="0%" sourceLinked="0"/>
        <c:majorTickMark val="out"/>
        <c:minorTickMark val="none"/>
        <c:tickLblPos val="nextTo"/>
        <c:crossAx val="2120329960"/>
        <c:crosses val="autoZero"/>
        <c:crossBetween val="between"/>
      </c:valAx>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Sheet3!$B$35:$B$62</c:f>
              <c:strCache>
                <c:ptCount val="28"/>
                <c:pt idx="0">
                  <c:v>FOREST HILLS HS</c:v>
                </c:pt>
                <c:pt idx="1">
                  <c:v>FRANCIS LEWIS HS</c:v>
                </c:pt>
                <c:pt idx="2">
                  <c:v>HS FOR ARTS AND BUS. (OL NUTN X)</c:v>
                </c:pt>
                <c:pt idx="3">
                  <c:v>MIDDLE COLLEGE CAMPUS</c:v>
                </c:pt>
                <c:pt idx="4">
                  <c:v>FLUSHING HS</c:v>
                </c:pt>
                <c:pt idx="5">
                  <c:v>BAYSIDE HS</c:v>
                </c:pt>
                <c:pt idx="6">
                  <c:v>BENJAMIN N. CARDOZO HS</c:v>
                </c:pt>
                <c:pt idx="7">
                  <c:v>AVIATION HS</c:v>
                </c:pt>
                <c:pt idx="8">
                  <c:v>JOHN BOWNE HS</c:v>
                </c:pt>
                <c:pt idx="9">
                  <c:v>R. F. KENNEDY COMM. MIDDLE/HS</c:v>
                </c:pt>
                <c:pt idx="10">
                  <c:v>NEWCOMERS HIGH SCHOOL (OLD LIC)</c:v>
                </c:pt>
                <c:pt idx="11">
                  <c:v>LONG ISLAND CITY HS (NEW)</c:v>
                </c:pt>
                <c:pt idx="12">
                  <c:v>THOMAS A. EDISON VOC HS</c:v>
                </c:pt>
                <c:pt idx="13">
                  <c:v>QUEENS GATEWAY TO HEALTH SCIENCES SECONDARY SCHOOL</c:v>
                </c:pt>
                <c:pt idx="14">
                  <c:v>TOWNSEND HARRIS HS</c:v>
                </c:pt>
                <c:pt idx="15">
                  <c:v>QUEENS VOC HS</c:v>
                </c:pt>
                <c:pt idx="16">
                  <c:v>BACCALAUREATE SCL FOR GLOBAL ED</c:v>
                </c:pt>
                <c:pt idx="17">
                  <c:v>QUEENS ACADEMY HS</c:v>
                </c:pt>
                <c:pt idx="18">
                  <c:v>RENAISSANCE CHARTER SCHOOL</c:v>
                </c:pt>
                <c:pt idx="19">
                  <c:v>HS FOR INFORMATION TECH</c:v>
                </c:pt>
                <c:pt idx="20">
                  <c:v>JOHN ADAMS HS</c:v>
                </c:pt>
                <c:pt idx="21">
                  <c:v>HILLCREST HS</c:v>
                </c:pt>
                <c:pt idx="22">
                  <c:v>QNS HS OF TEACH., LIB. ARTS&amp;SCI</c:v>
                </c:pt>
                <c:pt idx="23">
                  <c:v>RICHMOND HILL HS</c:v>
                </c:pt>
                <c:pt idx="24">
                  <c:v>QUEENS HIGH SCHOOL COMPLEX</c:v>
                </c:pt>
                <c:pt idx="25">
                  <c:v>QUEENS HS FOR THE SCIENCES</c:v>
                </c:pt>
                <c:pt idx="26">
                  <c:v>YOUNG WOMENS' LEADERSHIP SCHOOL</c:v>
                </c:pt>
                <c:pt idx="27">
                  <c:v>WILLIAM C. BRYANT HS </c:v>
                </c:pt>
              </c:strCache>
            </c:strRef>
          </c:cat>
          <c:val>
            <c:numRef>
              <c:f>Sheet3!$C$35:$C$62</c:f>
              <c:numCache>
                <c:formatCode>0%</c:formatCode>
                <c:ptCount val="28"/>
                <c:pt idx="0">
                  <c:v>1.9</c:v>
                </c:pt>
                <c:pt idx="1">
                  <c:v>1.75</c:v>
                </c:pt>
                <c:pt idx="2">
                  <c:v>1.56</c:v>
                </c:pt>
                <c:pt idx="3">
                  <c:v>1.54</c:v>
                </c:pt>
                <c:pt idx="4">
                  <c:v>1.52</c:v>
                </c:pt>
                <c:pt idx="5">
                  <c:v>1.5</c:v>
                </c:pt>
                <c:pt idx="6">
                  <c:v>1.48</c:v>
                </c:pt>
                <c:pt idx="7">
                  <c:v>1.44</c:v>
                </c:pt>
                <c:pt idx="8">
                  <c:v>1.35</c:v>
                </c:pt>
                <c:pt idx="9">
                  <c:v>1.34</c:v>
                </c:pt>
                <c:pt idx="10">
                  <c:v>1.33</c:v>
                </c:pt>
                <c:pt idx="11">
                  <c:v>1.3</c:v>
                </c:pt>
                <c:pt idx="12">
                  <c:v>1.27</c:v>
                </c:pt>
                <c:pt idx="13">
                  <c:v>1.26</c:v>
                </c:pt>
                <c:pt idx="14">
                  <c:v>1.24</c:v>
                </c:pt>
                <c:pt idx="15">
                  <c:v>1.21</c:v>
                </c:pt>
                <c:pt idx="16">
                  <c:v>1.2</c:v>
                </c:pt>
                <c:pt idx="17">
                  <c:v>1.19</c:v>
                </c:pt>
                <c:pt idx="18">
                  <c:v>1.18</c:v>
                </c:pt>
                <c:pt idx="19">
                  <c:v>1.17</c:v>
                </c:pt>
                <c:pt idx="20">
                  <c:v>1.16</c:v>
                </c:pt>
                <c:pt idx="21">
                  <c:v>1.16</c:v>
                </c:pt>
                <c:pt idx="22">
                  <c:v>1.1</c:v>
                </c:pt>
                <c:pt idx="23">
                  <c:v>1.08</c:v>
                </c:pt>
                <c:pt idx="24">
                  <c:v>1.08</c:v>
                </c:pt>
                <c:pt idx="25">
                  <c:v>1.06</c:v>
                </c:pt>
                <c:pt idx="26">
                  <c:v>1.02</c:v>
                </c:pt>
                <c:pt idx="27">
                  <c:v>1.01</c:v>
                </c:pt>
              </c:numCache>
            </c:numRef>
          </c:val>
        </c:ser>
        <c:dLbls>
          <c:showLegendKey val="0"/>
          <c:showVal val="0"/>
          <c:showCatName val="0"/>
          <c:showSerName val="0"/>
          <c:showPercent val="0"/>
          <c:showBubbleSize val="0"/>
        </c:dLbls>
        <c:gapWidth val="150"/>
        <c:axId val="2125283656"/>
        <c:axId val="2137335704"/>
      </c:barChart>
      <c:catAx>
        <c:axId val="2125283656"/>
        <c:scaling>
          <c:orientation val="minMax"/>
        </c:scaling>
        <c:delete val="0"/>
        <c:axPos val="b"/>
        <c:majorTickMark val="out"/>
        <c:minorTickMark val="none"/>
        <c:tickLblPos val="nextTo"/>
        <c:crossAx val="2137335704"/>
        <c:crosses val="autoZero"/>
        <c:auto val="1"/>
        <c:lblAlgn val="ctr"/>
        <c:lblOffset val="100"/>
        <c:noMultiLvlLbl val="0"/>
      </c:catAx>
      <c:valAx>
        <c:axId val="2137335704"/>
        <c:scaling>
          <c:orientation val="minMax"/>
        </c:scaling>
        <c:delete val="0"/>
        <c:axPos val="l"/>
        <c:majorGridlines/>
        <c:numFmt formatCode="0%" sourceLinked="1"/>
        <c:majorTickMark val="out"/>
        <c:minorTickMark val="none"/>
        <c:tickLblPos val="nextTo"/>
        <c:crossAx val="2125283656"/>
        <c:crosses val="autoZero"/>
        <c:crossBetween val="between"/>
      </c:valAx>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invertIfNegative val="0"/>
          <c:dPt>
            <c:idx val="0"/>
            <c:invertIfNegative val="0"/>
            <c:bubble3D val="0"/>
            <c:spPr>
              <a:solidFill>
                <a:srgbClr val="C0504D"/>
              </a:solidFill>
            </c:spPr>
          </c:dPt>
          <c:dLbls>
            <c:showLegendKey val="0"/>
            <c:showVal val="1"/>
            <c:showCatName val="0"/>
            <c:showSerName val="0"/>
            <c:showPercent val="0"/>
            <c:showBubbleSize val="0"/>
            <c:showLeaderLines val="0"/>
          </c:dLbls>
          <c:cat>
            <c:strRef>
              <c:f>Queens!$A$18:$A$21</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Queens!$B$18:$B$21</c:f>
              <c:numCache>
                <c:formatCode>#,##0</c:formatCode>
                <c:ptCount val="4"/>
                <c:pt idx="0">
                  <c:v>2309.0</c:v>
                </c:pt>
                <c:pt idx="1">
                  <c:v>3730.0</c:v>
                </c:pt>
                <c:pt idx="2">
                  <c:v>3228.0</c:v>
                </c:pt>
                <c:pt idx="3">
                  <c:v>2252.0</c:v>
                </c:pt>
              </c:numCache>
            </c:numRef>
          </c:val>
        </c:ser>
        <c:dLbls>
          <c:showLegendKey val="0"/>
          <c:showVal val="0"/>
          <c:showCatName val="0"/>
          <c:showSerName val="0"/>
          <c:showPercent val="0"/>
          <c:showBubbleSize val="0"/>
        </c:dLbls>
        <c:gapWidth val="150"/>
        <c:axId val="2137364664"/>
        <c:axId val="2125127800"/>
      </c:barChart>
      <c:catAx>
        <c:axId val="2137364664"/>
        <c:scaling>
          <c:orientation val="minMax"/>
        </c:scaling>
        <c:delete val="0"/>
        <c:axPos val="b"/>
        <c:majorTickMark val="out"/>
        <c:minorTickMark val="none"/>
        <c:tickLblPos val="nextTo"/>
        <c:crossAx val="2125127800"/>
        <c:crosses val="autoZero"/>
        <c:auto val="1"/>
        <c:lblAlgn val="ctr"/>
        <c:lblOffset val="100"/>
        <c:noMultiLvlLbl val="0"/>
      </c:catAx>
      <c:valAx>
        <c:axId val="2125127800"/>
        <c:scaling>
          <c:orientation val="minMax"/>
        </c:scaling>
        <c:delete val="0"/>
        <c:axPos val="l"/>
        <c:majorGridlines/>
        <c:numFmt formatCode="#,##0" sourceLinked="1"/>
        <c:majorTickMark val="out"/>
        <c:minorTickMark val="none"/>
        <c:tickLblPos val="nextTo"/>
        <c:crossAx val="2137364664"/>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400" b="1" i="0" u="none" strike="noStrike" baseline="0" dirty="0" smtClean="0">
                <a:solidFill>
                  <a:srgbClr val="FF6600"/>
                </a:solidFill>
                <a:effectLst/>
              </a:rPr>
              <a:t>K-3 Class sizes are the largest since 1998 </a:t>
            </a:r>
            <a:r>
              <a:rPr lang="en-US" sz="1200" baseline="0" dirty="0" smtClean="0"/>
              <a:t>General </a:t>
            </a:r>
            <a:r>
              <a:rPr lang="en-US" sz="1200" baseline="0" dirty="0" err="1" smtClean="0"/>
              <a:t>ed</a:t>
            </a:r>
            <a:r>
              <a:rPr lang="en-US" sz="1200" baseline="0" dirty="0" smtClean="0"/>
              <a:t>, CTT and gifted: data from IBO </a:t>
            </a:r>
            <a:r>
              <a:rPr lang="en-US" sz="1200" baseline="0" dirty="0"/>
              <a:t>1998-2005; DOE 2006-2013</a:t>
            </a:r>
            <a:endParaRPr lang="en-US" sz="1200" dirty="0"/>
          </a:p>
        </c:rich>
      </c:tx>
      <c:layout/>
      <c:overlay val="0"/>
      <c:spPr>
        <a:solidFill>
          <a:srgbClr val="FFFFFF"/>
        </a:solidFill>
      </c:spPr>
    </c:title>
    <c:autoTitleDeleted val="0"/>
    <c:plotArea>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trend'!$G$10:$V$10</c:f>
              <c:strCache>
                <c:ptCount val="16"/>
                <c:pt idx="0">
                  <c:v>1998/99</c:v>
                </c:pt>
                <c:pt idx="1">
                  <c:v>1999/00</c:v>
                </c:pt>
                <c:pt idx="2">
                  <c:v>2000/01</c:v>
                </c:pt>
                <c:pt idx="3">
                  <c:v>2001/02</c:v>
                </c:pt>
                <c:pt idx="4">
                  <c:v>2002/03</c:v>
                </c:pt>
                <c:pt idx="5">
                  <c:v>2003/04</c:v>
                </c:pt>
                <c:pt idx="6">
                  <c:v>2004/05</c:v>
                </c:pt>
                <c:pt idx="7">
                  <c:v>2005/06</c:v>
                </c:pt>
                <c:pt idx="8">
                  <c:v>2006/07</c:v>
                </c:pt>
                <c:pt idx="9">
                  <c:v>2007/08</c:v>
                </c:pt>
                <c:pt idx="10">
                  <c:v>2008/09</c:v>
                </c:pt>
                <c:pt idx="11">
                  <c:v>2009/10</c:v>
                </c:pt>
                <c:pt idx="12">
                  <c:v>2010/11</c:v>
                </c:pt>
                <c:pt idx="13">
                  <c:v>2011/12</c:v>
                </c:pt>
                <c:pt idx="14">
                  <c:v>2012/13</c:v>
                </c:pt>
                <c:pt idx="15">
                  <c:v>2013/14</c:v>
                </c:pt>
              </c:strCache>
            </c:strRef>
          </c:cat>
          <c:val>
            <c:numRef>
              <c:f>'LT trend'!$G$11:$V$11</c:f>
              <c:numCache>
                <c:formatCode>0.00</c:formatCode>
                <c:ptCount val="16"/>
                <c:pt idx="0">
                  <c:v>24.90215370312981</c:v>
                </c:pt>
                <c:pt idx="1">
                  <c:v>23.24580561180214</c:v>
                </c:pt>
                <c:pt idx="2">
                  <c:v>22.37947222419803</c:v>
                </c:pt>
                <c:pt idx="3">
                  <c:v>22.09556068031128</c:v>
                </c:pt>
                <c:pt idx="4">
                  <c:v>21.68038688095409</c:v>
                </c:pt>
                <c:pt idx="5">
                  <c:v>21.55078822129685</c:v>
                </c:pt>
                <c:pt idx="6">
                  <c:v>21.28487229862475</c:v>
                </c:pt>
                <c:pt idx="7">
                  <c:v>21.11942368441328</c:v>
                </c:pt>
                <c:pt idx="8">
                  <c:v>21.0</c:v>
                </c:pt>
                <c:pt idx="9">
                  <c:v>20.9</c:v>
                </c:pt>
                <c:pt idx="10">
                  <c:v>21.4</c:v>
                </c:pt>
                <c:pt idx="11">
                  <c:v>22.1</c:v>
                </c:pt>
                <c:pt idx="12">
                  <c:v>22.9</c:v>
                </c:pt>
                <c:pt idx="13">
                  <c:v>23.89</c:v>
                </c:pt>
                <c:pt idx="14">
                  <c:v>24.45999999999999</c:v>
                </c:pt>
                <c:pt idx="15">
                  <c:v>24.86</c:v>
                </c:pt>
              </c:numCache>
            </c:numRef>
          </c:val>
          <c:smooth val="0"/>
        </c:ser>
        <c:dLbls>
          <c:showLegendKey val="0"/>
          <c:showVal val="0"/>
          <c:showCatName val="0"/>
          <c:showSerName val="0"/>
          <c:showPercent val="0"/>
          <c:showBubbleSize val="0"/>
        </c:dLbls>
        <c:marker val="1"/>
        <c:smooth val="0"/>
        <c:axId val="2134054888"/>
        <c:axId val="2134449400"/>
      </c:lineChart>
      <c:catAx>
        <c:axId val="2134054888"/>
        <c:scaling>
          <c:orientation val="minMax"/>
        </c:scaling>
        <c:delete val="0"/>
        <c:axPos val="b"/>
        <c:majorTickMark val="none"/>
        <c:minorTickMark val="none"/>
        <c:tickLblPos val="nextTo"/>
        <c:crossAx val="2134449400"/>
        <c:crosses val="autoZero"/>
        <c:auto val="1"/>
        <c:lblAlgn val="ctr"/>
        <c:lblOffset val="100"/>
        <c:noMultiLvlLbl val="0"/>
      </c:catAx>
      <c:valAx>
        <c:axId val="2134449400"/>
        <c:scaling>
          <c:orientation val="minMax"/>
        </c:scaling>
        <c:delete val="1"/>
        <c:axPos val="l"/>
        <c:majorGridlines/>
        <c:numFmt formatCode="0.00" sourceLinked="1"/>
        <c:majorTickMark val="none"/>
        <c:minorTickMark val="none"/>
        <c:tickLblPos val="none"/>
        <c:crossAx val="2134054888"/>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800"/>
            </a:pPr>
            <a:r>
              <a:rPr lang="en-US" sz="2400" dirty="0" smtClean="0">
                <a:solidFill>
                  <a:srgbClr val="FF6600"/>
                </a:solidFill>
              </a:rPr>
              <a:t>4th – 8</a:t>
            </a:r>
            <a:r>
              <a:rPr lang="en-US" sz="2400" baseline="30000" dirty="0" smtClean="0">
                <a:solidFill>
                  <a:srgbClr val="FF6600"/>
                </a:solidFill>
              </a:rPr>
              <a:t>th</a:t>
            </a:r>
            <a:r>
              <a:rPr lang="en-US" sz="2400" dirty="0" smtClean="0">
                <a:solidFill>
                  <a:srgbClr val="FF6600"/>
                </a:solidFill>
              </a:rPr>
              <a:t> grade Class</a:t>
            </a:r>
            <a:r>
              <a:rPr lang="en-US" sz="2400" baseline="0" dirty="0" smtClean="0">
                <a:solidFill>
                  <a:srgbClr val="FF6600"/>
                </a:solidFill>
              </a:rPr>
              <a:t> sizes largest </a:t>
            </a:r>
            <a:r>
              <a:rPr lang="en-US" sz="2400" baseline="0" dirty="0">
                <a:solidFill>
                  <a:srgbClr val="FF6600"/>
                </a:solidFill>
              </a:rPr>
              <a:t>since 2002 </a:t>
            </a:r>
          </a:p>
          <a:p>
            <a:pPr algn="ctr">
              <a:defRPr sz="1800"/>
            </a:pPr>
            <a:r>
              <a:rPr lang="en-US" sz="1200" b="1" i="0" baseline="0" dirty="0" err="1" smtClean="0">
                <a:effectLst/>
              </a:rPr>
              <a:t>Gened</a:t>
            </a:r>
            <a:r>
              <a:rPr lang="en-US" sz="1200" b="1" i="0" baseline="0" dirty="0" smtClean="0">
                <a:effectLst/>
              </a:rPr>
              <a:t>, CTT and gifted: data from IBO 1998-2005; DOE 2006-2013</a:t>
            </a:r>
            <a:endParaRPr lang="en-US" sz="1200" dirty="0">
              <a:effectLst/>
            </a:endParaRPr>
          </a:p>
        </c:rich>
      </c:tx>
      <c:layout>
        <c:manualLayout>
          <c:xMode val="edge"/>
          <c:yMode val="edge"/>
          <c:x val="0.12581519221862"/>
          <c:y val="0.0243445692883895"/>
        </c:manualLayout>
      </c:layout>
      <c:overlay val="0"/>
      <c:spPr>
        <a:solidFill>
          <a:srgbClr val="FFFFFF"/>
        </a:solidFill>
      </c:spPr>
    </c:title>
    <c:autoTitleDeleted val="0"/>
    <c:plotArea>
      <c:layout>
        <c:manualLayout>
          <c:layoutTarget val="inner"/>
          <c:xMode val="edge"/>
          <c:yMode val="edge"/>
          <c:x val="0.015406162464986"/>
          <c:y val="0.124325842696629"/>
          <c:w val="0.969187675070028"/>
          <c:h val="0.707038101978826"/>
        </c:manualLayout>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trend'!$J$31:$Y$31</c:f>
              <c:strCache>
                <c:ptCount val="16"/>
                <c:pt idx="0">
                  <c:v>1998/99</c:v>
                </c:pt>
                <c:pt idx="1">
                  <c:v>1999/00</c:v>
                </c:pt>
                <c:pt idx="2">
                  <c:v>2000/01</c:v>
                </c:pt>
                <c:pt idx="3">
                  <c:v>2001/02</c:v>
                </c:pt>
                <c:pt idx="4">
                  <c:v>2002/03</c:v>
                </c:pt>
                <c:pt idx="5">
                  <c:v>2003/04</c:v>
                </c:pt>
                <c:pt idx="6">
                  <c:v>2004/05</c:v>
                </c:pt>
                <c:pt idx="7">
                  <c:v>2005/06</c:v>
                </c:pt>
                <c:pt idx="8">
                  <c:v> 2006/07</c:v>
                </c:pt>
                <c:pt idx="9">
                  <c:v>2007/08</c:v>
                </c:pt>
                <c:pt idx="10">
                  <c:v>2008/09</c:v>
                </c:pt>
                <c:pt idx="11">
                  <c:v>2009/10</c:v>
                </c:pt>
                <c:pt idx="12">
                  <c:v>2010-11</c:v>
                </c:pt>
                <c:pt idx="13">
                  <c:v>2011/12</c:v>
                </c:pt>
                <c:pt idx="14">
                  <c:v>2012/13</c:v>
                </c:pt>
                <c:pt idx="15">
                  <c:v>2013/14</c:v>
                </c:pt>
              </c:strCache>
            </c:strRef>
          </c:cat>
          <c:val>
            <c:numRef>
              <c:f>'LT trend'!$J$32:$Y$32</c:f>
              <c:numCache>
                <c:formatCode>0.0</c:formatCode>
                <c:ptCount val="16"/>
                <c:pt idx="0">
                  <c:v>28.08717250220332</c:v>
                </c:pt>
                <c:pt idx="1">
                  <c:v>27.50888256556177</c:v>
                </c:pt>
                <c:pt idx="2">
                  <c:v>27.23074054739351</c:v>
                </c:pt>
                <c:pt idx="3">
                  <c:v>27.3568578185043</c:v>
                </c:pt>
                <c:pt idx="4">
                  <c:v>27.04425881146039</c:v>
                </c:pt>
                <c:pt idx="5">
                  <c:v>26.70072886297372</c:v>
                </c:pt>
                <c:pt idx="6">
                  <c:v>26.44284235433278</c:v>
                </c:pt>
                <c:pt idx="7">
                  <c:v>25.92062780269058</c:v>
                </c:pt>
                <c:pt idx="8">
                  <c:v>25.6</c:v>
                </c:pt>
                <c:pt idx="9">
                  <c:v>25.1</c:v>
                </c:pt>
                <c:pt idx="10" formatCode="General">
                  <c:v>25.3</c:v>
                </c:pt>
                <c:pt idx="11" formatCode="General">
                  <c:v>25.8</c:v>
                </c:pt>
                <c:pt idx="12" formatCode="General">
                  <c:v>26.3</c:v>
                </c:pt>
                <c:pt idx="13" formatCode="General">
                  <c:v>26.6</c:v>
                </c:pt>
                <c:pt idx="14" formatCode="General">
                  <c:v>26.7</c:v>
                </c:pt>
                <c:pt idx="15" formatCode="General">
                  <c:v>26.8</c:v>
                </c:pt>
              </c:numCache>
            </c:numRef>
          </c:val>
          <c:smooth val="0"/>
        </c:ser>
        <c:dLbls>
          <c:showLegendKey val="0"/>
          <c:showVal val="0"/>
          <c:showCatName val="0"/>
          <c:showSerName val="0"/>
          <c:showPercent val="0"/>
          <c:showBubbleSize val="0"/>
        </c:dLbls>
        <c:marker val="1"/>
        <c:smooth val="0"/>
        <c:axId val="2119877480"/>
        <c:axId val="2118099272"/>
      </c:lineChart>
      <c:catAx>
        <c:axId val="2119877480"/>
        <c:scaling>
          <c:orientation val="minMax"/>
        </c:scaling>
        <c:delete val="0"/>
        <c:axPos val="b"/>
        <c:majorTickMark val="none"/>
        <c:minorTickMark val="none"/>
        <c:tickLblPos val="nextTo"/>
        <c:crossAx val="2118099272"/>
        <c:crosses val="autoZero"/>
        <c:auto val="1"/>
        <c:lblAlgn val="ctr"/>
        <c:lblOffset val="100"/>
        <c:noMultiLvlLbl val="0"/>
      </c:catAx>
      <c:valAx>
        <c:axId val="2118099272"/>
        <c:scaling>
          <c:orientation val="minMax"/>
        </c:scaling>
        <c:delete val="1"/>
        <c:axPos val="l"/>
        <c:majorGridlines/>
        <c:numFmt formatCode="0.0" sourceLinked="1"/>
        <c:majorTickMark val="none"/>
        <c:minorTickMark val="none"/>
        <c:tickLblPos val="none"/>
        <c:crossAx val="2119877480"/>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000" b="1" i="0" baseline="0" dirty="0" smtClean="0">
                <a:solidFill>
                  <a:srgbClr val="FF6600"/>
                </a:solidFill>
                <a:effectLst/>
              </a:rPr>
              <a:t>Total </a:t>
            </a:r>
            <a:r>
              <a:rPr lang="en-US" sz="2000" b="1" i="0" baseline="0" dirty="0">
                <a:solidFill>
                  <a:srgbClr val="FF6600"/>
                </a:solidFill>
                <a:effectLst/>
              </a:rPr>
              <a:t>no. of teachers dropped by 5,000 since 2007-8 </a:t>
            </a:r>
            <a:endParaRPr lang="en-US" sz="2000" dirty="0">
              <a:solidFill>
                <a:srgbClr val="FF6600"/>
              </a:solidFill>
              <a:effectLst/>
            </a:endParaRPr>
          </a:p>
          <a:p>
            <a:pPr>
              <a:defRPr/>
            </a:pPr>
            <a:r>
              <a:rPr lang="en-US" sz="1800" b="1" i="0" baseline="0" dirty="0">
                <a:effectLst/>
              </a:rPr>
              <a:t>data source: Mayor's Management Report</a:t>
            </a:r>
            <a:endParaRPr lang="en-US" sz="1800" dirty="0">
              <a:effectLst/>
            </a:endParaRPr>
          </a:p>
        </c:rich>
      </c:tx>
      <c:layout>
        <c:manualLayout>
          <c:xMode val="edge"/>
          <c:yMode val="edge"/>
          <c:x val="0.128817524262955"/>
          <c:y val="0.00147687007874016"/>
        </c:manualLayout>
      </c:layout>
      <c:overlay val="0"/>
      <c:spPr>
        <a:noFill/>
      </c:spPr>
    </c:title>
    <c:autoTitleDeleted val="0"/>
    <c:plotArea>
      <c:layout>
        <c:manualLayout>
          <c:layoutTarget val="inner"/>
          <c:xMode val="edge"/>
          <c:yMode val="edge"/>
          <c:x val="0.0305555555555556"/>
          <c:y val="0.182429784914633"/>
          <c:w val="0.93888888888889"/>
          <c:h val="0.70159033202361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0.0154320987654321"/>
                  <c:y val="-0.0174710623492691"/>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79109.0</c:v>
                </c:pt>
                <c:pt idx="1">
                  <c:v>79021.0</c:v>
                </c:pt>
                <c:pt idx="2">
                  <c:v>76795.0</c:v>
                </c:pt>
                <c:pt idx="3">
                  <c:v>74958.0</c:v>
                </c:pt>
                <c:pt idx="4">
                  <c:v>72787.0</c:v>
                </c:pt>
                <c:pt idx="5">
                  <c:v>73844.0</c:v>
                </c:pt>
              </c:numCache>
            </c:numRef>
          </c:val>
          <c:smooth val="0"/>
        </c:ser>
        <c:dLbls>
          <c:showLegendKey val="0"/>
          <c:showVal val="0"/>
          <c:showCatName val="0"/>
          <c:showSerName val="0"/>
          <c:showPercent val="0"/>
          <c:showBubbleSize val="0"/>
        </c:dLbls>
        <c:marker val="1"/>
        <c:smooth val="0"/>
        <c:axId val="2132848472"/>
        <c:axId val="2133672008"/>
      </c:lineChart>
      <c:catAx>
        <c:axId val="2132848472"/>
        <c:scaling>
          <c:orientation val="minMax"/>
        </c:scaling>
        <c:delete val="0"/>
        <c:axPos val="b"/>
        <c:majorTickMark val="out"/>
        <c:minorTickMark val="none"/>
        <c:tickLblPos val="nextTo"/>
        <c:txPr>
          <a:bodyPr/>
          <a:lstStyle/>
          <a:p>
            <a:pPr>
              <a:defRPr sz="1800"/>
            </a:pPr>
            <a:endParaRPr lang="en-US"/>
          </a:p>
        </c:txPr>
        <c:crossAx val="2133672008"/>
        <c:crosses val="autoZero"/>
        <c:auto val="1"/>
        <c:lblAlgn val="ctr"/>
        <c:lblOffset val="100"/>
        <c:noMultiLvlLbl val="0"/>
      </c:catAx>
      <c:valAx>
        <c:axId val="2133672008"/>
        <c:scaling>
          <c:orientation val="minMax"/>
        </c:scaling>
        <c:delete val="1"/>
        <c:axPos val="l"/>
        <c:majorGridlines/>
        <c:numFmt formatCode="#,##0" sourceLinked="1"/>
        <c:majorTickMark val="out"/>
        <c:minorTickMark val="none"/>
        <c:tickLblPos val="none"/>
        <c:crossAx val="2132848472"/>
        <c:crosses val="autoZero"/>
        <c:crossBetween val="between"/>
      </c:valAx>
    </c:plotArea>
    <c:plotVisOnly val="1"/>
    <c:dispBlanksAs val="gap"/>
    <c:showDLblsOverMax val="0"/>
  </c:chart>
  <c:spPr>
    <a:ln>
      <a:solidFill>
        <a:schemeClr val="accent1"/>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'Macintosh HD:Users:peterdalmasy:Desktop:Class Size Matters:Class Size Data:Class Size:Short term CS Data:District Data:[D25 Class Size Analysis updated 2013-14.xlsx]Summary'!$A$3</c:f>
              <c:strCache>
                <c:ptCount val="1"/>
                <c:pt idx="0">
                  <c:v>C4E goals</c:v>
                </c:pt>
              </c:strCache>
            </c:strRef>
          </c:tx>
          <c:spPr>
            <a:ln w="28575" cmpd="sng">
              <a:solidFill>
                <a:srgbClr val="008000"/>
              </a:solidFill>
            </a:ln>
          </c:spPr>
          <c:marker>
            <c:symbol val="none"/>
          </c:marker>
          <c:dLbls>
            <c:showLegendKey val="0"/>
            <c:showVal val="1"/>
            <c:showCatName val="0"/>
            <c:showSerName val="0"/>
            <c:showPercent val="0"/>
            <c:showBubbleSize val="0"/>
            <c:showLeaderLines val="0"/>
          </c:dLbls>
          <c:cat>
            <c:strRef>
              <c:f>'Macintosh HD:Users:peterdalmasy:Desktop:Class Size Matters:Class Size Data:Class Size:Short term CS Data:District Data:[D25 Class Size Analysis updated 2013-14.xlsx]Summary'!$B$2:$I$2</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Data:[D25 Class Size Analysis updated 2013-14.xlsx]Summary'!$B$3:$I$3</c:f>
              <c:numCache>
                <c:formatCode>General</c:formatCode>
                <c:ptCount val="8"/>
                <c:pt idx="0">
                  <c:v>21.0</c:v>
                </c:pt>
                <c:pt idx="1">
                  <c:v>20.7</c:v>
                </c:pt>
                <c:pt idx="2">
                  <c:v>20.5</c:v>
                </c:pt>
                <c:pt idx="3">
                  <c:v>20.3</c:v>
                </c:pt>
                <c:pt idx="4">
                  <c:v>20.1</c:v>
                </c:pt>
                <c:pt idx="5">
                  <c:v>19.9</c:v>
                </c:pt>
                <c:pt idx="6">
                  <c:v>19.9</c:v>
                </c:pt>
                <c:pt idx="7">
                  <c:v>19.9</c:v>
                </c:pt>
              </c:numCache>
            </c:numRef>
          </c:val>
          <c:smooth val="0"/>
        </c:ser>
        <c:ser>
          <c:idx val="1"/>
          <c:order val="1"/>
          <c:tx>
            <c:strRef>
              <c:f>'Macintosh HD:Users:peterdalmasy:Desktop:Class Size Matters:Class Size Data:Class Size:Short term CS Data:District Data:[D25 Class Size Analysis updated 2013-14.xlsx]Summary'!$A$4</c:f>
              <c:strCache>
                <c:ptCount val="1"/>
                <c:pt idx="0">
                  <c:v>Citywide actual</c:v>
                </c:pt>
              </c:strCache>
            </c:strRef>
          </c:tx>
          <c:spPr>
            <a:ln w="28575" cmpd="sng">
              <a:solidFill>
                <a:srgbClr val="FF0000"/>
              </a:solidFill>
            </a:ln>
          </c:spPr>
          <c:marker>
            <c:symbol val="none"/>
          </c:marker>
          <c:dLbls>
            <c:numFmt formatCode="#,##0.0" sourceLinked="0"/>
            <c:showLegendKey val="0"/>
            <c:showVal val="1"/>
            <c:showCatName val="0"/>
            <c:showSerName val="0"/>
            <c:showPercent val="0"/>
            <c:showBubbleSize val="0"/>
            <c:showLeaderLines val="0"/>
          </c:dLbls>
          <c:cat>
            <c:strRef>
              <c:f>'Macintosh HD:Users:peterdalmasy:Desktop:Class Size Matters:Class Size Data:Class Size:Short term CS Data:District Data:[D25 Class Size Analysis updated 2013-14.xlsx]Summary'!$B$2:$I$2</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Data:[D25 Class Size Analysis updated 2013-14.xlsx]Summary'!$B$4:$I$4</c:f>
              <c:numCache>
                <c:formatCode>General</c:formatCode>
                <c:ptCount val="8"/>
                <c:pt idx="0">
                  <c:v>21.0</c:v>
                </c:pt>
                <c:pt idx="1">
                  <c:v>20.9</c:v>
                </c:pt>
                <c:pt idx="2">
                  <c:v>21.4</c:v>
                </c:pt>
                <c:pt idx="3">
                  <c:v>22.1</c:v>
                </c:pt>
                <c:pt idx="4">
                  <c:v>22.9</c:v>
                </c:pt>
                <c:pt idx="5">
                  <c:v>23.9</c:v>
                </c:pt>
                <c:pt idx="6">
                  <c:v>24.5</c:v>
                </c:pt>
                <c:pt idx="7">
                  <c:v>24.86</c:v>
                </c:pt>
              </c:numCache>
            </c:numRef>
          </c:val>
          <c:smooth val="0"/>
        </c:ser>
        <c:ser>
          <c:idx val="2"/>
          <c:order val="2"/>
          <c:tx>
            <c:strRef>
              <c:f>'Macintosh HD:Users:peterdalmasy:Desktop:Class Size Matters:Class Size Data:Class Size:Short term CS Data:District Data:[D25 Class Size Analysis updated 2013-14.xlsx]Summary'!$A$5</c:f>
              <c:strCache>
                <c:ptCount val="1"/>
                <c:pt idx="0">
                  <c:v>D25</c:v>
                </c:pt>
              </c:strCache>
            </c:strRef>
          </c:tx>
          <c:spPr>
            <a:ln w="28575" cmpd="sng">
              <a:solidFill>
                <a:schemeClr val="tx1"/>
              </a:solidFill>
            </a:ln>
          </c:spPr>
          <c:marker>
            <c:symbol val="none"/>
          </c:marker>
          <c:dLbls>
            <c:dLbl>
              <c:idx val="7"/>
              <c:layout>
                <c:manualLayout>
                  <c:x val="0.0"/>
                  <c:y val="0.0554134697357204"/>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strRef>
              <c:f>'Macintosh HD:Users:peterdalmasy:Desktop:Class Size Matters:Class Size Data:Class Size:Short term CS Data:District Data:[D25 Class Size Analysis updated 2013-14.xlsx]Summary'!$B$2:$I$2</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Data:[D25 Class Size Analysis updated 2013-14.xlsx]Summary'!$B$5:$I$5</c:f>
              <c:numCache>
                <c:formatCode>General</c:formatCode>
                <c:ptCount val="8"/>
                <c:pt idx="0">
                  <c:v>21.35</c:v>
                </c:pt>
                <c:pt idx="1">
                  <c:v>21.5</c:v>
                </c:pt>
                <c:pt idx="2">
                  <c:v>21.6</c:v>
                </c:pt>
                <c:pt idx="3">
                  <c:v>22.6</c:v>
                </c:pt>
                <c:pt idx="4">
                  <c:v>23.6</c:v>
                </c:pt>
                <c:pt idx="5">
                  <c:v>24.0</c:v>
                </c:pt>
                <c:pt idx="6">
                  <c:v>25.2</c:v>
                </c:pt>
                <c:pt idx="7">
                  <c:v>24.93</c:v>
                </c:pt>
              </c:numCache>
            </c:numRef>
          </c:val>
          <c:smooth val="0"/>
        </c:ser>
        <c:dLbls>
          <c:showLegendKey val="0"/>
          <c:showVal val="0"/>
          <c:showCatName val="0"/>
          <c:showSerName val="0"/>
          <c:showPercent val="0"/>
          <c:showBubbleSize val="0"/>
        </c:dLbls>
        <c:marker val="1"/>
        <c:smooth val="0"/>
        <c:axId val="2136313352"/>
        <c:axId val="2136316440"/>
      </c:lineChart>
      <c:catAx>
        <c:axId val="2136313352"/>
        <c:scaling>
          <c:orientation val="minMax"/>
        </c:scaling>
        <c:delete val="0"/>
        <c:axPos val="b"/>
        <c:majorTickMark val="none"/>
        <c:minorTickMark val="none"/>
        <c:tickLblPos val="nextTo"/>
        <c:txPr>
          <a:bodyPr rot="-2700000"/>
          <a:lstStyle/>
          <a:p>
            <a:pPr>
              <a:defRPr/>
            </a:pPr>
            <a:endParaRPr lang="en-US"/>
          </a:p>
        </c:txPr>
        <c:crossAx val="2136316440"/>
        <c:crosses val="autoZero"/>
        <c:auto val="1"/>
        <c:lblAlgn val="ctr"/>
        <c:lblOffset val="100"/>
        <c:noMultiLvlLbl val="0"/>
      </c:catAx>
      <c:valAx>
        <c:axId val="2136316440"/>
        <c:scaling>
          <c:orientation val="minMax"/>
          <c:min val="18.0"/>
        </c:scaling>
        <c:delete val="0"/>
        <c:axPos val="l"/>
        <c:majorGridlines/>
        <c:title>
          <c:tx>
            <c:rich>
              <a:bodyPr/>
              <a:lstStyle/>
              <a:p>
                <a:pPr>
                  <a:defRPr/>
                </a:pPr>
                <a:r>
                  <a:rPr lang="en-US"/>
                  <a:t>Students per Section</a:t>
                </a:r>
              </a:p>
            </c:rich>
          </c:tx>
          <c:layout/>
          <c:overlay val="0"/>
        </c:title>
        <c:numFmt formatCode="General" sourceLinked="1"/>
        <c:majorTickMark val="none"/>
        <c:minorTickMark val="none"/>
        <c:tickLblPos val="nextTo"/>
        <c:crossAx val="2136313352"/>
        <c:crosses val="autoZero"/>
        <c:crossBetween val="between"/>
      </c:valAx>
    </c:plotArea>
    <c:legend>
      <c:legendPos val="r"/>
      <c:layout/>
      <c:overlay val="0"/>
      <c:spPr>
        <a:ln>
          <a:solidFill>
            <a:schemeClr val="tx1"/>
          </a:solidFill>
        </a:ln>
      </c:spPr>
    </c:legend>
    <c:plotVisOnly val="1"/>
    <c:dispBlanksAs val="gap"/>
    <c:showDLblsOverMax val="0"/>
  </c:chart>
  <c:spPr>
    <a:ln>
      <a:solidFill>
        <a:schemeClr val="tx1"/>
      </a:solid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'Macintosh HD:Users:peterdalmasy:Desktop:Class Size Matters:Class Size Data:Class Size:Short term CS Data:District Data:[D25 Class Size Analysis updated 2013-14.xlsx]Summary'!$A$10</c:f>
              <c:strCache>
                <c:ptCount val="1"/>
                <c:pt idx="0">
                  <c:v>C4E target</c:v>
                </c:pt>
              </c:strCache>
            </c:strRef>
          </c:tx>
          <c:spPr>
            <a:ln w="28575" cmpd="sng">
              <a:solidFill>
                <a:srgbClr val="008000"/>
              </a:solidFill>
            </a:ln>
          </c:spPr>
          <c:marker>
            <c:symbol val="none"/>
          </c:marker>
          <c:dLbls>
            <c:showLegendKey val="0"/>
            <c:showVal val="1"/>
            <c:showCatName val="0"/>
            <c:showSerName val="0"/>
            <c:showPercent val="0"/>
            <c:showBubbleSize val="0"/>
            <c:showLeaderLines val="0"/>
          </c:dLbls>
          <c:cat>
            <c:strRef>
              <c:f>'Macintosh HD:Users:peterdalmasy:Desktop:Class Size Matters:Class Size Data:Class Size:Short term CS Data:District Data:[D25 Class Size Analysis updated 2013-14.xlsx]Summary'!$B$9:$I$9</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Data:[D25 Class Size Analysis updated 2013-14.xlsx]Summary'!$B$10:$I$10</c:f>
              <c:numCache>
                <c:formatCode>General</c:formatCode>
                <c:ptCount val="8"/>
                <c:pt idx="0">
                  <c:v>25.6</c:v>
                </c:pt>
                <c:pt idx="1">
                  <c:v>24.8</c:v>
                </c:pt>
                <c:pt idx="2">
                  <c:v>24.6</c:v>
                </c:pt>
                <c:pt idx="3">
                  <c:v>23.8</c:v>
                </c:pt>
                <c:pt idx="4">
                  <c:v>23.3</c:v>
                </c:pt>
                <c:pt idx="5">
                  <c:v>22.9</c:v>
                </c:pt>
                <c:pt idx="6">
                  <c:v>22.9</c:v>
                </c:pt>
                <c:pt idx="7">
                  <c:v>22.9</c:v>
                </c:pt>
              </c:numCache>
            </c:numRef>
          </c:val>
          <c:smooth val="0"/>
        </c:ser>
        <c:ser>
          <c:idx val="1"/>
          <c:order val="1"/>
          <c:tx>
            <c:strRef>
              <c:f>'Macintosh HD:Users:peterdalmasy:Desktop:Class Size Matters:Class Size Data:Class Size:Short term CS Data:District Data:[D25 Class Size Analysis updated 2013-14.xlsx]Summary'!$A$11</c:f>
              <c:strCache>
                <c:ptCount val="1"/>
                <c:pt idx="0">
                  <c:v>Citywide actual</c:v>
                </c:pt>
              </c:strCache>
            </c:strRef>
          </c:tx>
          <c:spPr>
            <a:ln w="28575" cmpd="sng">
              <a:solidFill>
                <a:srgbClr val="FF0000"/>
              </a:solidFill>
            </a:ln>
          </c:spPr>
          <c:marker>
            <c:symbol val="none"/>
          </c:marker>
          <c:dLbls>
            <c:showLegendKey val="0"/>
            <c:showVal val="1"/>
            <c:showCatName val="0"/>
            <c:showSerName val="0"/>
            <c:showPercent val="0"/>
            <c:showBubbleSize val="0"/>
            <c:showLeaderLines val="0"/>
          </c:dLbls>
          <c:cat>
            <c:strRef>
              <c:f>'Macintosh HD:Users:peterdalmasy:Desktop:Class Size Matters:Class Size Data:Class Size:Short term CS Data:District Data:[D25 Class Size Analysis updated 2013-14.xlsx]Summary'!$B$9:$I$9</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Data:[D25 Class Size Analysis updated 2013-14.xlsx]Summary'!$B$11:$I$11</c:f>
              <c:numCache>
                <c:formatCode>General</c:formatCode>
                <c:ptCount val="8"/>
                <c:pt idx="0">
                  <c:v>25.6</c:v>
                </c:pt>
                <c:pt idx="1">
                  <c:v>25.1</c:v>
                </c:pt>
                <c:pt idx="2">
                  <c:v>25.3</c:v>
                </c:pt>
                <c:pt idx="3">
                  <c:v>25.8</c:v>
                </c:pt>
                <c:pt idx="4">
                  <c:v>26.3</c:v>
                </c:pt>
                <c:pt idx="5">
                  <c:v>26.6</c:v>
                </c:pt>
                <c:pt idx="6">
                  <c:v>26.7</c:v>
                </c:pt>
                <c:pt idx="7">
                  <c:v>26.8</c:v>
                </c:pt>
              </c:numCache>
            </c:numRef>
          </c:val>
          <c:smooth val="0"/>
        </c:ser>
        <c:ser>
          <c:idx val="2"/>
          <c:order val="2"/>
          <c:tx>
            <c:strRef>
              <c:f>'Macintosh HD:Users:peterdalmasy:Desktop:Class Size Matters:Class Size Data:Class Size:Short term CS Data:District Data:[D25 Class Size Analysis updated 2013-14.xlsx]Summary'!$A$12</c:f>
              <c:strCache>
                <c:ptCount val="1"/>
                <c:pt idx="0">
                  <c:v>D25</c:v>
                </c:pt>
              </c:strCache>
            </c:strRef>
          </c:tx>
          <c:spPr>
            <a:ln w="28575" cmpd="sng">
              <a:solidFill>
                <a:schemeClr val="tx1"/>
              </a:solidFill>
            </a:ln>
          </c:spPr>
          <c:marker>
            <c:symbol val="none"/>
          </c:marker>
          <c:dLbls>
            <c:numFmt formatCode="#,##0.0" sourceLinked="0"/>
            <c:showLegendKey val="0"/>
            <c:showVal val="1"/>
            <c:showCatName val="0"/>
            <c:showSerName val="0"/>
            <c:showPercent val="0"/>
            <c:showBubbleSize val="0"/>
            <c:showLeaderLines val="0"/>
          </c:dLbls>
          <c:cat>
            <c:strRef>
              <c:f>'Macintosh HD:Users:peterdalmasy:Desktop:Class Size Matters:Class Size Data:Class Size:Short term CS Data:District Data:[D25 Class Size Analysis updated 2013-14.xlsx]Summary'!$B$9:$I$9</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Data:[D25 Class Size Analysis updated 2013-14.xlsx]Summary'!$B$12:$I$12</c:f>
              <c:numCache>
                <c:formatCode>General</c:formatCode>
                <c:ptCount val="8"/>
                <c:pt idx="0">
                  <c:v>26.4</c:v>
                </c:pt>
                <c:pt idx="1">
                  <c:v>26.6</c:v>
                </c:pt>
                <c:pt idx="2">
                  <c:v>26.9</c:v>
                </c:pt>
                <c:pt idx="3">
                  <c:v>27.7</c:v>
                </c:pt>
                <c:pt idx="4">
                  <c:v>27.6</c:v>
                </c:pt>
                <c:pt idx="5">
                  <c:v>27.7</c:v>
                </c:pt>
                <c:pt idx="6">
                  <c:v>28.4</c:v>
                </c:pt>
                <c:pt idx="7">
                  <c:v>28.05</c:v>
                </c:pt>
              </c:numCache>
            </c:numRef>
          </c:val>
          <c:smooth val="0"/>
        </c:ser>
        <c:dLbls>
          <c:showLegendKey val="0"/>
          <c:showVal val="0"/>
          <c:showCatName val="0"/>
          <c:showSerName val="0"/>
          <c:showPercent val="0"/>
          <c:showBubbleSize val="0"/>
        </c:dLbls>
        <c:marker val="1"/>
        <c:smooth val="0"/>
        <c:axId val="2050919416"/>
        <c:axId val="-2133905976"/>
      </c:lineChart>
      <c:catAx>
        <c:axId val="2050919416"/>
        <c:scaling>
          <c:orientation val="minMax"/>
        </c:scaling>
        <c:delete val="0"/>
        <c:axPos val="b"/>
        <c:majorTickMark val="none"/>
        <c:minorTickMark val="none"/>
        <c:tickLblPos val="nextTo"/>
        <c:crossAx val="-2133905976"/>
        <c:crosses val="autoZero"/>
        <c:auto val="1"/>
        <c:lblAlgn val="ctr"/>
        <c:lblOffset val="100"/>
        <c:noMultiLvlLbl val="0"/>
      </c:catAx>
      <c:valAx>
        <c:axId val="-2133905976"/>
        <c:scaling>
          <c:orientation val="minMax"/>
          <c:min val="18.0"/>
        </c:scaling>
        <c:delete val="0"/>
        <c:axPos val="l"/>
        <c:majorGridlines/>
        <c:title>
          <c:tx>
            <c:rich>
              <a:bodyPr/>
              <a:lstStyle/>
              <a:p>
                <a:pPr>
                  <a:defRPr/>
                </a:pPr>
                <a:r>
                  <a:rPr lang="en-US"/>
                  <a:t>Students per Section</a:t>
                </a:r>
              </a:p>
            </c:rich>
          </c:tx>
          <c:layout/>
          <c:overlay val="0"/>
        </c:title>
        <c:numFmt formatCode="General" sourceLinked="1"/>
        <c:majorTickMark val="none"/>
        <c:minorTickMark val="none"/>
        <c:tickLblPos val="nextTo"/>
        <c:crossAx val="2050919416"/>
        <c:crosses val="autoZero"/>
        <c:crossBetween val="between"/>
      </c:valAx>
    </c:plotArea>
    <c:legend>
      <c:legendPos val="r"/>
      <c:layout/>
      <c:overlay val="0"/>
      <c:spPr>
        <a:ln>
          <a:solidFill>
            <a:schemeClr val="tx1"/>
          </a:solidFill>
        </a:ln>
      </c:spPr>
    </c:legend>
    <c:plotVisOnly val="1"/>
    <c:dispBlanksAs val="gap"/>
    <c:showDLblsOverMax val="0"/>
  </c:chart>
  <c:spPr>
    <a:ln>
      <a:solidFill>
        <a:schemeClr val="tx1"/>
      </a:solid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hart>
    <c:autoTitleDeleted val="0"/>
    <c:plotArea>
      <c:layout/>
      <c:lineChart>
        <c:grouping val="standard"/>
        <c:varyColors val="0"/>
        <c:ser>
          <c:idx val="0"/>
          <c:order val="0"/>
          <c:tx>
            <c:strRef>
              <c:f>Sheet1!$B$7</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Sheet1!$C$7:$I$7</c:f>
              <c:numCache>
                <c:formatCode>General</c:formatCode>
                <c:ptCount val="7"/>
                <c:pt idx="0">
                  <c:v>26.0</c:v>
                </c:pt>
                <c:pt idx="1">
                  <c:v>25.7</c:v>
                </c:pt>
                <c:pt idx="2">
                  <c:v>25.2</c:v>
                </c:pt>
                <c:pt idx="3">
                  <c:v>24.8</c:v>
                </c:pt>
                <c:pt idx="4">
                  <c:v>24.5</c:v>
                </c:pt>
                <c:pt idx="5">
                  <c:v>24.5</c:v>
                </c:pt>
                <c:pt idx="6">
                  <c:v>24.5</c:v>
                </c:pt>
              </c:numCache>
            </c:numRef>
          </c:val>
          <c:smooth val="0"/>
        </c:ser>
        <c:ser>
          <c:idx val="1"/>
          <c:order val="1"/>
          <c:tx>
            <c:strRef>
              <c:f>Sheet1!$B$8</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Sheet1!$C$8:$I$8</c:f>
              <c:numCache>
                <c:formatCode>General</c:formatCode>
                <c:ptCount val="7"/>
                <c:pt idx="0">
                  <c:v>26.1</c:v>
                </c:pt>
                <c:pt idx="1">
                  <c:v>26.2</c:v>
                </c:pt>
                <c:pt idx="2">
                  <c:v>26.6</c:v>
                </c:pt>
                <c:pt idx="3">
                  <c:v>26.5</c:v>
                </c:pt>
                <c:pt idx="4">
                  <c:v>26.4</c:v>
                </c:pt>
                <c:pt idx="5">
                  <c:v>26.3</c:v>
                </c:pt>
                <c:pt idx="6">
                  <c:v>26.7</c:v>
                </c:pt>
              </c:numCache>
            </c:numRef>
          </c:val>
          <c:smooth val="0"/>
        </c:ser>
        <c:dLbls>
          <c:showLegendKey val="0"/>
          <c:showVal val="0"/>
          <c:showCatName val="0"/>
          <c:showSerName val="0"/>
          <c:showPercent val="0"/>
          <c:showBubbleSize val="0"/>
        </c:dLbls>
        <c:marker val="1"/>
        <c:smooth val="0"/>
        <c:axId val="2134747176"/>
        <c:axId val="2134354152"/>
      </c:lineChart>
      <c:catAx>
        <c:axId val="2134747176"/>
        <c:scaling>
          <c:orientation val="minMax"/>
        </c:scaling>
        <c:delete val="0"/>
        <c:axPos val="b"/>
        <c:majorTickMark val="out"/>
        <c:minorTickMark val="none"/>
        <c:tickLblPos val="nextTo"/>
        <c:crossAx val="2134354152"/>
        <c:crosses val="autoZero"/>
        <c:auto val="1"/>
        <c:lblAlgn val="ctr"/>
        <c:lblOffset val="100"/>
        <c:noMultiLvlLbl val="0"/>
      </c:catAx>
      <c:valAx>
        <c:axId val="2134354152"/>
        <c:scaling>
          <c:orientation val="minMax"/>
          <c:min val="24.0"/>
        </c:scaling>
        <c:delete val="0"/>
        <c:axPos val="l"/>
        <c:majorGridlines/>
        <c:numFmt formatCode="General" sourceLinked="1"/>
        <c:majorTickMark val="out"/>
        <c:minorTickMark val="none"/>
        <c:tickLblPos val="nextTo"/>
        <c:crossAx val="2134747176"/>
        <c:crosses val="autoZero"/>
        <c:crossBetween val="between"/>
      </c:valAx>
    </c:plotArea>
    <c:legend>
      <c:legendPos val="r"/>
      <c:layout/>
      <c:overlay val="0"/>
    </c:legend>
    <c:plotVisOnly val="1"/>
    <c:dispBlanksAs val="gap"/>
    <c:showDLblsOverMax val="0"/>
  </c:chart>
  <c:txPr>
    <a:bodyPr/>
    <a:lstStyle/>
    <a:p>
      <a:pPr>
        <a:defRPr>
          <a:latin typeface="Helvetica Neue"/>
          <a:cs typeface="Helvetica Neue"/>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D25 1st Grade</a:t>
            </a:r>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Sheet15!$D$96:$D$107</c:f>
              <c:strCache>
                <c:ptCount val="12"/>
                <c:pt idx="0">
                  <c:v>P.S. 032 STATE STREET</c:v>
                </c:pt>
                <c:pt idx="1">
                  <c:v>P.S. 193 ALFRED J. KENNEDY</c:v>
                </c:pt>
                <c:pt idx="2">
                  <c:v>P.S. 024 ANDREW JACKSON</c:v>
                </c:pt>
                <c:pt idx="3">
                  <c:v>P.S. 164 QUEENS VALLEY</c:v>
                </c:pt>
                <c:pt idx="4">
                  <c:v>P.S. 169 BAY TERRACE</c:v>
                </c:pt>
                <c:pt idx="5">
                  <c:v>P.S. 021 EDWARD HART</c:v>
                </c:pt>
                <c:pt idx="6">
                  <c:v>P.S. 107 THOMAS A DOOLEY</c:v>
                </c:pt>
                <c:pt idx="7">
                  <c:v>P.S. 020 JOHN BOWNE</c:v>
                </c:pt>
                <c:pt idx="8">
                  <c:v>P.S. 120 QUEENS</c:v>
                </c:pt>
                <c:pt idx="9">
                  <c:v>P.S. 209 CLEARVIEW GARDENS</c:v>
                </c:pt>
                <c:pt idx="10">
                  <c:v>P.S. 079 FRANCIS LEWIS</c:v>
                </c:pt>
                <c:pt idx="11">
                  <c:v>P.S. 165 EDITH K. BERGTRAUM</c:v>
                </c:pt>
              </c:strCache>
            </c:strRef>
          </c:cat>
          <c:val>
            <c:numRef>
              <c:f>Sheet15!$E$96:$E$107</c:f>
              <c:numCache>
                <c:formatCode>0</c:formatCode>
                <c:ptCount val="12"/>
                <c:pt idx="0">
                  <c:v>32.0</c:v>
                </c:pt>
                <c:pt idx="1">
                  <c:v>31.5</c:v>
                </c:pt>
                <c:pt idx="2">
                  <c:v>31.0</c:v>
                </c:pt>
                <c:pt idx="3">
                  <c:v>31.0</c:v>
                </c:pt>
                <c:pt idx="4">
                  <c:v>31.0</c:v>
                </c:pt>
                <c:pt idx="5">
                  <c:v>30.0</c:v>
                </c:pt>
                <c:pt idx="6">
                  <c:v>30.0</c:v>
                </c:pt>
                <c:pt idx="7">
                  <c:v>29.8</c:v>
                </c:pt>
                <c:pt idx="8">
                  <c:v>29.8</c:v>
                </c:pt>
                <c:pt idx="9">
                  <c:v>29.7</c:v>
                </c:pt>
                <c:pt idx="10">
                  <c:v>29.5</c:v>
                </c:pt>
                <c:pt idx="11">
                  <c:v>29.5</c:v>
                </c:pt>
              </c:numCache>
            </c:numRef>
          </c:val>
        </c:ser>
        <c:dLbls>
          <c:showLegendKey val="0"/>
          <c:showVal val="0"/>
          <c:showCatName val="0"/>
          <c:showSerName val="0"/>
          <c:showPercent val="0"/>
          <c:showBubbleSize val="0"/>
        </c:dLbls>
        <c:gapWidth val="150"/>
        <c:axId val="-2133972888"/>
        <c:axId val="-2134261864"/>
      </c:barChart>
      <c:catAx>
        <c:axId val="-2133972888"/>
        <c:scaling>
          <c:orientation val="minMax"/>
        </c:scaling>
        <c:delete val="0"/>
        <c:axPos val="b"/>
        <c:majorTickMark val="out"/>
        <c:minorTickMark val="none"/>
        <c:tickLblPos val="nextTo"/>
        <c:crossAx val="-2134261864"/>
        <c:crosses val="autoZero"/>
        <c:auto val="1"/>
        <c:lblAlgn val="ctr"/>
        <c:lblOffset val="100"/>
        <c:noMultiLvlLbl val="0"/>
      </c:catAx>
      <c:valAx>
        <c:axId val="-2134261864"/>
        <c:scaling>
          <c:orientation val="minMax"/>
        </c:scaling>
        <c:delete val="0"/>
        <c:axPos val="l"/>
        <c:majorGridlines/>
        <c:numFmt formatCode="0" sourceLinked="1"/>
        <c:majorTickMark val="out"/>
        <c:minorTickMark val="none"/>
        <c:tickLblPos val="nextTo"/>
        <c:crossAx val="-2133972888"/>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A4CE2E-778E-1143-8E3E-8AE59F6F8948}" type="datetimeFigureOut">
              <a:rPr lang="en-US" smtClean="0"/>
              <a:t>7/11/14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EC6D3F-CCCE-5B49-BF13-65E29BF8B776}" type="slidenum">
              <a:rPr lang="en-US" smtClean="0"/>
              <a:t>‹#›</a:t>
            </a:fld>
            <a:endParaRPr lang="en-US"/>
          </a:p>
        </p:txBody>
      </p:sp>
    </p:spTree>
    <p:extLst>
      <p:ext uri="{BB962C8B-B14F-4D97-AF65-F5344CB8AC3E}">
        <p14:creationId xmlns:p14="http://schemas.microsoft.com/office/powerpoint/2010/main" val="5101938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7</a:t>
            </a:fld>
            <a:endParaRPr lang="en-US"/>
          </a:p>
        </p:txBody>
      </p:sp>
    </p:spTree>
    <p:extLst>
      <p:ext uri="{BB962C8B-B14F-4D97-AF65-F5344CB8AC3E}">
        <p14:creationId xmlns:p14="http://schemas.microsoft.com/office/powerpoint/2010/main" val="2766220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8</a:t>
            </a:fld>
            <a:endParaRPr lang="en-US"/>
          </a:p>
        </p:txBody>
      </p:sp>
    </p:spTree>
    <p:extLst>
      <p:ext uri="{BB962C8B-B14F-4D97-AF65-F5344CB8AC3E}">
        <p14:creationId xmlns:p14="http://schemas.microsoft.com/office/powerpoint/2010/main" val="156815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9</a:t>
            </a:fld>
            <a:endParaRPr lang="en-US"/>
          </a:p>
        </p:txBody>
      </p:sp>
    </p:spTree>
    <p:extLst>
      <p:ext uri="{BB962C8B-B14F-4D97-AF65-F5344CB8AC3E}">
        <p14:creationId xmlns:p14="http://schemas.microsoft.com/office/powerpoint/2010/main" val="2231854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10</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11</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12</a:t>
            </a:fld>
            <a:endParaRPr lang="en-US"/>
          </a:p>
        </p:txBody>
      </p:sp>
    </p:spTree>
    <p:extLst>
      <p:ext uri="{BB962C8B-B14F-4D97-AF65-F5344CB8AC3E}">
        <p14:creationId xmlns:p14="http://schemas.microsoft.com/office/powerpoint/2010/main" val="2794782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DFA88B-A37A-EB47-A09C-779C117D0048}" type="datetimeFigureOut">
              <a:rPr lang="en-US" smtClean="0"/>
              <a:t>7/11/14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22237B-B260-8643-9669-60DFFD286FD8}"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DFA88B-A37A-EB47-A09C-779C117D0048}" type="datetimeFigureOut">
              <a:rPr lang="en-US" smtClean="0"/>
              <a:t>7/11/14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DFA88B-A37A-EB47-A09C-779C117D0048}" type="datetimeFigureOut">
              <a:rPr lang="en-US" smtClean="0"/>
              <a:t>7/11/14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FDFA88B-A37A-EB47-A09C-779C117D0048}" type="datetimeFigureOut">
              <a:rPr lang="en-US" smtClean="0"/>
              <a:t>7/11/14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922237B-B260-8643-9669-60DFFD286FD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hart" Target="../charts/char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4" Type="http://schemas.openxmlformats.org/officeDocument/2006/relationships/chart" Target="../charts/chart11.xml"/><Relationship Id="rId5" Type="http://schemas.openxmlformats.org/officeDocument/2006/relationships/chart" Target="../charts/chart12.xml"/><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3.xml"/><Relationship Id="rId3" Type="http://schemas.openxmlformats.org/officeDocument/2006/relationships/chart" Target="../charts/chart14.xml"/></Relationships>
</file>

<file path=ppt/slides/_rels/slide17.xml.rels><?xml version="1.0" encoding="UTF-8" standalone="yes"?>
<Relationships xmlns="http://schemas.openxmlformats.org/package/2006/relationships"><Relationship Id="rId3" Type="http://schemas.openxmlformats.org/officeDocument/2006/relationships/chart" Target="../charts/chart16.xml"/><Relationship Id="rId4" Type="http://schemas.openxmlformats.org/officeDocument/2006/relationships/chart" Target="../charts/chart17.xml"/><Relationship Id="rId1" Type="http://schemas.openxmlformats.org/officeDocument/2006/relationships/slideLayout" Target="../slideLayouts/slideLayout2.xml"/><Relationship Id="rId2" Type="http://schemas.openxmlformats.org/officeDocument/2006/relationships/chart" Target="../charts/char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 Id="rId3" Type="http://schemas.openxmlformats.org/officeDocument/2006/relationships/chart" Target="../charts/char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chart" Target="../charts/char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Leonie </a:t>
            </a:r>
            <a:r>
              <a:rPr lang="en-US" dirty="0" err="1" smtClean="0"/>
              <a:t>Haimson</a:t>
            </a:r>
            <a:r>
              <a:rPr lang="en-US" dirty="0" smtClean="0"/>
              <a:t>, Class Size Matters</a:t>
            </a:r>
          </a:p>
          <a:p>
            <a:r>
              <a:rPr lang="en-US" dirty="0" smtClean="0"/>
              <a:t>July 2014</a:t>
            </a:r>
            <a:endParaRPr lang="en-US" dirty="0"/>
          </a:p>
        </p:txBody>
      </p:sp>
      <p:sp>
        <p:nvSpPr>
          <p:cNvPr id="5" name="Title 1"/>
          <p:cNvSpPr>
            <a:spLocks noGrp="1"/>
          </p:cNvSpPr>
          <p:nvPr>
            <p:ph type="ctrTitle"/>
          </p:nvPr>
        </p:nvSpPr>
        <p:spPr/>
        <p:txBody>
          <a:bodyPr>
            <a:normAutofit/>
          </a:bodyPr>
          <a:lstStyle/>
          <a:p>
            <a:pPr algn="ctr"/>
            <a:r>
              <a:rPr lang="en-US" sz="2800" dirty="0" err="1" smtClean="0"/>
              <a:t>UnMet</a:t>
            </a:r>
            <a:r>
              <a:rPr lang="en-US" sz="2800" dirty="0" smtClean="0"/>
              <a:t> need for seats in New 2015-2019 capital plan</a:t>
            </a:r>
            <a:br>
              <a:rPr lang="en-US" sz="2800" dirty="0" smtClean="0"/>
            </a:br>
            <a:r>
              <a:rPr lang="en-US" sz="2800" dirty="0" smtClean="0"/>
              <a:t/>
            </a:r>
            <a:br>
              <a:rPr lang="en-US" sz="2800" dirty="0" smtClean="0"/>
            </a:br>
            <a:r>
              <a:rPr lang="en-US" sz="1800" i="1" dirty="0" smtClean="0"/>
              <a:t>Including class size and overcrowding data  </a:t>
            </a:r>
            <a:br>
              <a:rPr lang="en-US" sz="1800" i="1" dirty="0" smtClean="0"/>
            </a:br>
            <a:r>
              <a:rPr lang="en-US" sz="1800" i="1" dirty="0" smtClean="0"/>
              <a:t>for Community School district 25</a:t>
            </a:r>
            <a:endParaRPr lang="en-US" sz="1800" i="1" dirty="0"/>
          </a:p>
        </p:txBody>
      </p:sp>
    </p:spTree>
    <p:extLst>
      <p:ext uri="{BB962C8B-B14F-4D97-AF65-F5344CB8AC3E}">
        <p14:creationId xmlns:p14="http://schemas.microsoft.com/office/powerpoint/2010/main" val="287219719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819151"/>
          </a:xfrm>
          <a:solidFill>
            <a:schemeClr val="accent1">
              <a:lumMod val="20000"/>
              <a:lumOff val="80000"/>
            </a:schemeClr>
          </a:solidFill>
          <a:ln>
            <a:solidFill>
              <a:schemeClr val="accent1"/>
            </a:solidFill>
          </a:ln>
        </p:spPr>
        <p:txBody>
          <a:bodyPr>
            <a:noAutofit/>
          </a:bodyPr>
          <a:lstStyle/>
          <a:p>
            <a:pPr algn="ctr"/>
            <a:r>
              <a:rPr lang="en-US" sz="2000" b="1" i="1" dirty="0"/>
              <a:t>C</a:t>
            </a:r>
            <a:r>
              <a:rPr lang="en-US" sz="2000" b="1" i="1" dirty="0" smtClean="0"/>
              <a:t>lass sizes in CSD 25 have increased in grades K-3 </a:t>
            </a:r>
            <a:br>
              <a:rPr lang="en-US" sz="2000" b="1" i="1" dirty="0" smtClean="0"/>
            </a:br>
            <a:r>
              <a:rPr lang="en-US" sz="2000" b="1" i="1" dirty="0" smtClean="0"/>
              <a:t>by 16.4% since 2006 and are now far above C4E goals</a:t>
            </a:r>
            <a:endParaRPr lang="en-US" sz="2000" b="1" i="1" dirty="0"/>
          </a:p>
        </p:txBody>
      </p:sp>
      <p:sp>
        <p:nvSpPr>
          <p:cNvPr id="4" name="TextBox 3"/>
          <p:cNvSpPr txBox="1"/>
          <p:nvPr/>
        </p:nvSpPr>
        <p:spPr>
          <a:xfrm>
            <a:off x="0" y="6581001"/>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98905005"/>
              </p:ext>
            </p:extLst>
          </p:nvPr>
        </p:nvGraphicFramePr>
        <p:xfrm>
          <a:off x="0" y="1352550"/>
          <a:ext cx="9144000" cy="51244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7305401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655"/>
            <a:ext cx="8229600" cy="1295795"/>
          </a:xfrm>
          <a:solidFill>
            <a:schemeClr val="accent1">
              <a:lumMod val="20000"/>
              <a:lumOff val="80000"/>
            </a:schemeClr>
          </a:solidFill>
          <a:ln>
            <a:solidFill>
              <a:schemeClr val="accent1"/>
            </a:solidFill>
          </a:ln>
        </p:spPr>
        <p:txBody>
          <a:bodyPr>
            <a:noAutofit/>
          </a:bodyPr>
          <a:lstStyle/>
          <a:p>
            <a:pPr algn="ctr"/>
            <a:r>
              <a:rPr lang="en-US" sz="2400" b="1" i="1" dirty="0" smtClean="0"/>
              <a:t>CSD 25’s class sizes in grades 4-8 have increased by 6.4% since 2006 and are now far above C4E goals</a:t>
            </a:r>
            <a:endParaRPr lang="en-US" sz="2400" b="1" i="1" dirty="0"/>
          </a:p>
        </p:txBody>
      </p:sp>
      <p:sp>
        <p:nvSpPr>
          <p:cNvPr id="4" name="TextBox 3"/>
          <p:cNvSpPr txBox="1"/>
          <p:nvPr/>
        </p:nvSpPr>
        <p:spPr>
          <a:xfrm>
            <a:off x="-406400" y="4025900"/>
            <a:ext cx="184666" cy="369332"/>
          </a:xfrm>
          <a:prstGeom prst="rect">
            <a:avLst/>
          </a:prstGeom>
          <a:noFill/>
        </p:spPr>
        <p:txBody>
          <a:bodyPr wrap="none" rtlCol="0">
            <a:spAutoFit/>
          </a:bodyPr>
          <a:lstStyle/>
          <a:p>
            <a:endParaRPr lang="en-US" dirty="0"/>
          </a:p>
        </p:txBody>
      </p:sp>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717209829"/>
              </p:ext>
            </p:extLst>
          </p:nvPr>
        </p:nvGraphicFramePr>
        <p:xfrm>
          <a:off x="9267" y="1710450"/>
          <a:ext cx="9134733" cy="47665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2535478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591"/>
            <a:ext cx="7772400" cy="1060609"/>
          </a:xfrm>
          <a:solidFill>
            <a:schemeClr val="accent1">
              <a:lumMod val="20000"/>
              <a:lumOff val="80000"/>
            </a:schemeClr>
          </a:solidFill>
          <a:ln>
            <a:noFill/>
          </a:ln>
        </p:spPr>
        <p:txBody>
          <a:bodyPr>
            <a:noAutofit/>
          </a:bodyPr>
          <a:lstStyle/>
          <a:p>
            <a:pPr algn="ctr"/>
            <a:r>
              <a:rPr lang="en-US" sz="2400" dirty="0" smtClean="0"/>
              <a:t/>
            </a:r>
            <a:br>
              <a:rPr lang="en-US" sz="2400" dirty="0" smtClean="0"/>
            </a:br>
            <a:r>
              <a:rPr lang="en-US" sz="2400" dirty="0" smtClean="0"/>
              <a:t>Class sizes city-wide have increased in core HS classes as well, by 2.3% since 2007, though the DOE data is unreliable</a:t>
            </a:r>
            <a:r>
              <a:rPr lang="en-US" sz="2400" dirty="0"/>
              <a:t>*</a:t>
            </a:r>
            <a:r>
              <a:rPr lang="en-US" sz="2400" dirty="0" smtClean="0"/>
              <a:t/>
            </a:r>
            <a:br>
              <a:rPr lang="en-US" sz="2400" dirty="0" smtClean="0"/>
            </a:br>
            <a:endParaRPr lang="en-US" sz="2400" dirty="0"/>
          </a:p>
        </p:txBody>
      </p:sp>
      <p:sp>
        <p:nvSpPr>
          <p:cNvPr id="3" name="TextBox 2"/>
          <p:cNvSpPr txBox="1"/>
          <p:nvPr/>
        </p:nvSpPr>
        <p:spPr>
          <a:xfrm>
            <a:off x="838201" y="5930324"/>
            <a:ext cx="6885199" cy="584776"/>
          </a:xfrm>
          <a:prstGeom prst="rect">
            <a:avLst/>
          </a:prstGeom>
          <a:noFill/>
        </p:spPr>
        <p:txBody>
          <a:bodyPr wrap="square" rtlCol="0">
            <a:spAutoFit/>
          </a:bodyPr>
          <a:lstStyle/>
          <a:p>
            <a:pPr algn="ctr"/>
            <a:r>
              <a:rPr lang="en-US" sz="1600" dirty="0" smtClean="0"/>
              <a:t>*DOE’s class size data is unreliable &amp; </a:t>
            </a:r>
          </a:p>
          <a:p>
            <a:pPr algn="ctr"/>
            <a:r>
              <a:rPr lang="en-US" sz="1600" dirty="0" smtClean="0"/>
              <a:t>their methodology for calculating HS averages have changed year to year</a:t>
            </a:r>
            <a:endParaRPr lang="en-US" sz="1600" dirty="0"/>
          </a:p>
        </p:txBody>
      </p:sp>
      <p:graphicFrame>
        <p:nvGraphicFramePr>
          <p:cNvPr id="6" name="Chart 5"/>
          <p:cNvGraphicFramePr>
            <a:graphicFrameLocks/>
          </p:cNvGraphicFramePr>
          <p:nvPr>
            <p:extLst>
              <p:ext uri="{D42A27DB-BD31-4B8C-83A1-F6EECF244321}">
                <p14:modId xmlns:p14="http://schemas.microsoft.com/office/powerpoint/2010/main" val="3081975893"/>
              </p:ext>
            </p:extLst>
          </p:nvPr>
        </p:nvGraphicFramePr>
        <p:xfrm>
          <a:off x="435940" y="1612899"/>
          <a:ext cx="8153400" cy="4305301"/>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spTree>
    <p:extLst>
      <p:ext uri="{BB962C8B-B14F-4D97-AF65-F5344CB8AC3E}">
        <p14:creationId xmlns:p14="http://schemas.microsoft.com/office/powerpoint/2010/main" val="14615619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r>
              <a:rPr lang="en-US" dirty="0" smtClean="0"/>
              <a:t>CSD 25 Schools with large class sizes</a:t>
            </a:r>
            <a:endParaRPr lang="en-US" dirty="0"/>
          </a:p>
        </p:txBody>
      </p:sp>
      <p:sp>
        <p:nvSpPr>
          <p:cNvPr id="3" name="Content Placeholder 2"/>
          <p:cNvSpPr>
            <a:spLocks noGrp="1"/>
          </p:cNvSpPr>
          <p:nvPr>
            <p:ph idx="1"/>
          </p:nvPr>
        </p:nvSpPr>
        <p:spPr/>
        <p:txBody>
          <a:bodyPr>
            <a:normAutofit/>
          </a:bodyPr>
          <a:lstStyle/>
          <a:p>
            <a:r>
              <a:rPr lang="en-US" sz="2000" dirty="0" smtClean="0"/>
              <a:t>At the Kindergarten level, there are nine schools in CSD 25 with with an average class size of </a:t>
            </a:r>
            <a:r>
              <a:rPr lang="en-US" sz="2000" dirty="0"/>
              <a:t>2</a:t>
            </a:r>
            <a:r>
              <a:rPr lang="en-US" sz="2000" dirty="0" smtClean="0"/>
              <a:t>5 or more, according </a:t>
            </a:r>
            <a:r>
              <a:rPr lang="en-US" sz="2000" dirty="0"/>
              <a:t>to DOE’s November 2013 </a:t>
            </a:r>
            <a:r>
              <a:rPr lang="en-US" sz="2000" dirty="0" smtClean="0"/>
              <a:t>report.</a:t>
            </a:r>
          </a:p>
          <a:p>
            <a:pPr marL="0" indent="0">
              <a:buNone/>
            </a:pPr>
            <a:endParaRPr lang="en-US" sz="2000" dirty="0" smtClean="0"/>
          </a:p>
          <a:p>
            <a:r>
              <a:rPr lang="en-US" sz="2000" dirty="0" smtClean="0"/>
              <a:t>In grades 1-3, there are 15 schools in CSD 25 with at least one grade level averaging 30 students per class or more.</a:t>
            </a:r>
          </a:p>
          <a:p>
            <a:pPr marL="0" indent="0">
              <a:buNone/>
            </a:pPr>
            <a:endParaRPr lang="en-US" sz="2000" dirty="0"/>
          </a:p>
          <a:p>
            <a:r>
              <a:rPr lang="en-US" sz="2000" dirty="0" smtClean="0"/>
              <a:t>In grades 4-8, 21 schools have </a:t>
            </a:r>
            <a:r>
              <a:rPr lang="en-US" sz="2000" dirty="0"/>
              <a:t>at least one grade level with </a:t>
            </a:r>
            <a:r>
              <a:rPr lang="en-US" sz="2000" dirty="0" smtClean="0"/>
              <a:t>an average </a:t>
            </a:r>
            <a:r>
              <a:rPr lang="en-US" sz="2000" dirty="0"/>
              <a:t>class size of 30 or </a:t>
            </a:r>
            <a:r>
              <a:rPr lang="en-US" sz="2000" dirty="0" smtClean="0"/>
              <a:t>more.</a:t>
            </a:r>
            <a:endParaRPr lang="en-US" sz="2000" dirty="0"/>
          </a:p>
        </p:txBody>
      </p:sp>
    </p:spTree>
    <p:extLst>
      <p:ext uri="{BB962C8B-B14F-4D97-AF65-F5344CB8AC3E}">
        <p14:creationId xmlns:p14="http://schemas.microsoft.com/office/powerpoint/2010/main" val="397496281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pPr algn="ctr"/>
            <a:r>
              <a:rPr lang="en-US" dirty="0" smtClean="0"/>
              <a:t>Examples of schools in CSD 25 </a:t>
            </a:r>
            <a:br>
              <a:rPr lang="en-US" dirty="0" smtClean="0"/>
            </a:br>
            <a:r>
              <a:rPr lang="en-US" dirty="0" smtClean="0"/>
              <a:t>with large class sizes, K-3</a:t>
            </a:r>
            <a:endParaRPr lang="en-US" dirty="0">
              <a:solidFill>
                <a:srgbClr val="3366FF"/>
              </a:solidFill>
            </a:endParaRPr>
          </a:p>
        </p:txBody>
      </p:sp>
      <p:graphicFrame>
        <p:nvGraphicFramePr>
          <p:cNvPr id="7" name="Chart 6"/>
          <p:cNvGraphicFramePr>
            <a:graphicFrameLocks/>
          </p:cNvGraphicFramePr>
          <p:nvPr>
            <p:extLst>
              <p:ext uri="{D42A27DB-BD31-4B8C-83A1-F6EECF244321}">
                <p14:modId xmlns:p14="http://schemas.microsoft.com/office/powerpoint/2010/main" val="4230993780"/>
              </p:ext>
            </p:extLst>
          </p:nvPr>
        </p:nvGraphicFramePr>
        <p:xfrm>
          <a:off x="4572000" y="15240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2365914260"/>
              </p:ext>
            </p:extLst>
          </p:nvPr>
        </p:nvGraphicFramePr>
        <p:xfrm>
          <a:off x="0" y="42672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1624750776"/>
              </p:ext>
            </p:extLst>
          </p:nvPr>
        </p:nvGraphicFramePr>
        <p:xfrm>
          <a:off x="4572000" y="41148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a:graphicFrameLocks/>
          </p:cNvGraphicFramePr>
          <p:nvPr>
            <p:extLst>
              <p:ext uri="{D42A27DB-BD31-4B8C-83A1-F6EECF244321}">
                <p14:modId xmlns:p14="http://schemas.microsoft.com/office/powerpoint/2010/main" val="2810658484"/>
              </p:ext>
            </p:extLst>
          </p:nvPr>
        </p:nvGraphicFramePr>
        <p:xfrm>
          <a:off x="0" y="1587500"/>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59690221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School Utilization Rates at critical levels</a:t>
            </a:r>
            <a:endParaRPr lang="en-US" dirty="0"/>
          </a:p>
        </p:txBody>
      </p:sp>
      <p:sp>
        <p:nvSpPr>
          <p:cNvPr id="3" name="Content Placeholder 2"/>
          <p:cNvSpPr>
            <a:spLocks noGrp="1"/>
          </p:cNvSpPr>
          <p:nvPr>
            <p:ph idx="1"/>
          </p:nvPr>
        </p:nvSpPr>
        <p:spPr/>
        <p:txBody>
          <a:bodyPr>
            <a:normAutofit fontScale="92500" lnSpcReduction="10000"/>
          </a:bodyPr>
          <a:lstStyle/>
          <a:p>
            <a:r>
              <a:rPr lang="en-US" sz="1800" dirty="0" smtClean="0"/>
              <a:t>Citywide, elementary schools avg. building utilization rates are at 97.4%; the </a:t>
            </a:r>
            <a:r>
              <a:rPr lang="en-US" sz="1800" dirty="0"/>
              <a:t>median utilization </a:t>
            </a:r>
            <a:r>
              <a:rPr lang="en-US" sz="1800" dirty="0" smtClean="0"/>
              <a:t>rate is at 102%, high schools are not far behind at 95.2%.</a:t>
            </a:r>
            <a:endParaRPr lang="en-US" sz="1800" dirty="0"/>
          </a:p>
          <a:p>
            <a:endParaRPr lang="en-US" sz="1800" dirty="0"/>
          </a:p>
          <a:p>
            <a:r>
              <a:rPr lang="en-US" sz="1800" dirty="0" smtClean="0"/>
              <a:t>In eleven districts, elementary school average above 100%; 20 districts average above </a:t>
            </a:r>
            <a:r>
              <a:rPr lang="en-US" sz="1800" dirty="0"/>
              <a:t>90</a:t>
            </a:r>
            <a:r>
              <a:rPr lang="en-US" sz="1800" dirty="0" smtClean="0"/>
              <a:t>%.</a:t>
            </a:r>
            <a:endParaRPr lang="en-US" sz="1800" dirty="0"/>
          </a:p>
          <a:p>
            <a:endParaRPr lang="en-US" sz="1800" dirty="0" smtClean="0"/>
          </a:p>
          <a:p>
            <a:r>
              <a:rPr lang="en-US" sz="1800" dirty="0" smtClean="0"/>
              <a:t>High schools in Queens (110.7%) and Staten Island (103.2%) average </a:t>
            </a:r>
            <a:r>
              <a:rPr lang="en-US" sz="1800" dirty="0"/>
              <a:t>above 100</a:t>
            </a:r>
            <a:r>
              <a:rPr lang="en-US" sz="1800" dirty="0" smtClean="0"/>
              <a:t>%.</a:t>
            </a:r>
          </a:p>
          <a:p>
            <a:endParaRPr lang="en-US" sz="1800" dirty="0"/>
          </a:p>
          <a:p>
            <a:r>
              <a:rPr lang="en-US" sz="1800" dirty="0" smtClean="0"/>
              <a:t>At the MS level, D20 in Brooklyn, D24, and D25 in Queens have building utilization rates over 95%.</a:t>
            </a:r>
          </a:p>
          <a:p>
            <a:endParaRPr lang="en-US" sz="1800" dirty="0"/>
          </a:p>
          <a:p>
            <a:r>
              <a:rPr lang="en-US" sz="1800" dirty="0" smtClean="0"/>
              <a:t>There are more than </a:t>
            </a:r>
            <a:r>
              <a:rPr lang="en-US" sz="1800" dirty="0"/>
              <a:t>30,000 seats just to bring </a:t>
            </a:r>
            <a:r>
              <a:rPr lang="en-US" sz="1800" dirty="0" smtClean="0"/>
              <a:t>those districts to 100</a:t>
            </a:r>
            <a:r>
              <a:rPr lang="en-US" sz="1800" dirty="0"/>
              <a:t>% </a:t>
            </a:r>
            <a:r>
              <a:rPr lang="en-US" sz="1800" dirty="0" smtClean="0"/>
              <a:t>utilization.</a:t>
            </a:r>
          </a:p>
          <a:p>
            <a:endParaRPr lang="en-US" sz="1800" dirty="0"/>
          </a:p>
          <a:p>
            <a:endParaRPr lang="en-US" sz="1800" dirty="0"/>
          </a:p>
          <a:p>
            <a:endParaRPr lang="en-US" sz="1800" dirty="0"/>
          </a:p>
          <a:p>
            <a:pPr marL="0" indent="0">
              <a:buNone/>
            </a:pPr>
            <a:r>
              <a:rPr lang="en-US" sz="1800" i="1" dirty="0" smtClean="0"/>
              <a:t>Data source: Blue Book target utilization rates 2012-2013</a:t>
            </a:r>
            <a:endParaRPr lang="en-US" i="1" dirty="0"/>
          </a:p>
          <a:p>
            <a:endParaRPr lang="en-US" dirty="0"/>
          </a:p>
        </p:txBody>
      </p:sp>
    </p:spTree>
    <p:extLst>
      <p:ext uri="{BB962C8B-B14F-4D97-AF65-F5344CB8AC3E}">
        <p14:creationId xmlns:p14="http://schemas.microsoft.com/office/powerpoint/2010/main" val="231614517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of Seats currently needed  to bring buildings to 100% or less</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685543320"/>
              </p:ext>
            </p:extLst>
          </p:nvPr>
        </p:nvGraphicFramePr>
        <p:xfrm>
          <a:off x="5219700" y="1689100"/>
          <a:ext cx="36957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52399" y="6211669"/>
            <a:ext cx="4905375" cy="461665"/>
          </a:xfrm>
          <a:prstGeom prst="rect">
            <a:avLst/>
          </a:prstGeom>
          <a:noFill/>
        </p:spPr>
        <p:txBody>
          <a:bodyPr wrap="square" rtlCol="0">
            <a:spAutoFit/>
          </a:bodyPr>
          <a:lstStyle/>
          <a:p>
            <a:r>
              <a:rPr lang="en-US" sz="1200" dirty="0" smtClean="0"/>
              <a:t>*These figures are the difference between capacity &amp; enrollment in the organizational target #  in 2012-2013 Blue Book </a:t>
            </a:r>
            <a:endParaRPr lang="en-US" sz="1200" dirty="0"/>
          </a:p>
        </p:txBody>
      </p:sp>
      <p:graphicFrame>
        <p:nvGraphicFramePr>
          <p:cNvPr id="8" name="Chart 7"/>
          <p:cNvGraphicFramePr>
            <a:graphicFrameLocks/>
          </p:cNvGraphicFramePr>
          <p:nvPr>
            <p:extLst>
              <p:ext uri="{D42A27DB-BD31-4B8C-83A1-F6EECF244321}">
                <p14:modId xmlns:p14="http://schemas.microsoft.com/office/powerpoint/2010/main" val="1657297972"/>
              </p:ext>
            </p:extLst>
          </p:nvPr>
        </p:nvGraphicFramePr>
        <p:xfrm>
          <a:off x="279400" y="1689100"/>
          <a:ext cx="5054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457199" y="6567268"/>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205970472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1800" dirty="0" smtClean="0"/>
              <a:t>Average Utilization </a:t>
            </a:r>
            <a:r>
              <a:rPr lang="en-US" sz="1800" dirty="0"/>
              <a:t>Rates in </a:t>
            </a:r>
            <a:r>
              <a:rPr lang="en-US" sz="1800" dirty="0" smtClean="0"/>
              <a:t>CSD 25 compared to City-Wide 2012-2013</a:t>
            </a:r>
            <a:r>
              <a:rPr lang="en-US" sz="2400" dirty="0" smtClean="0"/>
              <a:t/>
            </a:r>
            <a:br>
              <a:rPr lang="en-US" sz="2400" dirty="0" smtClean="0"/>
            </a:br>
            <a:r>
              <a:rPr lang="en-US" sz="2400" dirty="0" smtClean="0"/>
              <a:t>- - -</a:t>
            </a:r>
            <a:br>
              <a:rPr lang="en-US" sz="2400" dirty="0" smtClean="0"/>
            </a:br>
            <a:r>
              <a:rPr lang="en-US" sz="1600" i="1" dirty="0" smtClean="0"/>
              <a:t>CSD 25 Elementary Schools are  at 109.7% utilization, well above citywide average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2188817996"/>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3715123815"/>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extLst>
              <p:ext uri="{D42A27DB-BD31-4B8C-83A1-F6EECF244321}">
                <p14:modId xmlns:p14="http://schemas.microsoft.com/office/powerpoint/2010/main" val="2924977117"/>
              </p:ext>
            </p:extLst>
          </p:nvPr>
        </p:nvGraphicFramePr>
        <p:xfrm>
          <a:off x="457200" y="1650999"/>
          <a:ext cx="7569200" cy="4598888"/>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0" y="6477455"/>
            <a:ext cx="8192455" cy="369332"/>
          </a:xfrm>
          <a:prstGeom prst="rect">
            <a:avLst/>
          </a:prstGeom>
          <a:noFill/>
        </p:spPr>
        <p:txBody>
          <a:bodyPr wrap="none" rtlCol="0">
            <a:spAutoFit/>
          </a:bodyPr>
          <a:lstStyle/>
          <a:p>
            <a:r>
              <a:rPr lang="en-US" dirty="0" smtClean="0"/>
              <a:t>1,637 ES </a:t>
            </a:r>
            <a:r>
              <a:rPr lang="en-US" dirty="0"/>
              <a:t>Seats </a:t>
            </a:r>
            <a:r>
              <a:rPr lang="en-US" dirty="0" smtClean="0"/>
              <a:t>and 7,295 </a:t>
            </a:r>
            <a:r>
              <a:rPr lang="en-US" dirty="0"/>
              <a:t>HS Seats </a:t>
            </a:r>
            <a:r>
              <a:rPr lang="en-US" dirty="0" smtClean="0"/>
              <a:t>needed to reach 100% building utilization</a:t>
            </a:r>
          </a:p>
        </p:txBody>
      </p:sp>
      <p:graphicFrame>
        <p:nvGraphicFramePr>
          <p:cNvPr id="8" name="Chart 7"/>
          <p:cNvGraphicFramePr>
            <a:graphicFrameLocks/>
          </p:cNvGraphicFramePr>
          <p:nvPr>
            <p:extLst>
              <p:ext uri="{D42A27DB-BD31-4B8C-83A1-F6EECF244321}">
                <p14:modId xmlns:p14="http://schemas.microsoft.com/office/powerpoint/2010/main" val="2448348322"/>
              </p:ext>
            </p:extLst>
          </p:nvPr>
        </p:nvGraphicFramePr>
        <p:xfrm>
          <a:off x="0" y="1523999"/>
          <a:ext cx="8026400" cy="472588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6067644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Over-utilized ES and MS buildings in CSD 25 and Queens HS </a:t>
            </a:r>
            <a:endParaRPr lang="en-US" dirty="0"/>
          </a:p>
        </p:txBody>
      </p:sp>
      <p:sp>
        <p:nvSpPr>
          <p:cNvPr id="3" name="Content Placeholder 2"/>
          <p:cNvSpPr>
            <a:spLocks noGrp="1"/>
          </p:cNvSpPr>
          <p:nvPr>
            <p:ph idx="1"/>
          </p:nvPr>
        </p:nvSpPr>
        <p:spPr/>
        <p:txBody>
          <a:bodyPr>
            <a:normAutofit/>
          </a:bodyPr>
          <a:lstStyle/>
          <a:p>
            <a:r>
              <a:rPr lang="en-US" dirty="0" smtClean="0"/>
              <a:t>There are 21 buildings that host elementary and 3 buildings that host middle school students in CSD 25 that are at 100% utilization or more.  The seat need for these schools is more than 2,700 students.</a:t>
            </a:r>
          </a:p>
          <a:p>
            <a:pPr marL="0" indent="0">
              <a:buNone/>
            </a:pPr>
            <a:endParaRPr lang="en-US" dirty="0"/>
          </a:p>
          <a:p>
            <a:r>
              <a:rPr lang="en-US" dirty="0" smtClean="0"/>
              <a:t>At 26 over-utilized Queens HS buildings, there is a seat need for more than 13,000 students.</a:t>
            </a:r>
          </a:p>
          <a:p>
            <a:endParaRPr lang="en-US" dirty="0"/>
          </a:p>
          <a:p>
            <a:r>
              <a:rPr lang="en-US" dirty="0" smtClean="0"/>
              <a:t>Please note that the seat need here is higher because it takes into account all buildings that are over-utilized (100% or more) rather than the need averaged across the district.</a:t>
            </a:r>
            <a:endParaRPr lang="en-US" dirty="0"/>
          </a:p>
        </p:txBody>
      </p:sp>
    </p:spTree>
    <p:extLst>
      <p:ext uri="{BB962C8B-B14F-4D97-AF65-F5344CB8AC3E}">
        <p14:creationId xmlns:p14="http://schemas.microsoft.com/office/powerpoint/2010/main" val="2444049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21 ES Buildings are over-utilized in CSD 25</a:t>
            </a:r>
            <a:endParaRPr lang="en-US" dirty="0"/>
          </a:p>
        </p:txBody>
      </p:sp>
      <p:sp>
        <p:nvSpPr>
          <p:cNvPr id="7" name="TextBox 6"/>
          <p:cNvSpPr txBox="1"/>
          <p:nvPr/>
        </p:nvSpPr>
        <p:spPr>
          <a:xfrm>
            <a:off x="0" y="6501368"/>
            <a:ext cx="4137220" cy="276999"/>
          </a:xfrm>
          <a:prstGeom prst="rect">
            <a:avLst/>
          </a:prstGeom>
          <a:noFill/>
        </p:spPr>
        <p:txBody>
          <a:bodyPr wrap="none" rtlCol="0">
            <a:spAutoFit/>
          </a:bodyPr>
          <a:lstStyle/>
          <a:p>
            <a:r>
              <a:rPr lang="en-US" sz="1200" dirty="0" smtClean="0"/>
              <a:t>*2,358 ES seats needed to reach 100% building utilization</a:t>
            </a:r>
            <a:endParaRPr lang="en-US" sz="1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81890586"/>
              </p:ext>
            </p:extLst>
          </p:nvPr>
        </p:nvGraphicFramePr>
        <p:xfrm>
          <a:off x="0" y="1524000"/>
          <a:ext cx="91440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52523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School Utilization Rates at critical levels</a:t>
            </a:r>
            <a:endParaRPr lang="en-US" dirty="0"/>
          </a:p>
        </p:txBody>
      </p:sp>
      <p:sp>
        <p:nvSpPr>
          <p:cNvPr id="3" name="Content Placeholder 2"/>
          <p:cNvSpPr>
            <a:spLocks noGrp="1"/>
          </p:cNvSpPr>
          <p:nvPr>
            <p:ph idx="1"/>
          </p:nvPr>
        </p:nvSpPr>
        <p:spPr/>
        <p:txBody>
          <a:bodyPr>
            <a:normAutofit fontScale="85000" lnSpcReduction="10000"/>
          </a:bodyPr>
          <a:lstStyle/>
          <a:p>
            <a:r>
              <a:rPr lang="en-US" sz="1800" dirty="0" smtClean="0"/>
              <a:t>Citywide, schools have become more overcrowded over last six years. More than 480,000 students citywide are in extremely overcrowded buildings. </a:t>
            </a:r>
          </a:p>
          <a:p>
            <a:endParaRPr lang="en-US" sz="1800" dirty="0"/>
          </a:p>
          <a:p>
            <a:r>
              <a:rPr lang="en-US" sz="1800" dirty="0" smtClean="0"/>
              <a:t>Elementary schools avg. building utilization “target” rates at 97.4%; median at 102%.  High schools are not far behind at 95.2%.  </a:t>
            </a:r>
          </a:p>
          <a:p>
            <a:endParaRPr lang="en-US" sz="1800" dirty="0"/>
          </a:p>
          <a:p>
            <a:r>
              <a:rPr lang="en-US" sz="1800" dirty="0" smtClean="0"/>
              <a:t>High ES rates in all boroughs, including D10 and D11 in the Bronx 108% and 105.6%, respectively. </a:t>
            </a:r>
          </a:p>
          <a:p>
            <a:endParaRPr lang="en-US" sz="1800" dirty="0"/>
          </a:p>
          <a:p>
            <a:r>
              <a:rPr lang="en-US" sz="1800" dirty="0" smtClean="0"/>
              <a:t>In Queens, D24 (120.6%), D25 (109.7%), D26 (110%), D27 (106.1%), and D30 (107.3%) all extremely overcrowded.</a:t>
            </a:r>
          </a:p>
          <a:p>
            <a:endParaRPr lang="en-US" sz="1800" dirty="0"/>
          </a:p>
          <a:p>
            <a:r>
              <a:rPr lang="en-US" sz="1800" dirty="0" smtClean="0"/>
              <a:t>At the MS level, D20 in Brooklyn, D24, and D25 in Queens have building utilization rates over 95%.</a:t>
            </a:r>
          </a:p>
          <a:p>
            <a:endParaRPr lang="en-US" sz="1800" dirty="0"/>
          </a:p>
          <a:p>
            <a:r>
              <a:rPr lang="en-US" sz="1800" dirty="0" smtClean="0"/>
              <a:t>Queens high school buildings have avg. utilization rate of 110.7% and Staten Island high school buildings 103.2%.</a:t>
            </a:r>
          </a:p>
          <a:p>
            <a:endParaRPr lang="en-US" sz="1800" dirty="0"/>
          </a:p>
          <a:p>
            <a:endParaRPr lang="en-US" sz="1800" dirty="0"/>
          </a:p>
          <a:p>
            <a:pPr marL="0" indent="0">
              <a:buNone/>
            </a:pPr>
            <a:r>
              <a:rPr lang="en-US" sz="1800" i="1" dirty="0" smtClean="0"/>
              <a:t>Data source: Blue Book target utilization rates 2012-2013</a:t>
            </a:r>
            <a:endParaRPr lang="en-US" i="1" dirty="0"/>
          </a:p>
          <a:p>
            <a:endParaRPr lang="en-US" dirty="0"/>
          </a:p>
        </p:txBody>
      </p:sp>
    </p:spTree>
    <p:extLst>
      <p:ext uri="{BB962C8B-B14F-4D97-AF65-F5344CB8AC3E}">
        <p14:creationId xmlns:p14="http://schemas.microsoft.com/office/powerpoint/2010/main" val="188516575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 MS buildings are over-utilized in CSD 25</a:t>
            </a:r>
            <a:endParaRPr lang="en-US" dirty="0"/>
          </a:p>
        </p:txBody>
      </p:sp>
      <p:graphicFrame>
        <p:nvGraphicFramePr>
          <p:cNvPr id="4" name="Content Placeholder 3"/>
          <p:cNvGraphicFramePr>
            <a:graphicFrameLocks noGrp="1"/>
          </p:cNvGraphicFramePr>
          <p:nvPr>
            <p:ph idx="1"/>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579969"/>
            <a:ext cx="4034428" cy="276999"/>
          </a:xfrm>
          <a:prstGeom prst="rect">
            <a:avLst/>
          </a:prstGeom>
          <a:noFill/>
        </p:spPr>
        <p:txBody>
          <a:bodyPr wrap="none" rtlCol="0">
            <a:spAutoFit/>
          </a:bodyPr>
          <a:lstStyle/>
          <a:p>
            <a:r>
              <a:rPr lang="en-US" sz="1200" dirty="0" smtClean="0"/>
              <a:t>*365 </a:t>
            </a:r>
            <a:r>
              <a:rPr lang="en-US" sz="1200" dirty="0"/>
              <a:t>M</a:t>
            </a:r>
            <a:r>
              <a:rPr lang="en-US" sz="1200" dirty="0" smtClean="0"/>
              <a:t>S seats needed to reach 100% building utilization</a:t>
            </a:r>
            <a:endParaRPr lang="en-US" sz="1200" dirty="0"/>
          </a:p>
        </p:txBody>
      </p:sp>
    </p:spTree>
    <p:extLst>
      <p:ext uri="{BB962C8B-B14F-4D97-AF65-F5344CB8AC3E}">
        <p14:creationId xmlns:p14="http://schemas.microsoft.com/office/powerpoint/2010/main" val="2523235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26 Queens High School Buildings are over-utilized</a:t>
            </a:r>
            <a:endParaRPr lang="en-US" sz="2800" dirty="0"/>
          </a:p>
        </p:txBody>
      </p:sp>
      <p:sp>
        <p:nvSpPr>
          <p:cNvPr id="5" name="TextBox 4"/>
          <p:cNvSpPr txBox="1"/>
          <p:nvPr/>
        </p:nvSpPr>
        <p:spPr>
          <a:xfrm>
            <a:off x="0" y="6515100"/>
            <a:ext cx="5765446" cy="369332"/>
          </a:xfrm>
          <a:prstGeom prst="rect">
            <a:avLst/>
          </a:prstGeom>
          <a:noFill/>
        </p:spPr>
        <p:txBody>
          <a:bodyPr wrap="none" rtlCol="0">
            <a:spAutoFit/>
          </a:bodyPr>
          <a:lstStyle/>
          <a:p>
            <a:r>
              <a:rPr lang="en-US" dirty="0"/>
              <a:t>*</a:t>
            </a:r>
            <a:r>
              <a:rPr lang="en-US" dirty="0" smtClean="0"/>
              <a:t>13,331 HS seats </a:t>
            </a:r>
            <a:r>
              <a:rPr lang="en-US" dirty="0"/>
              <a:t>needed to reach 100% building utilization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07128980"/>
              </p:ext>
            </p:extLst>
          </p:nvPr>
        </p:nvGraphicFramePr>
        <p:xfrm>
          <a:off x="0" y="1088662"/>
          <a:ext cx="9144000" cy="54264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37930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r>
              <a:rPr lang="en-US" sz="2400" dirty="0" smtClean="0">
                <a:solidFill>
                  <a:srgbClr val="FF6600"/>
                </a:solidFill>
              </a:rPr>
              <a:t>New Seats in Capital Plan and DOE Enrollment Projections for CSD 25</a:t>
            </a:r>
            <a:endParaRPr lang="en-US" sz="2400" dirty="0">
              <a:solidFill>
                <a:srgbClr val="FF6600"/>
              </a:solidFill>
            </a:endParaRPr>
          </a:p>
        </p:txBody>
      </p:sp>
      <p:sp>
        <p:nvSpPr>
          <p:cNvPr id="6" name="TextBox 5"/>
          <p:cNvSpPr txBox="1"/>
          <p:nvPr/>
        </p:nvSpPr>
        <p:spPr>
          <a:xfrm>
            <a:off x="0" y="6494502"/>
            <a:ext cx="9122735" cy="307777"/>
          </a:xfrm>
          <a:prstGeom prst="rect">
            <a:avLst/>
          </a:prstGeom>
          <a:noFill/>
        </p:spPr>
        <p:txBody>
          <a:bodyPr wrap="none" rtlCol="0">
            <a:spAutoFit/>
          </a:bodyPr>
          <a:lstStyle/>
          <a:p>
            <a:r>
              <a:rPr lang="en-US" sz="1400" dirty="0" smtClean="0"/>
              <a:t>~5,480 to 5,982 new students by 2021 according to enrollment projections but only 2,309 seats are being added.</a:t>
            </a:r>
            <a:endParaRPr lang="en-US" sz="1400" dirty="0"/>
          </a:p>
        </p:txBody>
      </p:sp>
      <p:graphicFrame>
        <p:nvGraphicFramePr>
          <p:cNvPr id="5" name="Chart 4"/>
          <p:cNvGraphicFramePr>
            <a:graphicFrameLocks/>
          </p:cNvGraphicFramePr>
          <p:nvPr>
            <p:extLst>
              <p:ext uri="{D42A27DB-BD31-4B8C-83A1-F6EECF244321}">
                <p14:modId xmlns:p14="http://schemas.microsoft.com/office/powerpoint/2010/main" val="3377778281"/>
              </p:ext>
            </p:extLst>
          </p:nvPr>
        </p:nvGraphicFramePr>
        <p:xfrm>
          <a:off x="0" y="1600200"/>
          <a:ext cx="9144000" cy="47371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8359106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2014 Kindergarten Wait Lists in CSD 25</a:t>
            </a:r>
            <a:endParaRPr lang="en-US" dirty="0"/>
          </a:p>
        </p:txBody>
      </p:sp>
      <p:sp>
        <p:nvSpPr>
          <p:cNvPr id="3" name="Content Placeholder 2"/>
          <p:cNvSpPr>
            <a:spLocks noGrp="1"/>
          </p:cNvSpPr>
          <p:nvPr>
            <p:ph idx="1"/>
          </p:nvPr>
        </p:nvSpPr>
        <p:spPr/>
        <p:txBody>
          <a:bodyPr>
            <a:normAutofit fontScale="70000" lnSpcReduction="20000"/>
          </a:bodyPr>
          <a:lstStyle/>
          <a:p>
            <a:r>
              <a:rPr lang="en-US" dirty="0"/>
              <a:t>According to DOE, the wait list for zoned Kindergarten spots in 2014 is smaller citywide than in 2013, with 1,242 zoned students on wait lists as of April 21, 2014. </a:t>
            </a:r>
          </a:p>
          <a:p>
            <a:endParaRPr lang="en-US" dirty="0"/>
          </a:p>
          <a:p>
            <a:r>
              <a:rPr lang="en-US" dirty="0"/>
              <a:t>19 of 32 school districts currently have at least one school with a waiting list. </a:t>
            </a:r>
          </a:p>
          <a:p>
            <a:endParaRPr lang="en-US" dirty="0"/>
          </a:p>
          <a:p>
            <a:r>
              <a:rPr lang="en-US" dirty="0"/>
              <a:t>63 schools have zoned wait lists: 20 in Brooklyn, 17 in Queens, 11 in Manhattan, 11 in The Bronx, and 4 in Staten Island.</a:t>
            </a:r>
          </a:p>
          <a:p>
            <a:endParaRPr lang="en-US" dirty="0"/>
          </a:p>
          <a:p>
            <a:r>
              <a:rPr lang="en-US" dirty="0"/>
              <a:t>DOE less transparent than ever: the number of zoned students for particular schools if less than 10 is not revealed – and methodology for creating wait lists unexplained.</a:t>
            </a:r>
          </a:p>
          <a:p>
            <a:endParaRPr lang="en-US" dirty="0"/>
          </a:p>
          <a:p>
            <a:r>
              <a:rPr lang="en-US" dirty="0"/>
              <a:t>Over 7,000 families got none of their choices but unclear how many were put on wait list for their zoned school. </a:t>
            </a:r>
          </a:p>
          <a:p>
            <a:endParaRPr lang="en-US" dirty="0" smtClean="0"/>
          </a:p>
          <a:p>
            <a:r>
              <a:rPr lang="en-US" dirty="0" smtClean="0"/>
              <a:t>There were two school in District 25 with waiting lists: PS 24 Andrew Jackson (25 students) and PS 120 (1-9 students). </a:t>
            </a:r>
          </a:p>
          <a:p>
            <a:pPr marL="0" indent="0">
              <a:buNone/>
            </a:pPr>
            <a:endParaRPr lang="en-US" dirty="0"/>
          </a:p>
          <a:p>
            <a:endParaRPr lang="en-US" dirty="0"/>
          </a:p>
        </p:txBody>
      </p:sp>
    </p:spTree>
    <p:extLst>
      <p:ext uri="{BB962C8B-B14F-4D97-AF65-F5344CB8AC3E}">
        <p14:creationId xmlns:p14="http://schemas.microsoft.com/office/powerpoint/2010/main" val="5594908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Number of students in CSD 25 trailers </a:t>
            </a:r>
            <a:endParaRPr lang="en-US" dirty="0"/>
          </a:p>
        </p:txBody>
      </p:sp>
      <p:sp>
        <p:nvSpPr>
          <p:cNvPr id="3" name="Content Placeholder 2"/>
          <p:cNvSpPr>
            <a:spLocks noGrp="1"/>
          </p:cNvSpPr>
          <p:nvPr>
            <p:ph idx="1"/>
          </p:nvPr>
        </p:nvSpPr>
        <p:spPr/>
        <p:txBody>
          <a:bodyPr>
            <a:normAutofit/>
          </a:bodyPr>
          <a:lstStyle/>
          <a:p>
            <a:r>
              <a:rPr lang="en-US" dirty="0" smtClean="0"/>
              <a:t>In CSD 25, according to the 2012-2013 TCU Report, there are 11 TCUs at seven elementary schools: PS 22 (1 TCU, 60 students), PS 24 (2 TCUs, 109 students), PS 32 (1 TCU, 36 students), PS 79 (2 TCUs, 68 students), PS 129 (2 TCUs, 90 students), PS 163 (2 TCUs, 97 students), and PS 193 (1 TCU, no students listed).</a:t>
            </a:r>
          </a:p>
          <a:p>
            <a:endParaRPr lang="en-US" dirty="0"/>
          </a:p>
          <a:p>
            <a:r>
              <a:rPr lang="en-US" dirty="0" smtClean="0"/>
              <a:t>There are at least 460 students enrolled in these TCUs that need to be replaced.</a:t>
            </a:r>
          </a:p>
          <a:p>
            <a:endParaRPr lang="en-US" dirty="0" smtClean="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35775496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Number of students in Queens HS trailers</a:t>
            </a:r>
            <a:endParaRPr lang="en-US" dirty="0"/>
          </a:p>
        </p:txBody>
      </p:sp>
      <p:sp>
        <p:nvSpPr>
          <p:cNvPr id="3" name="Content Placeholder 2"/>
          <p:cNvSpPr>
            <a:spLocks noGrp="1"/>
          </p:cNvSpPr>
          <p:nvPr>
            <p:ph idx="1"/>
          </p:nvPr>
        </p:nvSpPr>
        <p:spPr/>
        <p:txBody>
          <a:bodyPr>
            <a:normAutofit lnSpcReduction="10000"/>
          </a:bodyPr>
          <a:lstStyle/>
          <a:p>
            <a:r>
              <a:rPr lang="en-US" dirty="0"/>
              <a:t>At the high school level, there are at least 38 TCUs </a:t>
            </a:r>
            <a:r>
              <a:rPr lang="en-US" dirty="0" smtClean="0"/>
              <a:t>at </a:t>
            </a:r>
            <a:r>
              <a:rPr lang="en-US" dirty="0"/>
              <a:t>eight </a:t>
            </a:r>
            <a:r>
              <a:rPr lang="en-US" dirty="0" smtClean="0"/>
              <a:t>Queens high </a:t>
            </a:r>
            <a:r>
              <a:rPr lang="en-US" dirty="0"/>
              <a:t>schools:  John Adams, Bayside, Cardozo, Richmond Hill, William Bryant, John Bowne, Francis Lewis, and Jamaica Learning Center. </a:t>
            </a:r>
            <a:endParaRPr lang="en-US" dirty="0" smtClean="0"/>
          </a:p>
          <a:p>
            <a:endParaRPr lang="en-US" dirty="0"/>
          </a:p>
          <a:p>
            <a:r>
              <a:rPr lang="en-US" dirty="0" smtClean="0"/>
              <a:t>All </a:t>
            </a:r>
            <a:r>
              <a:rPr lang="en-US" dirty="0"/>
              <a:t>but John Adams </a:t>
            </a:r>
            <a:r>
              <a:rPr lang="en-US" dirty="0" smtClean="0"/>
              <a:t>HS did </a:t>
            </a:r>
            <a:r>
              <a:rPr lang="en-US" dirty="0"/>
              <a:t>not have enrollment figures listed in the </a:t>
            </a:r>
            <a:r>
              <a:rPr lang="en-US" dirty="0" smtClean="0"/>
              <a:t>report and are not counted in DOE stats on students attending class in trailers.</a:t>
            </a:r>
          </a:p>
          <a:p>
            <a:endParaRPr lang="en-US" dirty="0"/>
          </a:p>
          <a:p>
            <a:r>
              <a:rPr lang="en-US" dirty="0"/>
              <a:t>T</a:t>
            </a:r>
            <a:r>
              <a:rPr lang="en-US" dirty="0" smtClean="0"/>
              <a:t>here are 68 classrooms in these 38 TCUs and the total capacity is 1,984 across the 8 HS.  None of these students are included in the 7,158 total that DOE reports attend classes in TCUs.</a:t>
            </a:r>
            <a:endParaRPr lang="en-US" dirty="0"/>
          </a:p>
          <a:p>
            <a:endParaRPr lang="en-US" dirty="0"/>
          </a:p>
          <a:p>
            <a:endParaRPr lang="en-US" dirty="0"/>
          </a:p>
        </p:txBody>
      </p:sp>
    </p:spTree>
    <p:extLst>
      <p:ext uri="{BB962C8B-B14F-4D97-AF65-F5344CB8AC3E}">
        <p14:creationId xmlns:p14="http://schemas.microsoft.com/office/powerpoint/2010/main" val="17993082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New seats need for CSD 25</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Capital Plan allocates just 2,309 seats for FY 2015-2019 for CSD 25.</a:t>
            </a:r>
          </a:p>
          <a:p>
            <a:endParaRPr lang="en-US" dirty="0" smtClean="0"/>
          </a:p>
          <a:p>
            <a:r>
              <a:rPr lang="en-US" dirty="0" smtClean="0"/>
              <a:t>To reduce overcrowding, and bring building utilization to 100% at the elementary school level and middle school level, more than 2,700 seats are needed. </a:t>
            </a:r>
          </a:p>
          <a:p>
            <a:endParaRPr lang="en-US" dirty="0"/>
          </a:p>
          <a:p>
            <a:r>
              <a:rPr lang="en-US" dirty="0" smtClean="0"/>
              <a:t>If the DOE’s enrollment projections are accurate, at least 5,480 seats are needed in the district to meet the enrollment projections for the next decade (2011-2021).</a:t>
            </a:r>
          </a:p>
          <a:p>
            <a:endParaRPr lang="en-US" dirty="0"/>
          </a:p>
          <a:p>
            <a:r>
              <a:rPr lang="en-US" dirty="0" smtClean="0"/>
              <a:t>To remove elementary and middle school students from trailers, another 460 seats are needed to eliminate the need for trailers in elementary and middle schools across CSD 25.</a:t>
            </a:r>
          </a:p>
          <a:p>
            <a:endParaRPr lang="en-US" dirty="0"/>
          </a:p>
          <a:p>
            <a:r>
              <a:rPr lang="en-US" dirty="0" smtClean="0"/>
              <a:t>Therefore, at least 8,600 elementary</a:t>
            </a:r>
            <a:r>
              <a:rPr lang="en-US" dirty="0"/>
              <a:t> </a:t>
            </a:r>
            <a:r>
              <a:rPr lang="en-US" dirty="0" smtClean="0"/>
              <a:t>and middle school seats are needed beyond what the FY 2015-2019 Capital Plan has for CSD 25.</a:t>
            </a:r>
          </a:p>
          <a:p>
            <a:endParaRPr lang="en-US" dirty="0" smtClean="0"/>
          </a:p>
          <a:p>
            <a:endParaRPr lang="en-US" dirty="0"/>
          </a:p>
        </p:txBody>
      </p:sp>
    </p:spTree>
    <p:extLst>
      <p:ext uri="{BB962C8B-B14F-4D97-AF65-F5344CB8AC3E}">
        <p14:creationId xmlns:p14="http://schemas.microsoft.com/office/powerpoint/2010/main" val="8878197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Unmet need critical in Queens high schools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More than 7,200 seats in Queens HS are needed to </a:t>
            </a:r>
            <a:r>
              <a:rPr lang="en-US" dirty="0"/>
              <a:t>reduce present overcrowding and bring building utilization to 100%</a:t>
            </a:r>
            <a:r>
              <a:rPr lang="en-US" dirty="0" smtClean="0"/>
              <a:t>.</a:t>
            </a:r>
          </a:p>
          <a:p>
            <a:endParaRPr lang="en-US" dirty="0"/>
          </a:p>
          <a:p>
            <a:r>
              <a:rPr lang="en-US" dirty="0"/>
              <a:t>These figures underestimate actual level of overcrowding, according to most principals</a:t>
            </a:r>
            <a:r>
              <a:rPr lang="en-US" dirty="0" smtClean="0"/>
              <a:t>.</a:t>
            </a:r>
            <a:endParaRPr lang="en-US" dirty="0"/>
          </a:p>
          <a:p>
            <a:endParaRPr lang="en-US" dirty="0" smtClean="0"/>
          </a:p>
          <a:p>
            <a:r>
              <a:rPr lang="en-US" dirty="0" smtClean="0"/>
              <a:t>About 2,000 </a:t>
            </a:r>
            <a:r>
              <a:rPr lang="en-US" dirty="0"/>
              <a:t>seats are needed to remove Queens </a:t>
            </a:r>
            <a:r>
              <a:rPr lang="en-US" dirty="0" smtClean="0"/>
              <a:t>high school </a:t>
            </a:r>
            <a:r>
              <a:rPr lang="en-US" dirty="0"/>
              <a:t>students from </a:t>
            </a:r>
            <a:r>
              <a:rPr lang="en-US" dirty="0" smtClean="0"/>
              <a:t>schools with trailers (from capacity figures).</a:t>
            </a:r>
          </a:p>
          <a:p>
            <a:pPr marL="0" indent="0">
              <a:buNone/>
            </a:pPr>
            <a:endParaRPr lang="en-US" dirty="0"/>
          </a:p>
          <a:p>
            <a:r>
              <a:rPr lang="en-US" dirty="0"/>
              <a:t>DOE consultants project an increase in Queens high school enrollment of 12,567- 12,980 by 2021.  </a:t>
            </a:r>
          </a:p>
          <a:p>
            <a:endParaRPr lang="en-US" dirty="0"/>
          </a:p>
          <a:p>
            <a:r>
              <a:rPr lang="en-US" i="1" dirty="0"/>
              <a:t>Yet only 2,802 Queens HS seats proposed in five-year plan, a shortage of more than 17,000 seats.   </a:t>
            </a:r>
          </a:p>
          <a:p>
            <a:endParaRPr lang="en-US" dirty="0"/>
          </a:p>
        </p:txBody>
      </p:sp>
    </p:spTree>
    <p:extLst>
      <p:ext uri="{BB962C8B-B14F-4D97-AF65-F5344CB8AC3E}">
        <p14:creationId xmlns:p14="http://schemas.microsoft.com/office/powerpoint/2010/main" val="30394499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2800" dirty="0" smtClean="0"/>
              <a:t>New charter provisions passed in state budget</a:t>
            </a:r>
            <a:endParaRPr lang="en-US" sz="2800" dirty="0"/>
          </a:p>
        </p:txBody>
      </p:sp>
      <p:sp>
        <p:nvSpPr>
          <p:cNvPr id="3" name="Content Placeholder 2"/>
          <p:cNvSpPr>
            <a:spLocks noGrp="1"/>
          </p:cNvSpPr>
          <p:nvPr>
            <p:ph idx="1"/>
          </p:nvPr>
        </p:nvSpPr>
        <p:spPr>
          <a:xfrm>
            <a:off x="457200" y="914400"/>
            <a:ext cx="8229600" cy="4876800"/>
          </a:xfrm>
        </p:spPr>
        <p:txBody>
          <a:bodyPr>
            <a:normAutofit fontScale="25000" lnSpcReduction="20000"/>
          </a:bodyPr>
          <a:lstStyle/>
          <a:p>
            <a:r>
              <a:rPr lang="en-US" sz="6400" dirty="0" smtClean="0"/>
              <a:t>Any </a:t>
            </a:r>
            <a:r>
              <a:rPr lang="en-US" sz="6400" dirty="0"/>
              <a:t>charter co-located in a NYC school building cannot be evicted and has </a:t>
            </a:r>
            <a:r>
              <a:rPr lang="en-US" sz="6400" dirty="0" smtClean="0"/>
              <a:t>veto powers before </a:t>
            </a:r>
            <a:r>
              <a:rPr lang="en-US" sz="6400" dirty="0"/>
              <a:t>they </a:t>
            </a:r>
            <a:r>
              <a:rPr lang="en-US" sz="6400" dirty="0" smtClean="0"/>
              <a:t>leave </a:t>
            </a:r>
            <a:r>
              <a:rPr lang="en-US" sz="6400" dirty="0"/>
              <a:t>the building – even if they are </a:t>
            </a:r>
            <a:r>
              <a:rPr lang="en-US" sz="6400" dirty="0" smtClean="0"/>
              <a:t>expanding and squeezing out </a:t>
            </a:r>
            <a:r>
              <a:rPr lang="en-US" sz="6400" dirty="0"/>
              <a:t>NYC public school students. </a:t>
            </a:r>
            <a:endParaRPr lang="en-US" sz="6400" dirty="0" smtClean="0"/>
          </a:p>
          <a:p>
            <a:pPr marL="0" indent="0">
              <a:buNone/>
            </a:pPr>
            <a:r>
              <a:rPr lang="en-US" sz="6400" dirty="0" smtClean="0"/>
              <a:t> </a:t>
            </a:r>
          </a:p>
          <a:p>
            <a:r>
              <a:rPr lang="en-US" sz="6400" dirty="0" smtClean="0"/>
              <a:t>This </a:t>
            </a:r>
            <a:r>
              <a:rPr lang="en-US" sz="6400" dirty="0"/>
              <a:t>includes any </a:t>
            </a:r>
            <a:r>
              <a:rPr lang="en-US" sz="6400" dirty="0" smtClean="0"/>
              <a:t>charter co-location agreed </a:t>
            </a:r>
            <a:r>
              <a:rPr lang="en-US" sz="6400" dirty="0"/>
              <a:t>to before 2014 – including </a:t>
            </a:r>
            <a:r>
              <a:rPr lang="en-US" sz="6400" dirty="0" smtClean="0"/>
              <a:t>the three Success charter </a:t>
            </a:r>
            <a:r>
              <a:rPr lang="en-US" sz="6400" dirty="0"/>
              <a:t>schools </a:t>
            </a:r>
            <a:r>
              <a:rPr lang="en-US" sz="6400" dirty="0" smtClean="0"/>
              <a:t>approved right </a:t>
            </a:r>
            <a:r>
              <a:rPr lang="en-US" sz="6400" dirty="0"/>
              <a:t>before Bloomberg left office</a:t>
            </a:r>
            <a:r>
              <a:rPr lang="en-US" sz="6400" dirty="0" smtClean="0"/>
              <a:t>.</a:t>
            </a:r>
          </a:p>
          <a:p>
            <a:endParaRPr lang="en-US" sz="6400" dirty="0"/>
          </a:p>
          <a:p>
            <a:r>
              <a:rPr lang="en-US" sz="6400" dirty="0" smtClean="0"/>
              <a:t>Any new or charter school in NYC adding grade levels must </a:t>
            </a:r>
            <a:r>
              <a:rPr lang="en-US" sz="6400" dirty="0"/>
              <a:t>be “provided access to facilities” w/in </a:t>
            </a:r>
            <a:r>
              <a:rPr lang="en-US" sz="6400" dirty="0" smtClean="0"/>
              <a:t>five months of asking for it.</a:t>
            </a:r>
          </a:p>
          <a:p>
            <a:endParaRPr lang="en-US" sz="6400" dirty="0"/>
          </a:p>
          <a:p>
            <a:r>
              <a:rPr lang="en-US" sz="6400" dirty="0" smtClean="0"/>
              <a:t>If </a:t>
            </a:r>
            <a:r>
              <a:rPr lang="en-US" sz="6400" dirty="0"/>
              <a:t>they don’t like the space </a:t>
            </a:r>
            <a:r>
              <a:rPr lang="en-US" sz="6400" dirty="0" smtClean="0"/>
              <a:t>offered by the city, </a:t>
            </a:r>
            <a:r>
              <a:rPr lang="en-US" sz="6400" dirty="0"/>
              <a:t>they can appeal to the </a:t>
            </a:r>
            <a:r>
              <a:rPr lang="en-US" sz="6400" dirty="0" smtClean="0"/>
              <a:t>Commissioner King, who is a former charter school director and has never ruled against a charter school. </a:t>
            </a:r>
            <a:r>
              <a:rPr lang="en-US" sz="6400" dirty="0"/>
              <a:t>  </a:t>
            </a:r>
            <a:endParaRPr lang="en-US" sz="6400" dirty="0" smtClean="0"/>
          </a:p>
          <a:p>
            <a:endParaRPr lang="en-US" sz="6400" dirty="0"/>
          </a:p>
          <a:p>
            <a:r>
              <a:rPr lang="en-US" sz="6400" dirty="0" smtClean="0"/>
              <a:t>NO FISCAL IMPACT statement or analysis accompanying this bill.</a:t>
            </a:r>
          </a:p>
          <a:p>
            <a:pPr marL="0" indent="0">
              <a:buNone/>
            </a:pPr>
            <a:endParaRPr lang="en-US" sz="6400" dirty="0"/>
          </a:p>
          <a:p>
            <a:r>
              <a:rPr lang="en-US" sz="6400" dirty="0" smtClean="0"/>
              <a:t>In addition, the </a:t>
            </a:r>
            <a:r>
              <a:rPr lang="en-US" sz="6400" dirty="0"/>
              <a:t>state will provide all charter schools </a:t>
            </a:r>
            <a:r>
              <a:rPr lang="en-US" sz="6400" dirty="0" smtClean="0"/>
              <a:t>with  </a:t>
            </a:r>
            <a:r>
              <a:rPr lang="en-US" sz="6400" dirty="0"/>
              <a:t>per-pupil funding </a:t>
            </a:r>
            <a:r>
              <a:rPr lang="en-US" sz="6400" dirty="0" smtClean="0"/>
              <a:t>increases, </a:t>
            </a:r>
            <a:r>
              <a:rPr lang="en-US" sz="6400" dirty="0"/>
              <a:t>amounting to $500 over the next 3 </a:t>
            </a:r>
            <a:r>
              <a:rPr lang="en-US" sz="6400" dirty="0" smtClean="0"/>
              <a:t>years and provide them funding for pre-K.</a:t>
            </a:r>
            <a:endParaRPr lang="en-US" sz="6400" dirty="0"/>
          </a:p>
          <a:p>
            <a:endParaRPr lang="en-US" dirty="0"/>
          </a:p>
        </p:txBody>
      </p:sp>
    </p:spTree>
    <p:extLst>
      <p:ext uri="{BB962C8B-B14F-4D97-AF65-F5344CB8AC3E}">
        <p14:creationId xmlns:p14="http://schemas.microsoft.com/office/powerpoint/2010/main" val="262649862"/>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Charter space provisions ONLY apply to NYC</a:t>
            </a:r>
            <a:endParaRPr lang="en-US" dirty="0"/>
          </a:p>
        </p:txBody>
      </p:sp>
      <p:sp>
        <p:nvSpPr>
          <p:cNvPr id="3" name="Content Placeholder 2"/>
          <p:cNvSpPr>
            <a:spLocks noGrp="1"/>
          </p:cNvSpPr>
          <p:nvPr>
            <p:ph idx="1"/>
          </p:nvPr>
        </p:nvSpPr>
        <p:spPr/>
        <p:txBody>
          <a:bodyPr>
            <a:normAutofit/>
          </a:bodyPr>
          <a:lstStyle/>
          <a:p>
            <a:pPr lvl="0"/>
            <a:r>
              <a:rPr lang="en-US" sz="1800" dirty="0" smtClean="0"/>
              <a:t>Upstate legislators fought off making charters eligible for state facilities funds – which would have been better for NYC.</a:t>
            </a:r>
          </a:p>
          <a:p>
            <a:pPr lvl="0"/>
            <a:endParaRPr lang="en-US" sz="1800" dirty="0" smtClean="0"/>
          </a:p>
          <a:p>
            <a:r>
              <a:rPr lang="en-US" sz="1800" dirty="0" smtClean="0"/>
              <a:t>Yet legislators did not block these onerous provisions for NYC , where we have the most expensive real estate &amp; the most overcrowded schools in the state.</a:t>
            </a:r>
          </a:p>
          <a:p>
            <a:endParaRPr lang="en-US" sz="1800" dirty="0"/>
          </a:p>
          <a:p>
            <a:r>
              <a:rPr lang="en-US" sz="1800" dirty="0"/>
              <a:t>If the DOE doesn’t offer </a:t>
            </a:r>
            <a:r>
              <a:rPr lang="en-US" sz="1800" dirty="0" smtClean="0"/>
              <a:t>charter schools free </a:t>
            </a:r>
            <a:r>
              <a:rPr lang="en-US" sz="1800" dirty="0"/>
              <a:t>space, the city  must pay for a school’s rent in private space or give them an extra 20 percent over their operating aid </a:t>
            </a:r>
            <a:r>
              <a:rPr lang="en-US" sz="1800" dirty="0" smtClean="0"/>
              <a:t>every </a:t>
            </a:r>
            <a:r>
              <a:rPr lang="en-US" sz="1800" dirty="0"/>
              <a:t>year going forward. </a:t>
            </a:r>
          </a:p>
          <a:p>
            <a:endParaRPr lang="en-US" sz="1800" dirty="0"/>
          </a:p>
          <a:p>
            <a:r>
              <a:rPr lang="en-US" sz="1800" dirty="0"/>
              <a:t>After the city spends $40 million per year on charter rent, the state will begin chipping in 60% of additional cost. </a:t>
            </a:r>
          </a:p>
          <a:p>
            <a:endParaRPr lang="en-US" sz="1800" dirty="0" smtClean="0"/>
          </a:p>
          <a:p>
            <a:pPr marL="0" lvl="0" indent="0">
              <a:buNone/>
            </a:pPr>
            <a:endParaRPr lang="en-US" sz="1800" dirty="0"/>
          </a:p>
          <a:p>
            <a:endParaRPr lang="en-US" sz="1800" dirty="0" smtClean="0"/>
          </a:p>
          <a:p>
            <a:endParaRPr lang="en-US" dirty="0" smtClean="0"/>
          </a:p>
          <a:p>
            <a:endParaRPr lang="en-US" dirty="0"/>
          </a:p>
        </p:txBody>
      </p:sp>
    </p:spTree>
    <p:extLst>
      <p:ext uri="{BB962C8B-B14F-4D97-AF65-F5344CB8AC3E}">
        <p14:creationId xmlns:p14="http://schemas.microsoft.com/office/powerpoint/2010/main" val="486808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smtClean="0"/>
              <a:t>Average Utilization </a:t>
            </a:r>
            <a:r>
              <a:rPr lang="en-US" sz="2400" dirty="0"/>
              <a:t>Rates </a:t>
            </a:r>
            <a:r>
              <a:rPr lang="en-US" sz="2400" dirty="0" smtClean="0"/>
              <a:t>City-Wide 2012-2013</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2763046428"/>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2577285461"/>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2047583341"/>
              </p:ext>
            </p:extLst>
          </p:nvPr>
        </p:nvGraphicFramePr>
        <p:xfrm>
          <a:off x="0" y="1524000"/>
          <a:ext cx="8026400" cy="47258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8796165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many charters will there be entitled to free space?</a:t>
            </a:r>
            <a:endParaRPr lang="en-US" dirty="0"/>
          </a:p>
        </p:txBody>
      </p:sp>
      <p:sp>
        <p:nvSpPr>
          <p:cNvPr id="3" name="Content Placeholder 2"/>
          <p:cNvSpPr>
            <a:spLocks noGrp="1"/>
          </p:cNvSpPr>
          <p:nvPr>
            <p:ph idx="1"/>
          </p:nvPr>
        </p:nvSpPr>
        <p:spPr/>
        <p:txBody>
          <a:bodyPr>
            <a:noAutofit/>
          </a:bodyPr>
          <a:lstStyle/>
          <a:p>
            <a:r>
              <a:rPr lang="en-US" sz="1600" u="sng" dirty="0" smtClean="0"/>
              <a:t>We have 183 charters in NYC, 119 in co-located space.</a:t>
            </a:r>
          </a:p>
          <a:p>
            <a:endParaRPr lang="en-US" sz="1600" dirty="0"/>
          </a:p>
          <a:p>
            <a:r>
              <a:rPr lang="en-US" sz="1600" dirty="0" smtClean="0"/>
              <a:t>22 new charters are approved to open next year or the year after, all entitled to free space.</a:t>
            </a:r>
          </a:p>
          <a:p>
            <a:endParaRPr lang="en-US" sz="1600" dirty="0" smtClean="0"/>
          </a:p>
          <a:p>
            <a:r>
              <a:rPr lang="en-US" sz="1600" dirty="0" smtClean="0"/>
              <a:t>52 additional charter schools left to approve until we reach the cap raised in 2010 – with legislative approval – all entitled to free space.</a:t>
            </a:r>
          </a:p>
          <a:p>
            <a:endParaRPr lang="en-US" sz="1600" dirty="0" smtClean="0"/>
          </a:p>
          <a:p>
            <a:r>
              <a:rPr lang="en-US" sz="1600" dirty="0" smtClean="0"/>
              <a:t>Any new or existing co-located charter can also be authorized to expand grade levels through HS and will be entitled to free space.</a:t>
            </a:r>
          </a:p>
          <a:p>
            <a:endParaRPr lang="en-US" sz="1600" dirty="0"/>
          </a:p>
          <a:p>
            <a:r>
              <a:rPr lang="en-US" sz="1600" dirty="0" smtClean="0"/>
              <a:t>DOE will be paying $5.4 M in annual rent for four years for 3 Success Academy schools that only have </a:t>
            </a:r>
            <a:r>
              <a:rPr lang="en-US" sz="1600" dirty="0"/>
              <a:t>484 </a:t>
            </a:r>
            <a:r>
              <a:rPr lang="en-US" sz="1600" dirty="0" smtClean="0"/>
              <a:t>students next year – at a cost of  $11,000 per student.</a:t>
            </a:r>
          </a:p>
          <a:p>
            <a:endParaRPr lang="en-US" sz="1600" dirty="0"/>
          </a:p>
          <a:p>
            <a:r>
              <a:rPr lang="en-US" sz="1600" dirty="0" smtClean="0"/>
              <a:t>This doesn’t count the unknown renovation costs in these 3 schools, also paid for by the city. </a:t>
            </a:r>
            <a:endParaRPr lang="en-US" sz="1600" dirty="0"/>
          </a:p>
        </p:txBody>
      </p:sp>
    </p:spTree>
    <p:extLst>
      <p:ext uri="{BB962C8B-B14F-4D97-AF65-F5344CB8AC3E}">
        <p14:creationId xmlns:p14="http://schemas.microsoft.com/office/powerpoint/2010/main" val="33135695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424" y="533400"/>
            <a:ext cx="7953375" cy="838200"/>
          </a:xfrm>
        </p:spPr>
        <p:txBody>
          <a:bodyPr>
            <a:normAutofit fontScale="90000"/>
          </a:bodyPr>
          <a:lstStyle/>
          <a:p>
            <a:r>
              <a:rPr lang="en-US" sz="3100" dirty="0" smtClean="0"/>
              <a:t/>
            </a:r>
            <a:br>
              <a:rPr lang="en-US" sz="3100" dirty="0" smtClean="0"/>
            </a:br>
            <a:r>
              <a:rPr lang="en-US" sz="3100" dirty="0" smtClean="0"/>
              <a:t>Blue book data &amp; Utilization formula inaccurate &amp; underestimates actual level of overcrowding</a:t>
            </a:r>
            <a:r>
              <a:rPr lang="en-US" dirty="0"/>
              <a:t/>
            </a:r>
            <a:br>
              <a:rPr lang="en-US" dirty="0"/>
            </a:br>
            <a:r>
              <a:rPr lang="en-US" dirty="0" smtClean="0"/>
              <a:t/>
            </a:r>
            <a:br>
              <a:rPr lang="en-US" dirty="0" smtClean="0"/>
            </a:br>
            <a:endParaRPr lang="en-US" sz="1300" dirty="0"/>
          </a:p>
        </p:txBody>
      </p:sp>
      <p:sp>
        <p:nvSpPr>
          <p:cNvPr id="5" name="Content Placeholder 4"/>
          <p:cNvSpPr>
            <a:spLocks noGrp="1"/>
          </p:cNvSpPr>
          <p:nvPr>
            <p:ph idx="1"/>
          </p:nvPr>
        </p:nvSpPr>
        <p:spPr>
          <a:xfrm>
            <a:off x="819150" y="1371600"/>
            <a:ext cx="7867650" cy="5105399"/>
          </a:xfrm>
        </p:spPr>
        <p:txBody>
          <a:bodyPr>
            <a:normAutofit fontScale="85000" lnSpcReduction="20000"/>
          </a:bodyPr>
          <a:lstStyle/>
          <a:p>
            <a:r>
              <a:rPr lang="en-US" sz="2000" dirty="0" smtClean="0"/>
              <a:t>Class sizes in grades 4-12 larger than current averages &amp; far above goals in city’s C4E plan &amp; will likely force class sizes upwards</a:t>
            </a:r>
          </a:p>
          <a:p>
            <a:endParaRPr lang="en-US" sz="2000" dirty="0"/>
          </a:p>
          <a:p>
            <a:r>
              <a:rPr lang="en-US" sz="2000" dirty="0" smtClean="0"/>
              <a:t>Doesn’t require full complement of cluster rooms or special needs students to have dedicated spaces for their mandated services</a:t>
            </a:r>
          </a:p>
          <a:p>
            <a:endParaRPr lang="en-US" sz="2000" dirty="0"/>
          </a:p>
          <a:p>
            <a:r>
              <a:rPr lang="en-US" sz="2000" dirty="0" smtClean="0"/>
              <a:t>Doesn’t properly account for students now housed in trailers in elementary and middle schools. </a:t>
            </a:r>
          </a:p>
          <a:p>
            <a:endParaRPr lang="en-US" sz="2000" dirty="0"/>
          </a:p>
          <a:p>
            <a:r>
              <a:rPr lang="en-US" sz="2000" dirty="0" smtClean="0"/>
              <a:t>Doesn’t account for co-locations which subtract about 10% of total space and eat up classrooms with replicated administrative &amp; cluster rooms. Small schools use space less efficiently</a:t>
            </a:r>
          </a:p>
          <a:p>
            <a:endParaRPr lang="en-US" sz="2000" dirty="0" smtClean="0"/>
          </a:p>
          <a:p>
            <a:r>
              <a:rPr lang="en-US" sz="2000" dirty="0" smtClean="0"/>
              <a:t> Instructional footprint shrank full size classroom only 500 sq. feet min., risking building code/safety violations at many schools as 20-35 </a:t>
            </a:r>
            <a:r>
              <a:rPr lang="en-US" sz="2000" dirty="0" err="1" smtClean="0"/>
              <a:t>sq</a:t>
            </a:r>
            <a:r>
              <a:rPr lang="en-US" sz="2000" dirty="0" smtClean="0"/>
              <a:t> feet per student required.</a:t>
            </a:r>
          </a:p>
          <a:p>
            <a:endParaRPr lang="en-US" sz="2000" dirty="0"/>
          </a:p>
          <a:p>
            <a:r>
              <a:rPr lang="en-US" sz="2000" dirty="0" smtClean="0"/>
              <a:t>Special </a:t>
            </a:r>
            <a:r>
              <a:rPr lang="en-US" sz="2000" dirty="0" err="1" smtClean="0"/>
              <a:t>ed</a:t>
            </a:r>
            <a:r>
              <a:rPr lang="en-US" sz="2000" dirty="0" smtClean="0"/>
              <a:t> classrooms defined as only 240-499 </a:t>
            </a:r>
            <a:r>
              <a:rPr lang="en-US" sz="2000" dirty="0" err="1" smtClean="0"/>
              <a:t>sq</a:t>
            </a:r>
            <a:r>
              <a:rPr lang="en-US" sz="2000" dirty="0" smtClean="0"/>
              <a:t> </a:t>
            </a:r>
            <a:r>
              <a:rPr lang="en-US" sz="2000" dirty="0" err="1" smtClean="0"/>
              <a:t>ft</a:t>
            </a:r>
            <a:r>
              <a:rPr lang="en-US" sz="2000" dirty="0" smtClean="0"/>
              <a:t>, thought State Ed guidelines call for 75 </a:t>
            </a:r>
            <a:r>
              <a:rPr lang="en-US" sz="2000" dirty="0" err="1" smtClean="0"/>
              <a:t>sq</a:t>
            </a:r>
            <a:r>
              <a:rPr lang="en-US" sz="2000" dirty="0" smtClean="0"/>
              <a:t> </a:t>
            </a:r>
            <a:r>
              <a:rPr lang="en-US" sz="2000" dirty="0" err="1" smtClean="0"/>
              <a:t>ft</a:t>
            </a:r>
            <a:r>
              <a:rPr lang="en-US" sz="2000" dirty="0" smtClean="0"/>
              <a:t> per child with special needs; classrooms this small would allow only 3- 7 students.</a:t>
            </a:r>
            <a:endParaRPr lang="en-US" sz="2000" dirty="0"/>
          </a:p>
        </p:txBody>
      </p:sp>
    </p:spTree>
    <p:extLst>
      <p:ext uri="{BB962C8B-B14F-4D97-AF65-F5344CB8AC3E}">
        <p14:creationId xmlns:p14="http://schemas.microsoft.com/office/powerpoint/2010/main" val="1597731909"/>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62812317"/>
              </p:ext>
            </p:extLst>
          </p:nvPr>
        </p:nvGraphicFramePr>
        <p:xfrm>
          <a:off x="838201" y="1762125"/>
          <a:ext cx="7286624" cy="4224337"/>
        </p:xfrm>
        <a:graphic>
          <a:graphicData uri="http://schemas.openxmlformats.org/drawingml/2006/table">
            <a:tbl>
              <a:tblPr>
                <a:tableStyleId>{5C22544A-7EE6-4342-B048-85BDC9FD1C3A}</a:tableStyleId>
              </a:tblPr>
              <a:tblGrid>
                <a:gridCol w="1106829"/>
                <a:gridCol w="1106829"/>
                <a:gridCol w="1106829"/>
                <a:gridCol w="1106829"/>
                <a:gridCol w="1106829"/>
                <a:gridCol w="1752479"/>
              </a:tblGrid>
              <a:tr h="2158647">
                <a:tc>
                  <a:txBody>
                    <a:bodyPr/>
                    <a:lstStyle/>
                    <a:p>
                      <a:pPr algn="ctr" fontAlgn="ctr"/>
                      <a:r>
                        <a:rPr lang="en-US" sz="1100" u="none" strike="noStrike" dirty="0">
                          <a:effectLst/>
                        </a:rPr>
                        <a:t>Grade levels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UFT Contract class size limits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Target class sizes in "blue book"</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Current average class sizes </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 C4E class Size goals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How many </a:t>
                      </a:r>
                      <a:r>
                        <a:rPr lang="en-US" sz="1100" u="none" strike="noStrike" dirty="0" err="1" smtClean="0">
                          <a:effectLst/>
                        </a:rPr>
                        <a:t>sq</a:t>
                      </a:r>
                      <a:r>
                        <a:rPr lang="en-US" sz="1100" u="none" strike="noStrike" dirty="0" smtClean="0">
                          <a:effectLst/>
                        </a:rPr>
                        <a:t> </a:t>
                      </a:r>
                      <a:r>
                        <a:rPr lang="en-US" sz="1100" u="none" strike="noStrike" dirty="0" err="1" smtClean="0">
                          <a:effectLst/>
                        </a:rPr>
                        <a:t>ft</a:t>
                      </a:r>
                      <a:r>
                        <a:rPr lang="en-US" sz="1100" u="none" strike="noStrike" dirty="0" smtClean="0">
                          <a:effectLst/>
                        </a:rPr>
                        <a:t> per student required in classrooms according to NYC building code </a:t>
                      </a:r>
                      <a:endParaRPr lang="en-US" sz="1100" b="1"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a:effectLst/>
                        </a:rPr>
                        <a:t>Kindergarten</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25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20</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23</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19.9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35</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1st-3rd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25.5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19.9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4th-5th</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26</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22.9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826276">
                <a:tc>
                  <a:txBody>
                    <a:bodyPr/>
                    <a:lstStyle/>
                    <a:p>
                      <a:pPr algn="l" fontAlgn="ctr"/>
                      <a:r>
                        <a:rPr lang="en-US" sz="1100" u="none" strike="noStrike">
                          <a:effectLst/>
                        </a:rPr>
                        <a:t>6th-8th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dirty="0">
                          <a:effectLst/>
                        </a:rPr>
                        <a:t>30 (Title I)  </a:t>
                      </a:r>
                      <a:endParaRPr lang="en-US" sz="1100" u="none" strike="noStrike" dirty="0" smtClean="0">
                        <a:effectLst/>
                      </a:endParaRPr>
                    </a:p>
                    <a:p>
                      <a:pPr algn="r" fontAlgn="ctr"/>
                      <a:endParaRPr lang="en-US" sz="1100" u="none" strike="noStrike" dirty="0" smtClean="0">
                        <a:effectLst/>
                      </a:endParaRPr>
                    </a:p>
                    <a:p>
                      <a:pPr algn="r" fontAlgn="ctr"/>
                      <a:r>
                        <a:rPr lang="en-US" sz="1100" u="none" strike="noStrike" dirty="0" smtClean="0">
                          <a:effectLst/>
                        </a:rPr>
                        <a:t>33 </a:t>
                      </a:r>
                      <a:r>
                        <a:rPr lang="en-US" sz="1100" u="none" strike="noStrike" dirty="0">
                          <a:effectLst/>
                        </a:rPr>
                        <a:t>(non-Title I)</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27.4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22.9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dirty="0">
                          <a:effectLst/>
                        </a:rPr>
                        <a:t>HS (core classes)</a:t>
                      </a:r>
                      <a:endParaRPr lang="en-US" sz="1100" b="0" i="0" u="none" strike="noStrike" dirty="0">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30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26.7*</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24.5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bl>
          </a:graphicData>
        </a:graphic>
      </p:graphicFrame>
      <p:sp>
        <p:nvSpPr>
          <p:cNvPr id="3" name="TextBox 2"/>
          <p:cNvSpPr txBox="1"/>
          <p:nvPr/>
        </p:nvSpPr>
        <p:spPr>
          <a:xfrm>
            <a:off x="1476375" y="6315075"/>
            <a:ext cx="3421129" cy="369332"/>
          </a:xfrm>
          <a:prstGeom prst="rect">
            <a:avLst/>
          </a:prstGeom>
          <a:noFill/>
        </p:spPr>
        <p:txBody>
          <a:bodyPr wrap="none" rtlCol="0">
            <a:spAutoFit/>
          </a:bodyPr>
          <a:lstStyle/>
          <a:p>
            <a:r>
              <a:rPr lang="en-US" dirty="0" smtClean="0"/>
              <a:t>*</a:t>
            </a:r>
            <a:r>
              <a:rPr lang="en-US" sz="1400" i="1" dirty="0" smtClean="0"/>
              <a:t>DOE reported HS class sizes unreliable</a:t>
            </a:r>
            <a:endParaRPr lang="en-US" sz="1400" i="1" dirty="0"/>
          </a:p>
        </p:txBody>
      </p:sp>
    </p:spTree>
    <p:extLst>
      <p:ext uri="{BB962C8B-B14F-4D97-AF65-F5344CB8AC3E}">
        <p14:creationId xmlns:p14="http://schemas.microsoft.com/office/powerpoint/2010/main" val="637964945"/>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Recommendations</a:t>
            </a:r>
            <a:endParaRPr lang="en-US" dirty="0"/>
          </a:p>
        </p:txBody>
      </p:sp>
      <p:sp>
        <p:nvSpPr>
          <p:cNvPr id="3" name="Content Placeholder 2"/>
          <p:cNvSpPr>
            <a:spLocks noGrp="1"/>
          </p:cNvSpPr>
          <p:nvPr>
            <p:ph idx="1"/>
          </p:nvPr>
        </p:nvSpPr>
        <p:spPr>
          <a:xfrm>
            <a:off x="457200" y="1352550"/>
            <a:ext cx="8229600" cy="5124450"/>
          </a:xfrm>
        </p:spPr>
        <p:txBody>
          <a:bodyPr>
            <a:normAutofit fontScale="77500" lnSpcReduction="20000"/>
          </a:bodyPr>
          <a:lstStyle/>
          <a:p>
            <a:r>
              <a:rPr lang="en-US" dirty="0" smtClean="0"/>
              <a:t>38,000 seats in capital plan is too low, esp. given existing overcrowding, projected enrollment, </a:t>
            </a:r>
            <a:r>
              <a:rPr lang="en-US" dirty="0" err="1" smtClean="0"/>
              <a:t>preK</a:t>
            </a:r>
            <a:r>
              <a:rPr lang="en-US" dirty="0" smtClean="0"/>
              <a:t> expansion, class size reduction, new mandates to provide charter schools with space</a:t>
            </a:r>
          </a:p>
          <a:p>
            <a:endParaRPr lang="en-US" dirty="0"/>
          </a:p>
          <a:p>
            <a:r>
              <a:rPr lang="en-US" dirty="0" smtClean="0"/>
              <a:t>Also very low as compared to Mayor’s plan to create or preserve 200,000 affordable housing units.</a:t>
            </a:r>
          </a:p>
          <a:p>
            <a:endParaRPr lang="en-US" dirty="0"/>
          </a:p>
          <a:p>
            <a:r>
              <a:rPr lang="en-US" dirty="0" smtClean="0"/>
              <a:t>Council should expand </a:t>
            </a:r>
            <a:r>
              <a:rPr lang="en-US" dirty="0"/>
              <a:t>the </a:t>
            </a:r>
            <a:r>
              <a:rPr lang="en-US" dirty="0" smtClean="0"/>
              <a:t>seats  in five year capital plan.</a:t>
            </a:r>
          </a:p>
          <a:p>
            <a:endParaRPr lang="en-US" dirty="0"/>
          </a:p>
          <a:p>
            <a:r>
              <a:rPr lang="en-US" dirty="0" smtClean="0"/>
              <a:t>Commission an independent analysis by City Comptroller, IBO or other agency.</a:t>
            </a:r>
          </a:p>
          <a:p>
            <a:endParaRPr lang="en-US" dirty="0" smtClean="0"/>
          </a:p>
          <a:p>
            <a:r>
              <a:rPr lang="en-US" dirty="0" smtClean="0"/>
              <a:t>Adopt reforms to planning process so that schools are built along with housing in future through mandatory inclusionary zoning, impact fees etc.</a:t>
            </a:r>
          </a:p>
          <a:p>
            <a:endParaRPr lang="en-US" dirty="0" smtClean="0"/>
          </a:p>
          <a:p>
            <a:r>
              <a:rPr lang="en-US" dirty="0" smtClean="0"/>
              <a:t>Over half of all states and 60% of large cities have impact fees, requiring developers to pay for costs of infrastructure improvements, including schools.</a:t>
            </a:r>
          </a:p>
          <a:p>
            <a:endParaRPr lang="en-US" dirty="0"/>
          </a:p>
          <a:p>
            <a:endParaRPr lang="en-US" dirty="0" smtClean="0"/>
          </a:p>
          <a:p>
            <a:endParaRPr lang="en-US" dirty="0"/>
          </a:p>
        </p:txBody>
      </p:sp>
    </p:spTree>
    <p:extLst>
      <p:ext uri="{BB962C8B-B14F-4D97-AF65-F5344CB8AC3E}">
        <p14:creationId xmlns:p14="http://schemas.microsoft.com/office/powerpoint/2010/main" val="109320776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capital plan vs. needs for seats</a:t>
            </a:r>
            <a:endParaRPr lang="en-US" dirty="0"/>
          </a:p>
        </p:txBody>
      </p:sp>
      <p:sp>
        <p:nvSpPr>
          <p:cNvPr id="3" name="Content Placeholder 2"/>
          <p:cNvSpPr>
            <a:spLocks noGrp="1"/>
          </p:cNvSpPr>
          <p:nvPr>
            <p:ph idx="1"/>
          </p:nvPr>
        </p:nvSpPr>
        <p:spPr>
          <a:xfrm>
            <a:off x="457200" y="1524000"/>
            <a:ext cx="8229600" cy="4953000"/>
          </a:xfrm>
        </p:spPr>
        <p:txBody>
          <a:bodyPr>
            <a:normAutofit/>
          </a:bodyPr>
          <a:lstStyle/>
          <a:p>
            <a:r>
              <a:rPr lang="en-US" sz="2000" dirty="0" smtClean="0"/>
              <a:t>Proposed capital plan has (at most) 38,754 seats – and this if Cuomo’s “Smart School” bond act is approved. (806 more seats funded only for design)</a:t>
            </a:r>
          </a:p>
          <a:p>
            <a:endParaRPr lang="en-US" sz="2000" dirty="0" smtClean="0"/>
          </a:p>
          <a:p>
            <a:r>
              <a:rPr lang="en-US" sz="2000" dirty="0" smtClean="0"/>
              <a:t>Plan admits real need </a:t>
            </a:r>
            <a:r>
              <a:rPr lang="en-US" sz="2000" dirty="0"/>
              <a:t>of 49,245 </a:t>
            </a:r>
            <a:r>
              <a:rPr lang="en-US" sz="2000" dirty="0" smtClean="0"/>
              <a:t>(though </a:t>
            </a:r>
            <a:r>
              <a:rPr lang="en-US" sz="2000" dirty="0"/>
              <a:t>doesn’t explain </a:t>
            </a:r>
            <a:r>
              <a:rPr lang="en-US" sz="2000" dirty="0" smtClean="0"/>
              <a:t>how this figure was derived).</a:t>
            </a:r>
          </a:p>
          <a:p>
            <a:endParaRPr lang="en-US" sz="2000" dirty="0"/>
          </a:p>
          <a:p>
            <a:r>
              <a:rPr lang="en-US" sz="2000" dirty="0" smtClean="0"/>
              <a:t>DOE’s consultants project enrollment increases of 60,000-70,000 students by 2021 </a:t>
            </a:r>
          </a:p>
          <a:p>
            <a:endParaRPr lang="en-US" sz="2000" dirty="0" smtClean="0"/>
          </a:p>
          <a:p>
            <a:r>
              <a:rPr lang="en-US" sz="2000" dirty="0" smtClean="0"/>
              <a:t>At least 30,000 seats needed to alleviate current overcrowding for just those districts that </a:t>
            </a:r>
            <a:r>
              <a:rPr lang="en-US" sz="2000" i="1" dirty="0" smtClean="0"/>
              <a:t>average</a:t>
            </a:r>
            <a:r>
              <a:rPr lang="en-US" sz="2000" dirty="0" smtClean="0"/>
              <a:t> above 100</a:t>
            </a:r>
            <a:r>
              <a:rPr lang="en-US" sz="2000" dirty="0"/>
              <a:t>%. </a:t>
            </a:r>
            <a:endParaRPr lang="en-US" sz="2000" dirty="0" smtClean="0"/>
          </a:p>
          <a:p>
            <a:endParaRPr lang="en-US" sz="2000" dirty="0"/>
          </a:p>
          <a:p>
            <a:r>
              <a:rPr lang="en-US" sz="2000" dirty="0" smtClean="0"/>
              <a:t>Conclusion: real need for seats </a:t>
            </a:r>
            <a:r>
              <a:rPr lang="en-US" sz="2000" i="1" dirty="0" smtClean="0"/>
              <a:t>at least </a:t>
            </a:r>
            <a:r>
              <a:rPr lang="en-US" sz="2000" dirty="0" smtClean="0"/>
              <a:t>100,000.</a:t>
            </a:r>
          </a:p>
          <a:p>
            <a:endParaRPr lang="en-US" sz="2000" dirty="0"/>
          </a:p>
          <a:p>
            <a:endParaRPr lang="en-US" sz="2000" dirty="0" smtClean="0"/>
          </a:p>
          <a:p>
            <a:endParaRPr lang="en-US" sz="2000" dirty="0" smtClean="0"/>
          </a:p>
        </p:txBody>
      </p:sp>
    </p:spTree>
    <p:extLst>
      <p:ext uri="{BB962C8B-B14F-4D97-AF65-F5344CB8AC3E}">
        <p14:creationId xmlns:p14="http://schemas.microsoft.com/office/powerpoint/2010/main" val="165460705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Proposed capital plan vs. needs for </a:t>
            </a:r>
            <a:r>
              <a:rPr lang="en-US" sz="3200" dirty="0" smtClean="0"/>
              <a:t>seats part II</a:t>
            </a:r>
            <a:endParaRPr lang="en-US" sz="3200" dirty="0"/>
          </a:p>
        </p:txBody>
      </p:sp>
      <p:sp>
        <p:nvSpPr>
          <p:cNvPr id="3" name="Content Placeholder 2"/>
          <p:cNvSpPr>
            <a:spLocks noGrp="1"/>
          </p:cNvSpPr>
          <p:nvPr>
            <p:ph idx="1"/>
          </p:nvPr>
        </p:nvSpPr>
        <p:spPr>
          <a:xfrm>
            <a:off x="457200" y="1524000"/>
            <a:ext cx="8229600" cy="4953000"/>
          </a:xfrm>
        </p:spPr>
        <p:txBody>
          <a:bodyPr>
            <a:normAutofit fontScale="85000" lnSpcReduction="20000"/>
          </a:bodyPr>
          <a:lstStyle/>
          <a:p>
            <a:r>
              <a:rPr lang="en-US" dirty="0" smtClean="0"/>
              <a:t>These figures </a:t>
            </a:r>
            <a:r>
              <a:rPr lang="en-US" dirty="0"/>
              <a:t>do not capture overcrowding at neighborhood level, including schools with </a:t>
            </a:r>
            <a:r>
              <a:rPr lang="en-US" dirty="0" smtClean="0"/>
              <a:t>K waiting lists, or need </a:t>
            </a:r>
            <a:r>
              <a:rPr lang="en-US" dirty="0"/>
              <a:t>to expand </a:t>
            </a:r>
            <a:r>
              <a:rPr lang="en-US" dirty="0" smtClean="0"/>
              <a:t>pre-K</a:t>
            </a:r>
            <a:r>
              <a:rPr lang="en-US" dirty="0"/>
              <a:t>, reduce class size, restore cluster rooms, or provide space for charters as </a:t>
            </a:r>
            <a:r>
              <a:rPr lang="en-US" dirty="0" smtClean="0"/>
              <a:t>required in </a:t>
            </a:r>
            <a:r>
              <a:rPr lang="en-US" dirty="0"/>
              <a:t>new state law.</a:t>
            </a:r>
          </a:p>
          <a:p>
            <a:endParaRPr lang="en-US" dirty="0"/>
          </a:p>
          <a:p>
            <a:r>
              <a:rPr lang="en-US" dirty="0"/>
              <a:t>Does not capture need to replace trailers with capacity of </a:t>
            </a:r>
            <a:r>
              <a:rPr lang="en-US" dirty="0" smtClean="0"/>
              <a:t>more than </a:t>
            </a:r>
            <a:r>
              <a:rPr lang="en-US" dirty="0"/>
              <a:t>10,890</a:t>
            </a:r>
            <a:r>
              <a:rPr lang="en-US" dirty="0" smtClean="0"/>
              <a:t> seats.</a:t>
            </a:r>
          </a:p>
          <a:p>
            <a:endParaRPr lang="en-US" dirty="0"/>
          </a:p>
          <a:p>
            <a:r>
              <a:rPr lang="en-US" dirty="0" smtClean="0"/>
              <a:t>Though </a:t>
            </a:r>
            <a:r>
              <a:rPr lang="en-US" dirty="0"/>
              <a:t>DOE </a:t>
            </a:r>
            <a:r>
              <a:rPr lang="en-US" dirty="0" smtClean="0"/>
              <a:t>counts only 7,158 students </a:t>
            </a:r>
            <a:r>
              <a:rPr lang="en-US" dirty="0"/>
              <a:t>attending class in TCUs, actual number is far </a:t>
            </a:r>
            <a:r>
              <a:rPr lang="en-US" dirty="0" smtClean="0"/>
              <a:t>higher &amp; likely over 10,000. </a:t>
            </a:r>
            <a:endParaRPr lang="en-US" dirty="0"/>
          </a:p>
          <a:p>
            <a:endParaRPr lang="en-US" dirty="0"/>
          </a:p>
          <a:p>
            <a:r>
              <a:rPr lang="en-US" dirty="0"/>
              <a:t>Also, DOE utilization figures </a:t>
            </a:r>
            <a:r>
              <a:rPr lang="en-US" i="1" dirty="0"/>
              <a:t>underestimate</a:t>
            </a:r>
            <a:r>
              <a:rPr lang="en-US" dirty="0"/>
              <a:t> actual overcrowding according to most experts and Chancellor, who has appointed a “Blue Book” taskforce to improve them.</a:t>
            </a:r>
          </a:p>
          <a:p>
            <a:endParaRPr lang="en-US" dirty="0"/>
          </a:p>
          <a:p>
            <a:r>
              <a:rPr lang="en-US" dirty="0"/>
              <a:t>Revised utilization formula should be aligned to smaller classes, dedicated rooms for art, music, special education services, and more.</a:t>
            </a:r>
          </a:p>
          <a:p>
            <a:endParaRPr lang="en-US" dirty="0"/>
          </a:p>
          <a:p>
            <a:endParaRPr lang="en-US" dirty="0"/>
          </a:p>
        </p:txBody>
      </p:sp>
    </p:spTree>
    <p:extLst>
      <p:ext uri="{BB962C8B-B14F-4D97-AF65-F5344CB8AC3E}">
        <p14:creationId xmlns:p14="http://schemas.microsoft.com/office/powerpoint/2010/main" val="331550923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 sizes have increased for six years in a row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Despite provisions in 2007 state law requiring NYC reduce class sizes, classes in  K-3 in 2013-2014 largest since 1998; in grades 4-8 largest since 2002.  </a:t>
            </a:r>
          </a:p>
          <a:p>
            <a:endParaRPr lang="en-US" dirty="0"/>
          </a:p>
          <a:p>
            <a:r>
              <a:rPr lang="en-US" dirty="0" smtClean="0"/>
              <a:t>K-3 average </a:t>
            </a:r>
            <a:r>
              <a:rPr lang="en-US" dirty="0"/>
              <a:t>class size </a:t>
            </a:r>
            <a:r>
              <a:rPr lang="en-US" dirty="0" smtClean="0"/>
              <a:t>was 24.9 (Gen Ed, </a:t>
            </a:r>
            <a:r>
              <a:rPr lang="en-US" dirty="0"/>
              <a:t>inclusion </a:t>
            </a:r>
            <a:r>
              <a:rPr lang="en-US" dirty="0" smtClean="0"/>
              <a:t>&amp; </a:t>
            </a:r>
            <a:r>
              <a:rPr lang="en-US" dirty="0"/>
              <a:t>gifted classes) </a:t>
            </a:r>
            <a:r>
              <a:rPr lang="en-US" dirty="0" smtClean="0"/>
              <a:t>compared </a:t>
            </a:r>
            <a:r>
              <a:rPr lang="en-US" dirty="0"/>
              <a:t>to </a:t>
            </a:r>
            <a:r>
              <a:rPr lang="en-US" dirty="0" smtClean="0"/>
              <a:t>20.9 </a:t>
            </a:r>
            <a:r>
              <a:rPr lang="en-US" dirty="0"/>
              <a:t>in </a:t>
            </a:r>
            <a:r>
              <a:rPr lang="en-US" dirty="0" smtClean="0"/>
              <a:t>2007, increase </a:t>
            </a:r>
            <a:r>
              <a:rPr lang="en-US" dirty="0"/>
              <a:t>of </a:t>
            </a:r>
            <a:r>
              <a:rPr lang="en-US" dirty="0" smtClean="0"/>
              <a:t>19%.</a:t>
            </a:r>
          </a:p>
          <a:p>
            <a:endParaRPr lang="en-US" dirty="0"/>
          </a:p>
          <a:p>
            <a:r>
              <a:rPr lang="en-US" dirty="0" smtClean="0"/>
              <a:t>In </a:t>
            </a:r>
            <a:r>
              <a:rPr lang="en-US" dirty="0"/>
              <a:t>grades 4-8, the average class size </a:t>
            </a:r>
            <a:r>
              <a:rPr lang="en-US" dirty="0" smtClean="0"/>
              <a:t>was 26.8</a:t>
            </a:r>
            <a:r>
              <a:rPr lang="en-US" dirty="0"/>
              <a:t>, compared to </a:t>
            </a:r>
            <a:r>
              <a:rPr lang="en-US" dirty="0" smtClean="0"/>
              <a:t>25.1 in 2007 –increase </a:t>
            </a:r>
            <a:r>
              <a:rPr lang="en-US" dirty="0"/>
              <a:t>of </a:t>
            </a:r>
            <a:r>
              <a:rPr lang="en-US" dirty="0" smtClean="0"/>
              <a:t>6.8%. </a:t>
            </a:r>
          </a:p>
          <a:p>
            <a:endParaRPr lang="en-US" dirty="0"/>
          </a:p>
          <a:p>
            <a:r>
              <a:rPr lang="en-US" dirty="0" smtClean="0"/>
              <a:t>HS </a:t>
            </a:r>
            <a:r>
              <a:rPr lang="en-US" dirty="0"/>
              <a:t>“core” academic classes, </a:t>
            </a:r>
            <a:r>
              <a:rPr lang="en-US" dirty="0" smtClean="0"/>
              <a:t>class size average 26.7, up slightly since 2007</a:t>
            </a:r>
            <a:r>
              <a:rPr lang="en-US" dirty="0"/>
              <a:t>.  </a:t>
            </a:r>
            <a:r>
              <a:rPr lang="en-US" dirty="0" smtClean="0"/>
              <a:t>(Yet </a:t>
            </a:r>
            <a:r>
              <a:rPr lang="en-US" dirty="0"/>
              <a:t>DOE’s </a:t>
            </a:r>
            <a:r>
              <a:rPr lang="en-US" dirty="0" smtClean="0"/>
              <a:t> measure of HS </a:t>
            </a:r>
            <a:r>
              <a:rPr lang="en-US" dirty="0"/>
              <a:t>class sizes is inaccurate and their methodology </a:t>
            </a:r>
            <a:r>
              <a:rPr lang="en-US" dirty="0" smtClean="0"/>
              <a:t>changes, </a:t>
            </a:r>
            <a:r>
              <a:rPr lang="en-US" dirty="0"/>
              <a:t>so </a:t>
            </a:r>
            <a:r>
              <a:rPr lang="en-US" dirty="0" smtClean="0"/>
              <a:t>estimates </a:t>
            </a:r>
            <a:r>
              <a:rPr lang="en-US" dirty="0"/>
              <a:t>cannot be relied upon</a:t>
            </a:r>
            <a:r>
              <a:rPr lang="en-US" dirty="0" smtClean="0"/>
              <a:t>.)</a:t>
            </a:r>
          </a:p>
          <a:p>
            <a:endParaRPr lang="en-US" dirty="0"/>
          </a:p>
          <a:p>
            <a:r>
              <a:rPr lang="en-US" dirty="0" smtClean="0"/>
              <a:t>Averages do NOT tell the whole story – as more than 330,000 students were in classes of 30 or more in 2013-2014.</a:t>
            </a:r>
            <a:r>
              <a:rPr lang="en-US" dirty="0"/>
              <a:t> </a:t>
            </a:r>
            <a:endParaRPr lang="en-US" dirty="0" smtClean="0"/>
          </a:p>
          <a:p>
            <a:endParaRPr lang="en-US" dirty="0"/>
          </a:p>
          <a:p>
            <a:r>
              <a:rPr lang="en-US" dirty="0" smtClean="0"/>
              <a:t>There were 40,268 </a:t>
            </a:r>
            <a:r>
              <a:rPr lang="en-US" dirty="0"/>
              <a:t>kids in K-3 </a:t>
            </a:r>
            <a:r>
              <a:rPr lang="en-US" dirty="0" smtClean="0"/>
              <a:t>in classes of 30 </a:t>
            </a:r>
            <a:r>
              <a:rPr lang="en-US" dirty="0"/>
              <a:t>or </a:t>
            </a:r>
            <a:r>
              <a:rPr lang="en-US" dirty="0" smtClean="0"/>
              <a:t>more in 2013-2014 – an increase of nearly 14% compared to the year before.</a:t>
            </a:r>
            <a:r>
              <a:rPr lang="en-US" dirty="0"/>
              <a:t> </a:t>
            </a:r>
          </a:p>
          <a:p>
            <a:endParaRPr lang="en-US" dirty="0"/>
          </a:p>
          <a:p>
            <a:r>
              <a:rPr lang="en-US" dirty="0"/>
              <a:t>The number of teachers decreased by </a:t>
            </a:r>
            <a:r>
              <a:rPr lang="en-US" dirty="0" smtClean="0"/>
              <a:t>over 5000 between </a:t>
            </a:r>
            <a:r>
              <a:rPr lang="en-US" dirty="0"/>
              <a:t>2007-2010, according to the Mayor’s Management Report, despite rising enrollment.</a:t>
            </a:r>
          </a:p>
          <a:p>
            <a:endParaRPr lang="en-US" dirty="0"/>
          </a:p>
        </p:txBody>
      </p:sp>
    </p:spTree>
    <p:extLst>
      <p:ext uri="{BB962C8B-B14F-4D97-AF65-F5344CB8AC3E}">
        <p14:creationId xmlns:p14="http://schemas.microsoft.com/office/powerpoint/2010/main" val="194058123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749409109"/>
              </p:ext>
            </p:extLst>
          </p:nvPr>
        </p:nvGraphicFramePr>
        <p:xfrm>
          <a:off x="457200" y="685800"/>
          <a:ext cx="8229600" cy="54403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2789729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62183072"/>
              </p:ext>
            </p:extLst>
          </p:nvPr>
        </p:nvGraphicFramePr>
        <p:xfrm>
          <a:off x="76200" y="304800"/>
          <a:ext cx="9067800" cy="6781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6934870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26514129"/>
              </p:ext>
            </p:extLst>
          </p:nvPr>
        </p:nvGraphicFramePr>
        <p:xfrm>
          <a:off x="1066800" y="533400"/>
          <a:ext cx="6553200" cy="609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88736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4196</TotalTime>
  <Words>2660</Words>
  <Application>Microsoft Macintosh PowerPoint</Application>
  <PresentationFormat>On-screen Show (4:3)</PresentationFormat>
  <Paragraphs>277</Paragraphs>
  <Slides>33</Slides>
  <Notes>6</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Clarity</vt:lpstr>
      <vt:lpstr>UnMet need for seats in New 2015-2019 capital plan  Including class size and overcrowding data   for Community School district 25</vt:lpstr>
      <vt:lpstr>School Utilization Rates at critical levels</vt:lpstr>
      <vt:lpstr>Average Utilization Rates City-Wide 2012-2013</vt:lpstr>
      <vt:lpstr>Proposed capital plan vs. needs for seats</vt:lpstr>
      <vt:lpstr>Proposed capital plan vs. needs for seats part II</vt:lpstr>
      <vt:lpstr>Class sizes have increased for six years in a row </vt:lpstr>
      <vt:lpstr>PowerPoint Presentation</vt:lpstr>
      <vt:lpstr>PowerPoint Presentation</vt:lpstr>
      <vt:lpstr>PowerPoint Presentation</vt:lpstr>
      <vt:lpstr>Class sizes in CSD 25 have increased in grades K-3  by 16.4% since 2006 and are now far above C4E goals</vt:lpstr>
      <vt:lpstr>CSD 25’s class sizes in grades 4-8 have increased by 6.4% since 2006 and are now far above C4E goals</vt:lpstr>
      <vt:lpstr> Class sizes city-wide have increased in core HS classes as well, by 2.3% since 2007, though the DOE data is unreliable* </vt:lpstr>
      <vt:lpstr>CSD 25 Schools with large class sizes</vt:lpstr>
      <vt:lpstr>Examples of schools in CSD 25  with large class sizes, K-3</vt:lpstr>
      <vt:lpstr>School Utilization Rates at critical levels</vt:lpstr>
      <vt:lpstr># of Seats currently needed  to bring buildings to 100% or less</vt:lpstr>
      <vt:lpstr>Average Utilization Rates in CSD 25 compared to City-Wide 2012-2013 - - - CSD 25 Elementary Schools are  at 109.7% utilization, well above citywide average</vt:lpstr>
      <vt:lpstr>Over-utilized ES and MS buildings in CSD 25 and Queens HS </vt:lpstr>
      <vt:lpstr>21 ES Buildings are over-utilized in CSD 25</vt:lpstr>
      <vt:lpstr>3 MS buildings are over-utilized in CSD 25</vt:lpstr>
      <vt:lpstr>26 Queens High School Buildings are over-utilized</vt:lpstr>
      <vt:lpstr>New Seats in Capital Plan and DOE Enrollment Projections for CSD 25</vt:lpstr>
      <vt:lpstr>2014 Kindergarten Wait Lists in CSD 25</vt:lpstr>
      <vt:lpstr>Number of students in CSD 25 trailers </vt:lpstr>
      <vt:lpstr>Number of students in Queens HS trailers</vt:lpstr>
      <vt:lpstr>New seats need for CSD 25</vt:lpstr>
      <vt:lpstr>Unmet need critical in Queens high schools</vt:lpstr>
      <vt:lpstr>New charter provisions passed in state budget</vt:lpstr>
      <vt:lpstr>Charter space provisions ONLY apply to NYC</vt:lpstr>
      <vt:lpstr>How many charters will there be entitled to free space?</vt:lpstr>
      <vt:lpstr> Blue book data &amp; Utilization formula inaccurate &amp; underestimates actual level of overcrowding  </vt:lpstr>
      <vt:lpstr>Comparison of class sizes in Blue book compared to current averages &amp; Contract for excellence goals</vt:lpstr>
      <vt:lpstr>Some Recommendations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Council, District 10  Presentation</dc:title>
  <dc:creator>Peter Dalmasy</dc:creator>
  <cp:lastModifiedBy>Peter Dalmasy</cp:lastModifiedBy>
  <cp:revision>239</cp:revision>
  <dcterms:created xsi:type="dcterms:W3CDTF">2014-02-11T14:35:23Z</dcterms:created>
  <dcterms:modified xsi:type="dcterms:W3CDTF">2014-07-11T20:10:49Z</dcterms:modified>
</cp:coreProperties>
</file>