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3"/>
  </p:notesMasterIdLst>
  <p:sldIdLst>
    <p:sldId id="256" r:id="rId2"/>
    <p:sldId id="354" r:id="rId3"/>
    <p:sldId id="355" r:id="rId4"/>
    <p:sldId id="356" r:id="rId5"/>
    <p:sldId id="357" r:id="rId6"/>
    <p:sldId id="358" r:id="rId7"/>
    <p:sldId id="330" r:id="rId8"/>
    <p:sldId id="331" r:id="rId9"/>
    <p:sldId id="318" r:id="rId10"/>
    <p:sldId id="332" r:id="rId11"/>
    <p:sldId id="333" r:id="rId12"/>
    <p:sldId id="261" r:id="rId13"/>
    <p:sldId id="340" r:id="rId14"/>
    <p:sldId id="341" r:id="rId15"/>
    <p:sldId id="305" r:id="rId16"/>
    <p:sldId id="345" r:id="rId17"/>
    <p:sldId id="326" r:id="rId18"/>
    <p:sldId id="343" r:id="rId19"/>
    <p:sldId id="327" r:id="rId20"/>
    <p:sldId id="344" r:id="rId21"/>
    <p:sldId id="310" r:id="rId22"/>
    <p:sldId id="311" r:id="rId23"/>
    <p:sldId id="312" r:id="rId24"/>
    <p:sldId id="295" r:id="rId25"/>
    <p:sldId id="296" r:id="rId26"/>
    <p:sldId id="359" r:id="rId27"/>
    <p:sldId id="360" r:id="rId28"/>
    <p:sldId id="361" r:id="rId29"/>
    <p:sldId id="362" r:id="rId30"/>
    <p:sldId id="363" r:id="rId31"/>
    <p:sldId id="36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4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8-19-23-1-2-24-30-13-14-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8-19-23-1-2-24-30-13-14-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8-19-23-1-2-24-30-13-14-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-32%202012%20SV-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78_ALL_HS%202012%20SV-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Enrollment%20Projections%20by%20District%202011-21%20vs%20New%20Seats%202015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14%20class%20sizes%20Updated%202013-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14%20class%20sizes%20Updated%202013-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8-19-23-1-2-24-30-13-14-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395304"/>
        <c:axId val="2137892824"/>
      </c:barChart>
      <c:catAx>
        <c:axId val="21373953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892824"/>
        <c:crosses val="autoZero"/>
        <c:auto val="1"/>
        <c:lblAlgn val="ctr"/>
        <c:lblOffset val="100"/>
        <c:noMultiLvlLbl val="0"/>
      </c:catAx>
      <c:valAx>
        <c:axId val="21378928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7395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D14 1st Grade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'D14'!$G$14:$G$18</c:f>
              <c:strCache>
                <c:ptCount val="5"/>
                <c:pt idx="0">
                  <c:v>P.S. 132 THE CONSELYEA SCHOOL</c:v>
                </c:pt>
                <c:pt idx="1">
                  <c:v>P.S. 319</c:v>
                </c:pt>
                <c:pt idx="2">
                  <c:v>P.S. 018 EDWARD BUSH</c:v>
                </c:pt>
                <c:pt idx="3">
                  <c:v>P.S. 157 BENJAMIN FRANKLIN</c:v>
                </c:pt>
                <c:pt idx="4">
                  <c:v>P.S. 196 TEN EYCK</c:v>
                </c:pt>
              </c:strCache>
            </c:strRef>
          </c:cat>
          <c:val>
            <c:numRef>
              <c:f>'D14'!$I$14:$I$18</c:f>
              <c:numCache>
                <c:formatCode>0.0</c:formatCode>
                <c:ptCount val="5"/>
                <c:pt idx="0">
                  <c:v>30.0</c:v>
                </c:pt>
                <c:pt idx="1">
                  <c:v>30.0</c:v>
                </c:pt>
                <c:pt idx="2">
                  <c:v>27.0</c:v>
                </c:pt>
                <c:pt idx="3">
                  <c:v>27.0</c:v>
                </c:pt>
                <c:pt idx="4">
                  <c:v>27.0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4604904"/>
        <c:axId val="-2133893400"/>
      </c:barChart>
      <c:catAx>
        <c:axId val="-21346049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3893400"/>
        <c:crosses val="autoZero"/>
        <c:auto val="1"/>
        <c:lblAlgn val="ctr"/>
        <c:lblOffset val="100"/>
        <c:noMultiLvlLbl val="0"/>
      </c:catAx>
      <c:valAx>
        <c:axId val="-213389340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-2134604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D14</a:t>
            </a:r>
            <a:r>
              <a:rPr lang="en-US" baseline="0"/>
              <a:t> 2nd Grade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'D14'!$G$9:$G$12</c:f>
              <c:strCache>
                <c:ptCount val="4"/>
                <c:pt idx="0">
                  <c:v>P.S. 120 CARLOS TAPIA</c:v>
                </c:pt>
                <c:pt idx="1">
                  <c:v>P.S. 257 JOHN F. HYLAN</c:v>
                </c:pt>
                <c:pt idx="2">
                  <c:v>P.S. 031 SAMUEL F. DUPONT</c:v>
                </c:pt>
                <c:pt idx="3">
                  <c:v>P.S. 132 THE CONSELYEA SCHOOL</c:v>
                </c:pt>
              </c:strCache>
            </c:strRef>
          </c:cat>
          <c:val>
            <c:numRef>
              <c:f>'D14'!$I$9:$I$12</c:f>
              <c:numCache>
                <c:formatCode>0.0</c:formatCode>
                <c:ptCount val="4"/>
                <c:pt idx="0">
                  <c:v>33.0</c:v>
                </c:pt>
                <c:pt idx="1">
                  <c:v>29.7</c:v>
                </c:pt>
                <c:pt idx="2">
                  <c:v>29.3</c:v>
                </c:pt>
                <c:pt idx="3">
                  <c:v>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985688"/>
        <c:axId val="-2134522856"/>
      </c:barChart>
      <c:catAx>
        <c:axId val="204998568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522856"/>
        <c:crosses val="autoZero"/>
        <c:auto val="1"/>
        <c:lblAlgn val="ctr"/>
        <c:lblOffset val="100"/>
        <c:noMultiLvlLbl val="0"/>
      </c:catAx>
      <c:valAx>
        <c:axId val="-21345228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049985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D14</a:t>
            </a:r>
            <a:r>
              <a:rPr lang="en-US" baseline="0"/>
              <a:t> 3rd Grade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'D14'!$G$5:$G$7</c:f>
              <c:strCache>
                <c:ptCount val="3"/>
                <c:pt idx="0">
                  <c:v>P.S. 147 Isaac Remsen</c:v>
                </c:pt>
                <c:pt idx="1">
                  <c:v>P.S. 018 EDWARD BUSH</c:v>
                </c:pt>
                <c:pt idx="2">
                  <c:v>P.S. 132 THE CONSELYEA SCHOOL</c:v>
                </c:pt>
              </c:strCache>
            </c:strRef>
          </c:cat>
          <c:val>
            <c:numRef>
              <c:f>'D14'!$I$5:$I$7</c:f>
              <c:numCache>
                <c:formatCode>0.0</c:formatCode>
                <c:ptCount val="3"/>
                <c:pt idx="0">
                  <c:v>32.0</c:v>
                </c:pt>
                <c:pt idx="1">
                  <c:v>30.0</c:v>
                </c:pt>
                <c:pt idx="2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0906904"/>
        <c:axId val="2050431320"/>
      </c:barChart>
      <c:catAx>
        <c:axId val="2050906904"/>
        <c:scaling>
          <c:orientation val="minMax"/>
        </c:scaling>
        <c:delete val="0"/>
        <c:axPos val="b"/>
        <c:majorTickMark val="out"/>
        <c:minorTickMark val="none"/>
        <c:tickLblPos val="nextTo"/>
        <c:crossAx val="2050431320"/>
        <c:crosses val="autoZero"/>
        <c:auto val="1"/>
        <c:lblAlgn val="ctr"/>
        <c:lblOffset val="100"/>
        <c:noMultiLvlLbl val="0"/>
      </c:catAx>
      <c:valAx>
        <c:axId val="205043132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050906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7295.0</c:v>
                </c:pt>
                <c:pt idx="1">
                  <c:v>518.0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537528"/>
        <c:axId val="2132479432"/>
      </c:barChart>
      <c:catAx>
        <c:axId val="-21325375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479432"/>
        <c:crosses val="autoZero"/>
        <c:auto val="1"/>
        <c:lblAlgn val="ctr"/>
        <c:lblOffset val="100"/>
        <c:noMultiLvlLbl val="0"/>
      </c:catAx>
      <c:valAx>
        <c:axId val="21324794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2537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1929.0</c:v>
                </c:pt>
                <c:pt idx="1">
                  <c:v>1237.0</c:v>
                </c:pt>
                <c:pt idx="2">
                  <c:v>1822.0</c:v>
                </c:pt>
                <c:pt idx="3">
                  <c:v>3912.0</c:v>
                </c:pt>
                <c:pt idx="4" formatCode="General">
                  <c:v>189.0</c:v>
                </c:pt>
                <c:pt idx="5">
                  <c:v>5318.0</c:v>
                </c:pt>
                <c:pt idx="6">
                  <c:v>1637.0</c:v>
                </c:pt>
                <c:pt idx="7">
                  <c:v>1231.0</c:v>
                </c:pt>
                <c:pt idx="8">
                  <c:v>1451.0</c:v>
                </c:pt>
                <c:pt idx="9">
                  <c:v>1476.0</c:v>
                </c:pt>
                <c:pt idx="10">
                  <c:v>2279.0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046520"/>
        <c:axId val="2137010440"/>
      </c:barChart>
      <c:catAx>
        <c:axId val="2137046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010440"/>
        <c:crosses val="autoZero"/>
        <c:auto val="1"/>
        <c:lblAlgn val="ctr"/>
        <c:lblOffset val="100"/>
        <c:noMultiLvlLbl val="0"/>
      </c:catAx>
      <c:valAx>
        <c:axId val="21370104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37046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3985896"/>
        <c:axId val="-2133982792"/>
      </c:barChart>
      <c:catAx>
        <c:axId val="-213398589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3982792"/>
        <c:crosses val="autoZero"/>
        <c:auto val="1"/>
        <c:lblAlgn val="ctr"/>
        <c:lblOffset val="100"/>
        <c:noMultiLvlLbl val="0"/>
      </c:catAx>
      <c:valAx>
        <c:axId val="-2133982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3985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'D14'!$E$59:$E$64</c:f>
              <c:strCache>
                <c:ptCount val="6"/>
                <c:pt idx="0">
                  <c:v>District 14 Elementary Schools</c:v>
                </c:pt>
                <c:pt idx="1">
                  <c:v>Citywide Elementary Schools</c:v>
                </c:pt>
                <c:pt idx="2">
                  <c:v>District 14 Middle Schools</c:v>
                </c:pt>
                <c:pt idx="3">
                  <c:v>Citywide Middle Schools</c:v>
                </c:pt>
                <c:pt idx="4">
                  <c:v>Brooklyn High Schools</c:v>
                </c:pt>
                <c:pt idx="5">
                  <c:v>Citywide High Schools</c:v>
                </c:pt>
              </c:strCache>
            </c:strRef>
          </c:cat>
          <c:val>
            <c:numRef>
              <c:f>'D14'!$F$59:$F$64</c:f>
              <c:numCache>
                <c:formatCode>0.0%</c:formatCode>
                <c:ptCount val="6"/>
                <c:pt idx="0">
                  <c:v>0.796</c:v>
                </c:pt>
                <c:pt idx="1">
                  <c:v>0.974</c:v>
                </c:pt>
                <c:pt idx="2">
                  <c:v>0.651</c:v>
                </c:pt>
                <c:pt idx="3">
                  <c:v>0.809</c:v>
                </c:pt>
                <c:pt idx="4">
                  <c:v>0.886</c:v>
                </c:pt>
                <c:pt idx="5">
                  <c:v>0.952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0889352"/>
        <c:axId val="2050031384"/>
      </c:barChart>
      <c:catAx>
        <c:axId val="2050889352"/>
        <c:scaling>
          <c:orientation val="minMax"/>
        </c:scaling>
        <c:delete val="0"/>
        <c:axPos val="b"/>
        <c:majorTickMark val="out"/>
        <c:minorTickMark val="none"/>
        <c:tickLblPos val="nextTo"/>
        <c:crossAx val="2050031384"/>
        <c:crosses val="autoZero"/>
        <c:auto val="1"/>
        <c:lblAlgn val="ctr"/>
        <c:lblOffset val="100"/>
        <c:noMultiLvlLbl val="0"/>
      </c:catAx>
      <c:valAx>
        <c:axId val="2050031384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050889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'CSD 14'!$D$8:$D$12</c:f>
              <c:strCache>
                <c:ptCount val="5"/>
                <c:pt idx="0">
                  <c:v>P.S. 319</c:v>
                </c:pt>
                <c:pt idx="1">
                  <c:v>P.S. 34</c:v>
                </c:pt>
                <c:pt idx="2">
                  <c:v>P.S. 132</c:v>
                </c:pt>
                <c:pt idx="3">
                  <c:v>P.S. 17</c:v>
                </c:pt>
                <c:pt idx="4">
                  <c:v>I.S. 318</c:v>
                </c:pt>
              </c:strCache>
            </c:strRef>
          </c:cat>
          <c:val>
            <c:numRef>
              <c:f>'CSD 14'!$E$8:$E$12</c:f>
              <c:numCache>
                <c:formatCode>0%</c:formatCode>
                <c:ptCount val="5"/>
                <c:pt idx="0">
                  <c:v>2.08</c:v>
                </c:pt>
                <c:pt idx="1">
                  <c:v>1.31</c:v>
                </c:pt>
                <c:pt idx="2">
                  <c:v>1.24</c:v>
                </c:pt>
                <c:pt idx="3">
                  <c:v>1.17</c:v>
                </c:pt>
                <c:pt idx="4">
                  <c:v>1.03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4497544"/>
        <c:axId val="-2134316952"/>
      </c:barChart>
      <c:catAx>
        <c:axId val="-21344975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316952"/>
        <c:crosses val="autoZero"/>
        <c:auto val="1"/>
        <c:lblAlgn val="ctr"/>
        <c:lblOffset val="100"/>
        <c:noMultiLvlLbl val="0"/>
      </c:catAx>
      <c:valAx>
        <c:axId val="-21343169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4497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4068031496063"/>
          <c:y val="0.0208333333333333"/>
          <c:w val="0.719736377952756"/>
          <c:h val="0.56180835793963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Sheet1!$D$24:$D$44</c:f>
              <c:strCache>
                <c:ptCount val="21"/>
                <c:pt idx="0">
                  <c:v>BKLYN COLL ACAD (AT BKLYN COLL)</c:v>
                </c:pt>
                <c:pt idx="1">
                  <c:v>ALL CITY LEADERSHIP SCHOOL</c:v>
                </c:pt>
                <c:pt idx="2">
                  <c:v>MIDDLE COLLEGE HS</c:v>
                </c:pt>
                <c:pt idx="3">
                  <c:v>FORT HAMILTON HS</c:v>
                </c:pt>
                <c:pt idx="4">
                  <c:v>MIDWOOD HS</c:v>
                </c:pt>
                <c:pt idx="5">
                  <c:v>EAST NY FAMILY ACADEMY</c:v>
                </c:pt>
                <c:pt idx="6">
                  <c:v>NEW UTRECHT HS</c:v>
                </c:pt>
                <c:pt idx="7">
                  <c:v>JAMES MADISON HS</c:v>
                </c:pt>
                <c:pt idx="8">
                  <c:v>BROOKLYN TECH HS</c:v>
                </c:pt>
                <c:pt idx="9">
                  <c:v>BEDFORD ACADEMY</c:v>
                </c:pt>
                <c:pt idx="10">
                  <c:v>ABRAHAM LINCOLN HS</c:v>
                </c:pt>
                <c:pt idx="11">
                  <c:v>EDWARD R. MURROW HS</c:v>
                </c:pt>
                <c:pt idx="12">
                  <c:v>FRANKLIN D. ROOSEVELT HS</c:v>
                </c:pt>
                <c:pt idx="13">
                  <c:v>LEON GOLDSTEIN HS</c:v>
                </c:pt>
                <c:pt idx="14">
                  <c:v>ADAMS STREET EDUCATIONAL CAMPUS</c:v>
                </c:pt>
                <c:pt idx="15">
                  <c:v>BROOKLYN STUDIO  (TANDEM K128)</c:v>
                </c:pt>
                <c:pt idx="16">
                  <c:v>TELECOM. ARTS &amp; TECH.</c:v>
                </c:pt>
                <c:pt idx="17">
                  <c:v>SUNSET PARK HS</c:v>
                </c:pt>
                <c:pt idx="18">
                  <c:v>ACORN COMMUNITY HS</c:v>
                </c:pt>
                <c:pt idx="19">
                  <c:v>CLARA BARTON HS</c:v>
                </c:pt>
                <c:pt idx="20">
                  <c:v>E NY VOC HS OF TRANSIT TECH.</c:v>
                </c:pt>
              </c:strCache>
            </c:strRef>
          </c:cat>
          <c:val>
            <c:numRef>
              <c:f>Sheet1!$E$24:$E$44</c:f>
              <c:numCache>
                <c:formatCode>0%</c:formatCode>
                <c:ptCount val="21"/>
                <c:pt idx="0">
                  <c:v>2.02</c:v>
                </c:pt>
                <c:pt idx="1">
                  <c:v>1.72</c:v>
                </c:pt>
                <c:pt idx="2">
                  <c:v>1.64</c:v>
                </c:pt>
                <c:pt idx="3">
                  <c:v>1.63</c:v>
                </c:pt>
                <c:pt idx="4">
                  <c:v>1.59</c:v>
                </c:pt>
                <c:pt idx="5">
                  <c:v>1.57</c:v>
                </c:pt>
                <c:pt idx="6">
                  <c:v>1.49</c:v>
                </c:pt>
                <c:pt idx="7">
                  <c:v>1.38</c:v>
                </c:pt>
                <c:pt idx="8">
                  <c:v>1.24</c:v>
                </c:pt>
                <c:pt idx="9">
                  <c:v>1.24</c:v>
                </c:pt>
                <c:pt idx="10">
                  <c:v>1.23</c:v>
                </c:pt>
                <c:pt idx="11">
                  <c:v>1.22</c:v>
                </c:pt>
                <c:pt idx="12">
                  <c:v>1.18</c:v>
                </c:pt>
                <c:pt idx="13">
                  <c:v>1.15</c:v>
                </c:pt>
                <c:pt idx="14">
                  <c:v>1.09</c:v>
                </c:pt>
                <c:pt idx="15">
                  <c:v>1.09</c:v>
                </c:pt>
                <c:pt idx="16">
                  <c:v>1.06</c:v>
                </c:pt>
                <c:pt idx="17">
                  <c:v>1.03</c:v>
                </c:pt>
                <c:pt idx="18">
                  <c:v>1.03</c:v>
                </c:pt>
                <c:pt idx="19">
                  <c:v>1.0</c:v>
                </c:pt>
                <c:pt idx="20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9941640"/>
        <c:axId val="-2137093832"/>
      </c:barChart>
      <c:catAx>
        <c:axId val="20299416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7093832"/>
        <c:crosses val="autoZero"/>
        <c:auto val="1"/>
        <c:lblAlgn val="ctr"/>
        <c:lblOffset val="100"/>
        <c:noMultiLvlLbl val="0"/>
      </c:catAx>
      <c:valAx>
        <c:axId val="-2137093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29941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Lbls>
            <c:dLbl>
              <c:idx val="1"/>
              <c:layout>
                <c:manualLayout>
                  <c:x val="0.00249999999999995"/>
                  <c:y val="0.130548302872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500000000000009"/>
                  <c:y val="0.114882506527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Brooklyn!$A$22:$A$25</c:f>
              <c:strCache>
                <c:ptCount val="4"/>
                <c:pt idx="0">
                  <c:v>ES and MS New Seats from Capital Plan FY 2015-2019</c:v>
                </c:pt>
                <c:pt idx="1">
                  <c:v>Enrollment Projections, Statistical Forecasting 2011-2021</c:v>
                </c:pt>
                <c:pt idx="2">
                  <c:v>Enrollment Projections, Grier Partnership 2011-2021</c:v>
                </c:pt>
                <c:pt idx="3">
                  <c:v>Housing Starts, Estimated Growth 2012-2021</c:v>
                </c:pt>
              </c:strCache>
            </c:strRef>
          </c:cat>
          <c:val>
            <c:numRef>
              <c:f>Brooklyn!$B$22:$B$25</c:f>
              <c:numCache>
                <c:formatCode>General</c:formatCode>
                <c:ptCount val="4"/>
                <c:pt idx="0">
                  <c:v>991.0</c:v>
                </c:pt>
                <c:pt idx="1">
                  <c:v>-762.0</c:v>
                </c:pt>
                <c:pt idx="2" formatCode="#,##0">
                  <c:v>-599.0</c:v>
                </c:pt>
                <c:pt idx="3" formatCode="#,##0">
                  <c:v>5120.0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998920"/>
        <c:axId val="-2137707976"/>
      </c:barChart>
      <c:catAx>
        <c:axId val="-213799892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7707976"/>
        <c:crosses val="autoZero"/>
        <c:auto val="1"/>
        <c:lblAlgn val="ctr"/>
        <c:lblOffset val="100"/>
        <c:noMultiLvlLbl val="0"/>
      </c:catAx>
      <c:valAx>
        <c:axId val="-2137707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7998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0.968</c:v>
                </c:pt>
                <c:pt idx="1">
                  <c:v>0.809</c:v>
                </c:pt>
                <c:pt idx="2">
                  <c:v>0.948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4895544"/>
        <c:axId val="-2134518776"/>
      </c:barChart>
      <c:catAx>
        <c:axId val="-21348955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518776"/>
        <c:crosses val="autoZero"/>
        <c:auto val="1"/>
        <c:lblAlgn val="ctr"/>
        <c:lblOffset val="100"/>
        <c:noMultiLvlLbl val="0"/>
      </c:catAx>
      <c:valAx>
        <c:axId val="-21345187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34895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40589.0</c:v>
                </c:pt>
                <c:pt idx="1">
                  <c:v>51954.0</c:v>
                </c:pt>
                <c:pt idx="2">
                  <c:v>38244.0</c:v>
                </c:pt>
                <c:pt idx="3">
                  <c:v>36654.0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277624"/>
        <c:axId val="-2132490872"/>
      </c:barChart>
      <c:catAx>
        <c:axId val="211927762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490872"/>
        <c:crosses val="autoZero"/>
        <c:auto val="1"/>
        <c:lblAlgn val="ctr"/>
        <c:lblOffset val="100"/>
        <c:noMultiLvlLbl val="0"/>
      </c:catAx>
      <c:valAx>
        <c:axId val="-21324908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19277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19461.0</c:v>
                </c:pt>
                <c:pt idx="1">
                  <c:v>18387.0</c:v>
                </c:pt>
                <c:pt idx="2">
                  <c:v>13483.0</c:v>
                </c:pt>
                <c:pt idx="3">
                  <c:v>3102.0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4432008"/>
        <c:axId val="-2134429400"/>
      </c:barChart>
      <c:catAx>
        <c:axId val="-21344320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429400"/>
        <c:crosses val="autoZero"/>
        <c:auto val="1"/>
        <c:lblAlgn val="ctr"/>
        <c:lblOffset val="100"/>
        <c:noMultiLvlLbl val="0"/>
      </c:catAx>
      <c:valAx>
        <c:axId val="-2134429400"/>
        <c:scaling>
          <c:orientation val="minMax"/>
          <c:max val="2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4432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waitlists 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751.0</c:v>
                </c:pt>
                <c:pt idx="1">
                  <c:v>112.0</c:v>
                </c:pt>
                <c:pt idx="2">
                  <c:v>679.0</c:v>
                </c:pt>
                <c:pt idx="3">
                  <c:v>883.0</c:v>
                </c:pt>
                <c:pt idx="4">
                  <c:v>163.0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15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462.0</c:v>
                </c:pt>
                <c:pt idx="1">
                  <c:v>211.0</c:v>
                </c:pt>
                <c:pt idx="2">
                  <c:v>720.0</c:v>
                </c:pt>
                <c:pt idx="3">
                  <c:v>942.0</c:v>
                </c:pt>
                <c:pt idx="4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399999999999999"/>
                  <c:y val="0.014925373134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569.0</c:v>
                </c:pt>
                <c:pt idx="1">
                  <c:v>114.0</c:v>
                </c:pt>
                <c:pt idx="2">
                  <c:v>622.0</c:v>
                </c:pt>
                <c:pt idx="3">
                  <c:v>946.0</c:v>
                </c:pt>
                <c:pt idx="4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505496"/>
        <c:axId val="2137458584"/>
      </c:barChart>
      <c:catAx>
        <c:axId val="21375054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7458584"/>
        <c:crosses val="autoZero"/>
        <c:auto val="1"/>
        <c:lblAlgn val="ctr"/>
        <c:lblOffset val="100"/>
        <c:noMultiLvlLbl val="0"/>
      </c:catAx>
      <c:valAx>
        <c:axId val="2137458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37505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0.023936170212765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11.0</c:v>
                </c:pt>
                <c:pt idx="9">
                  <c:v>12.0</c:v>
                </c:pt>
                <c:pt idx="10">
                  <c:v>13.0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17.0</c:v>
                </c:pt>
                <c:pt idx="15">
                  <c:v>18.0</c:v>
                </c:pt>
                <c:pt idx="16">
                  <c:v>19.0</c:v>
                </c:pt>
                <c:pt idx="17">
                  <c:v>20.0</c:v>
                </c:pt>
                <c:pt idx="18">
                  <c:v>21.0</c:v>
                </c:pt>
                <c:pt idx="19">
                  <c:v>22.0</c:v>
                </c:pt>
                <c:pt idx="20">
                  <c:v>24.0</c:v>
                </c:pt>
                <c:pt idx="21">
                  <c:v>25.0</c:v>
                </c:pt>
                <c:pt idx="22">
                  <c:v>26.0</c:v>
                </c:pt>
                <c:pt idx="23">
                  <c:v>27.0</c:v>
                </c:pt>
                <c:pt idx="24">
                  <c:v>28.0</c:v>
                </c:pt>
                <c:pt idx="25">
                  <c:v>29.0</c:v>
                </c:pt>
                <c:pt idx="26">
                  <c:v>30.0</c:v>
                </c:pt>
                <c:pt idx="27">
                  <c:v>31.0</c:v>
                </c:pt>
                <c:pt idx="28">
                  <c:v>32.0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</c:v>
                </c:pt>
                <c:pt idx="1">
                  <c:v>0.333333333333333</c:v>
                </c:pt>
                <c:pt idx="2">
                  <c:v>0.0</c:v>
                </c:pt>
                <c:pt idx="3">
                  <c:v>0.0</c:v>
                </c:pt>
                <c:pt idx="4">
                  <c:v>0.08</c:v>
                </c:pt>
                <c:pt idx="5">
                  <c:v>0.0476190476190476</c:v>
                </c:pt>
                <c:pt idx="6">
                  <c:v>0.0</c:v>
                </c:pt>
                <c:pt idx="7">
                  <c:v>0.048780487804878</c:v>
                </c:pt>
                <c:pt idx="8">
                  <c:v>0.0714285714285714</c:v>
                </c:pt>
                <c:pt idx="9">
                  <c:v>0.181818181818182</c:v>
                </c:pt>
                <c:pt idx="10">
                  <c:v>0.0555555555555555</c:v>
                </c:pt>
                <c:pt idx="11">
                  <c:v>0.0476190476190476</c:v>
                </c:pt>
                <c:pt idx="12">
                  <c:v>0.434782608695652</c:v>
                </c:pt>
                <c:pt idx="13">
                  <c:v>0.0</c:v>
                </c:pt>
                <c:pt idx="14">
                  <c:v>0.0434782608695652</c:v>
                </c:pt>
                <c:pt idx="15">
                  <c:v>0.0769230769230769</c:v>
                </c:pt>
                <c:pt idx="16">
                  <c:v>0.0</c:v>
                </c:pt>
                <c:pt idx="17">
                  <c:v>0.366666666666667</c:v>
                </c:pt>
                <c:pt idx="18">
                  <c:v>0.227272727272727</c:v>
                </c:pt>
                <c:pt idx="19">
                  <c:v>0.0740740740740741</c:v>
                </c:pt>
                <c:pt idx="20">
                  <c:v>0.310344827586207</c:v>
                </c:pt>
                <c:pt idx="21">
                  <c:v>0.307692307692308</c:v>
                </c:pt>
                <c:pt idx="22">
                  <c:v>0.142857142857143</c:v>
                </c:pt>
                <c:pt idx="23">
                  <c:v>0.0769230769230769</c:v>
                </c:pt>
                <c:pt idx="24">
                  <c:v>0.153846153846154</c:v>
                </c:pt>
                <c:pt idx="25">
                  <c:v>0.037037037037037</c:v>
                </c:pt>
                <c:pt idx="26">
                  <c:v>0.307692307692308</c:v>
                </c:pt>
                <c:pt idx="27">
                  <c:v>0.133333333333333</c:v>
                </c:pt>
                <c:pt idx="2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825976"/>
        <c:axId val="2119142504"/>
      </c:barChart>
      <c:catAx>
        <c:axId val="2118825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9142504"/>
        <c:crosses val="autoZero"/>
        <c:auto val="1"/>
        <c:lblAlgn val="ctr"/>
        <c:lblOffset val="100"/>
        <c:noMultiLvlLbl val="0"/>
      </c:catAx>
      <c:valAx>
        <c:axId val="2119142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8825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Zoned Kindergarten</a:t>
            </a:r>
            <a:r>
              <a:rPr lang="en-US" baseline="0"/>
              <a:t> wait lists, citywide 2009-13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.0305555555555554"/>
                  <c:y val="-0.032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8888888888889"/>
                  <c:y val="-0.0601855497229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499.0</c:v>
                </c:pt>
                <c:pt idx="1">
                  <c:v>1885.0</c:v>
                </c:pt>
                <c:pt idx="2">
                  <c:v>2588.0</c:v>
                </c:pt>
                <c:pt idx="3">
                  <c:v>2382.0</c:v>
                </c:pt>
                <c:pt idx="4">
                  <c:v>2361.0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3544024"/>
        <c:axId val="2118801224"/>
      </c:lineChart>
      <c:catAx>
        <c:axId val="2053544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8801224"/>
        <c:crosses val="autoZero"/>
        <c:auto val="1"/>
        <c:lblAlgn val="ctr"/>
        <c:lblOffset val="100"/>
        <c:noMultiLvlLbl val="0"/>
      </c:catAx>
      <c:valAx>
        <c:axId val="2118801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3544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Citywide K-3 Class sizes are the largest since 1998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24.90215370312981</c:v>
                </c:pt>
                <c:pt idx="1">
                  <c:v>23.24580561180214</c:v>
                </c:pt>
                <c:pt idx="2">
                  <c:v>22.37947222419803</c:v>
                </c:pt>
                <c:pt idx="3">
                  <c:v>22.09556068031128</c:v>
                </c:pt>
                <c:pt idx="4">
                  <c:v>21.68038688095409</c:v>
                </c:pt>
                <c:pt idx="5">
                  <c:v>21.55078822129685</c:v>
                </c:pt>
                <c:pt idx="6">
                  <c:v>21.28487229862475</c:v>
                </c:pt>
                <c:pt idx="7">
                  <c:v>21.11942368441328</c:v>
                </c:pt>
                <c:pt idx="8">
                  <c:v>21.0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754552"/>
        <c:axId val="-2132087128"/>
      </c:lineChart>
      <c:catAx>
        <c:axId val="-2132754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2087128"/>
        <c:crosses val="autoZero"/>
        <c:auto val="1"/>
        <c:lblAlgn val="ctr"/>
        <c:lblOffset val="100"/>
        <c:noMultiLvlLbl val="0"/>
      </c:catAx>
      <c:valAx>
        <c:axId val="-2132087128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-2132754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Citywide 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</c:rich>
      </c:tx>
      <c:layout>
        <c:manualLayout>
          <c:xMode val="edge"/>
          <c:yMode val="edge"/>
          <c:x val="0.12581519221862"/>
          <c:y val="0.0149812734082397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0.0059574538476808"/>
          <c:y val="0.208595505617978"/>
          <c:w val="0.987485608416595"/>
          <c:h val="0.622768439057477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27.23074054739351</c:v>
                </c:pt>
                <c:pt idx="3">
                  <c:v>27.3568578185043</c:v>
                </c:pt>
                <c:pt idx="4">
                  <c:v>27.04425881146039</c:v>
                </c:pt>
                <c:pt idx="5">
                  <c:v>26.70072886297372</c:v>
                </c:pt>
                <c:pt idx="6">
                  <c:v>26.44284235433278</c:v>
                </c:pt>
                <c:pt idx="7">
                  <c:v>25.92062780269058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3873848"/>
        <c:axId val="-2134769192"/>
      </c:lineChart>
      <c:catAx>
        <c:axId val="-2133873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4769192"/>
        <c:crosses val="autoZero"/>
        <c:auto val="1"/>
        <c:lblAlgn val="ctr"/>
        <c:lblOffset val="100"/>
        <c:noMultiLvlLbl val="0"/>
      </c:catAx>
      <c:valAx>
        <c:axId val="-2134769192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-2133873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"/>
          <c:y val="0.00147687007874016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0305555555555556"/>
          <c:y val="0.182429784914633"/>
          <c:w val="0.93888888888889"/>
          <c:h val="0.70159033202361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54320987654321"/>
                  <c:y val="-0.01747106234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79109.0</c:v>
                </c:pt>
                <c:pt idx="1">
                  <c:v>79021.0</c:v>
                </c:pt>
                <c:pt idx="2">
                  <c:v>76795.0</c:v>
                </c:pt>
                <c:pt idx="3">
                  <c:v>74958.0</c:v>
                </c:pt>
                <c:pt idx="4">
                  <c:v>72787.0</c:v>
                </c:pt>
                <c:pt idx="5">
                  <c:v>73844.0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084712"/>
        <c:axId val="-2137081800"/>
      </c:lineChart>
      <c:catAx>
        <c:axId val="-2137084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37081800"/>
        <c:crosses val="autoZero"/>
        <c:auto val="1"/>
        <c:lblAlgn val="ctr"/>
        <c:lblOffset val="100"/>
        <c:noMultiLvlLbl val="0"/>
      </c:catAx>
      <c:valAx>
        <c:axId val="-213708180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-21370847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37925294060465"/>
          <c:y val="0.0828636911083895"/>
          <c:w val="0.69401441139302"/>
          <c:h val="0.792763440620261"/>
        </c:manualLayout>
      </c:layout>
      <c:lineChart>
        <c:grouping val="standard"/>
        <c:varyColors val="0"/>
        <c:ser>
          <c:idx val="0"/>
          <c:order val="0"/>
          <c:tx>
            <c:strRef>
              <c:f>charts!$A$10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-0.00216537463940734"/>
                  <c:y val="0.04437730422461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charts!$B$9:$I$9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charts!$B$10:$I$10</c:f>
              <c:numCache>
                <c:formatCode>0.0</c:formatCode>
                <c:ptCount val="8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 formatCode="General">
                  <c:v>19.9</c:v>
                </c:pt>
                <c:pt idx="6" formatCode="General">
                  <c:v>19.9</c:v>
                </c:pt>
                <c:pt idx="7" formatCode="General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charts!$A$11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0.0"/>
                  <c:y val="-0.026041666666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charts!$B$9:$I$9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charts!$B$11:$I$11</c:f>
              <c:numCache>
                <c:formatCode>0.0</c:formatCode>
                <c:ptCount val="8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 formatCode="General">
                  <c:v>23.9</c:v>
                </c:pt>
                <c:pt idx="6" formatCode="General">
                  <c:v>24.5</c:v>
                </c:pt>
                <c:pt idx="7" formatCode="General">
                  <c:v>24.86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charts!$A$12</c:f>
              <c:strCache>
                <c:ptCount val="1"/>
                <c:pt idx="0">
                  <c:v>D14</c:v>
                </c:pt>
              </c:strCache>
            </c:strRef>
          </c:tx>
          <c:spPr>
            <a:ln>
              <a:solidFill>
                <a:srgbClr val="292934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0.0"/>
                  <c:y val="-0.02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charts!$B$9:$I$9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charts!$B$12:$I$12</c:f>
              <c:numCache>
                <c:formatCode>0.0</c:formatCode>
                <c:ptCount val="8"/>
                <c:pt idx="0">
                  <c:v>19.1</c:v>
                </c:pt>
                <c:pt idx="1">
                  <c:v>18.97769516728625</c:v>
                </c:pt>
                <c:pt idx="2">
                  <c:v>19.27067669172921</c:v>
                </c:pt>
                <c:pt idx="3">
                  <c:v>20.41538461538461</c:v>
                </c:pt>
                <c:pt idx="4">
                  <c:v>21.14937759336098</c:v>
                </c:pt>
                <c:pt idx="5" formatCode="General">
                  <c:v>22.2</c:v>
                </c:pt>
                <c:pt idx="6" formatCode="General">
                  <c:v>22.3</c:v>
                </c:pt>
                <c:pt idx="7" formatCode="General">
                  <c:v>22.7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078488"/>
        <c:axId val="-2132253880"/>
      </c:lineChart>
      <c:catAx>
        <c:axId val="2132078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-2132253880"/>
        <c:crosses val="autoZero"/>
        <c:auto val="1"/>
        <c:lblAlgn val="ctr"/>
        <c:lblOffset val="100"/>
        <c:noMultiLvlLbl val="0"/>
      </c:catAx>
      <c:valAx>
        <c:axId val="-2132253880"/>
        <c:scaling>
          <c:orientation val="minMax"/>
          <c:min val="15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class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2132078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10887527948"/>
          <c:y val="0.252027248123769"/>
          <c:w val="0.183643433459706"/>
          <c:h val="0.352837617099388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charts!$A$17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charts!$B$16:$I$16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charts!$B$17:$I$17</c:f>
              <c:numCache>
                <c:formatCode>0.0</c:formatCode>
                <c:ptCount val="8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 formatCode="General">
                  <c:v>22.9</c:v>
                </c:pt>
                <c:pt idx="6" formatCode="General">
                  <c:v>22.9</c:v>
                </c:pt>
                <c:pt idx="7" formatCode="General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charts!$A$18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charts!$B$16:$I$16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charts!$B$18:$I$18</c:f>
              <c:numCache>
                <c:formatCode>0.0</c:formatCode>
                <c:ptCount val="8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 formatCode="General">
                  <c:v>26.6</c:v>
                </c:pt>
                <c:pt idx="6" formatCode="General">
                  <c:v>26.7</c:v>
                </c:pt>
                <c:pt idx="7" formatCode="General">
                  <c:v>26.8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charts!$A$19</c:f>
              <c:strCache>
                <c:ptCount val="1"/>
                <c:pt idx="0">
                  <c:v>D14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charts!$B$16:$I$16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charts!$B$19:$I$19</c:f>
              <c:numCache>
                <c:formatCode>0.0</c:formatCode>
                <c:ptCount val="8"/>
                <c:pt idx="0">
                  <c:v>24.6</c:v>
                </c:pt>
                <c:pt idx="1">
                  <c:v>24.1094890510949</c:v>
                </c:pt>
                <c:pt idx="2">
                  <c:v>23.47058823529412</c:v>
                </c:pt>
                <c:pt idx="3">
                  <c:v>24.53488372093024</c:v>
                </c:pt>
                <c:pt idx="4">
                  <c:v>25.61632653061224</c:v>
                </c:pt>
                <c:pt idx="5" formatCode="General">
                  <c:v>25.7</c:v>
                </c:pt>
                <c:pt idx="6" formatCode="General">
                  <c:v>25.8</c:v>
                </c:pt>
                <c:pt idx="7" formatCode="General">
                  <c:v>26.6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380840"/>
        <c:axId val="2074770104"/>
      </c:lineChart>
      <c:catAx>
        <c:axId val="2134380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2074770104"/>
        <c:crosses val="autoZero"/>
        <c:auto val="1"/>
        <c:lblAlgn val="ctr"/>
        <c:lblOffset val="100"/>
        <c:noMultiLvlLbl val="0"/>
      </c:catAx>
      <c:valAx>
        <c:axId val="2074770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class</a:t>
                </a:r>
              </a:p>
            </c:rich>
          </c:tx>
          <c:layout>
            <c:manualLayout>
              <c:xMode val="edge"/>
              <c:yMode val="edge"/>
              <c:x val="0.0194444444444444"/>
              <c:y val="0.30095290172062"/>
            </c:manualLayout>
          </c:layout>
          <c:overlay val="0"/>
        </c:title>
        <c:numFmt formatCode="0.0" sourceLinked="1"/>
        <c:majorTickMark val="none"/>
        <c:minorTickMark val="none"/>
        <c:tickLblPos val="nextTo"/>
        <c:crossAx val="2134380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10887527948"/>
          <c:y val="0.184682464262302"/>
          <c:w val="0.183643433459706"/>
          <c:h val="0.420182400960856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0259672"/>
        <c:axId val="2121063560"/>
      </c:lineChart>
      <c:catAx>
        <c:axId val="2120259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21063560"/>
        <c:crosses val="autoZero"/>
        <c:auto val="1"/>
        <c:lblAlgn val="ctr"/>
        <c:lblOffset val="100"/>
        <c:noMultiLvlLbl val="0"/>
      </c:catAx>
      <c:valAx>
        <c:axId val="2121063560"/>
        <c:scaling>
          <c:orientation val="minMax"/>
          <c:min val="24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0259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D14 Kindergarten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'D14'!$G$2:$G$3</c:f>
              <c:strCache>
                <c:ptCount val="2"/>
                <c:pt idx="0">
                  <c:v>P.S. 257 JOHN F. HYLAN</c:v>
                </c:pt>
                <c:pt idx="1">
                  <c:v>P.S. 196 TEN EYCK</c:v>
                </c:pt>
              </c:strCache>
            </c:strRef>
          </c:cat>
          <c:val>
            <c:numRef>
              <c:f>'D14'!$I$2:$I$3</c:f>
              <c:numCache>
                <c:formatCode>0.0</c:formatCode>
                <c:ptCount val="2"/>
                <c:pt idx="0">
                  <c:v>29.0</c:v>
                </c:pt>
                <c:pt idx="1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770712"/>
        <c:axId val="2053600776"/>
      </c:barChart>
      <c:catAx>
        <c:axId val="2072770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053600776"/>
        <c:crosses val="autoZero"/>
        <c:auto val="1"/>
        <c:lblAlgn val="ctr"/>
        <c:lblOffset val="100"/>
        <c:noMultiLvlLbl val="0"/>
      </c:catAx>
      <c:valAx>
        <c:axId val="205360077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072770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4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UnMet</a:t>
            </a:r>
            <a:r>
              <a:rPr lang="en-US" sz="2800" dirty="0" smtClean="0"/>
              <a:t> need for seats in New 2015-2019 capital plan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Including CLASS SIZE AND OVERCROWDING data  for Community School district 14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000" b="1" i="1" dirty="0"/>
              <a:t>C</a:t>
            </a:r>
            <a:r>
              <a:rPr lang="en-US" sz="2000" b="1" i="1" dirty="0" smtClean="0"/>
              <a:t>lass sizes in CSD 14 have increased in grades K-3 </a:t>
            </a:r>
            <a:br>
              <a:rPr lang="en-US" sz="2000" b="1" i="1" dirty="0" smtClean="0"/>
            </a:br>
            <a:r>
              <a:rPr lang="en-US" sz="2000" b="1" i="1" dirty="0" smtClean="0"/>
              <a:t>by 19.5% since </a:t>
            </a:r>
            <a:r>
              <a:rPr lang="en-US" sz="2000" b="1" i="1" dirty="0"/>
              <a:t>2006; far above Contracts for Excellence goals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456012"/>
              </p:ext>
            </p:extLst>
          </p:nvPr>
        </p:nvGraphicFramePr>
        <p:xfrm>
          <a:off x="9267" y="1352550"/>
          <a:ext cx="9134733" cy="517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720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400" b="1" i="1" dirty="0" smtClean="0"/>
              <a:t>CSD 14’s class sizes in grades 4-8 have increased by 10.4% since </a:t>
            </a:r>
            <a:r>
              <a:rPr lang="en-US" sz="2400" b="1" i="1" dirty="0"/>
              <a:t>2007; far above Contracts for Excellence goals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06400" y="402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333509"/>
              </p:ext>
            </p:extLst>
          </p:nvPr>
        </p:nvGraphicFramePr>
        <p:xfrm>
          <a:off x="9267" y="1710450"/>
          <a:ext cx="9134733" cy="476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7601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Class sizes city-wide have increased in core HS classes as well, by 2.3% since 2007, though the DOE data is unreliable*; </a:t>
            </a:r>
            <a:r>
              <a:rPr lang="en-US" sz="2400" i="1" dirty="0"/>
              <a:t>far above Contracts for Excellence goals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5803612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572841"/>
              </p:ext>
            </p:extLst>
          </p:nvPr>
        </p:nvGraphicFramePr>
        <p:xfrm>
          <a:off x="435940" y="1612899"/>
          <a:ext cx="8153400" cy="415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CSD 14 Schools with large class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At the Kindergarten level, there are two schools in District 14 with with an average class size of </a:t>
            </a:r>
            <a:r>
              <a:rPr lang="en-US" sz="2000" dirty="0"/>
              <a:t>2</a:t>
            </a:r>
            <a:r>
              <a:rPr lang="en-US" sz="2000" dirty="0" smtClean="0"/>
              <a:t>5 or more, according </a:t>
            </a:r>
            <a:r>
              <a:rPr lang="en-US" sz="2000" dirty="0"/>
              <a:t>to DOE’s November 2013 </a:t>
            </a:r>
            <a:r>
              <a:rPr lang="en-US" sz="2000" dirty="0" smtClean="0"/>
              <a:t>report.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In grades 1-3, there are five schools in District 14 with at least one grade level averaging 30 students per class or more.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In grades 4-8, seven schools have </a:t>
            </a:r>
            <a:r>
              <a:rPr lang="en-US" sz="2000" dirty="0"/>
              <a:t>at least one grade level with </a:t>
            </a:r>
            <a:r>
              <a:rPr lang="en-US" sz="2000" dirty="0" smtClean="0"/>
              <a:t>an average </a:t>
            </a:r>
            <a:r>
              <a:rPr lang="en-US" sz="2000" dirty="0"/>
              <a:t>class size of 30 or </a:t>
            </a:r>
            <a:r>
              <a:rPr lang="en-US" sz="2000" dirty="0" smtClean="0"/>
              <a:t>more.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1033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schools in CSD 14 with large class sizes, K-3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202854"/>
              </p:ext>
            </p:extLst>
          </p:nvPr>
        </p:nvGraphicFramePr>
        <p:xfrm>
          <a:off x="0" y="154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036069"/>
              </p:ext>
            </p:extLst>
          </p:nvPr>
        </p:nvGraphicFramePr>
        <p:xfrm>
          <a:off x="4572000" y="154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500813"/>
              </p:ext>
            </p:extLst>
          </p:nvPr>
        </p:nvGraphicFramePr>
        <p:xfrm>
          <a:off x="0" y="4127500"/>
          <a:ext cx="4876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440306"/>
              </p:ext>
            </p:extLst>
          </p:nvPr>
        </p:nvGraphicFramePr>
        <p:xfrm>
          <a:off x="4711700" y="4127500"/>
          <a:ext cx="4432300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042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least 30,000 seats currently needed  just in districts averaging over 100%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318125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784672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843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in </a:t>
            </a:r>
            <a:r>
              <a:rPr lang="en-US" sz="2400" dirty="0" smtClean="0"/>
              <a:t>CSD 14 compared to 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48581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978586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8327"/>
              </p:ext>
            </p:extLst>
          </p:nvPr>
        </p:nvGraphicFramePr>
        <p:xfrm>
          <a:off x="0" y="1523999"/>
          <a:ext cx="81153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089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Over-utilization in ES and MS buildings in CSD 14 and Brooklyn 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/>
              <a:t>ES and MS school buildings in CSD </a:t>
            </a:r>
            <a:r>
              <a:rPr lang="en-US" dirty="0" smtClean="0"/>
              <a:t>14 </a:t>
            </a:r>
            <a:r>
              <a:rPr lang="en-US" dirty="0"/>
              <a:t>are over-utilized. More than </a:t>
            </a:r>
            <a:r>
              <a:rPr lang="en-US" dirty="0" smtClean="0"/>
              <a:t>500 </a:t>
            </a:r>
            <a:r>
              <a:rPr lang="en-US" dirty="0"/>
              <a:t>seats are needed for these buildings to reach 100% utilization.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Brooklyn, 21 high school buildings are at or over 100% building utilization.  The seat need for these buildings is over 9,000.</a:t>
            </a:r>
          </a:p>
          <a:p>
            <a:endParaRPr lang="en-US" dirty="0"/>
          </a:p>
          <a:p>
            <a:r>
              <a:rPr lang="en-US" dirty="0"/>
              <a:t>Please note that the seat need here is higher because it takes into account all buildings that are over-utilized (100% or more) rather than the need averaged across the district.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85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CSD 14 ES and MS school buildings above 100% Utilization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2129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01368"/>
            <a:ext cx="852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*531 Seats needed to reduce building utilization to 100%; IS 318 in CM District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41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21 Brooklyn HS buildings above 100% Utilization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7383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*9,207 seats needed in Brooklyn to reduce building utilization to 100%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788914"/>
              </p:ext>
            </p:extLst>
          </p:nvPr>
        </p:nvGraphicFramePr>
        <p:xfrm>
          <a:off x="-736600" y="1397000"/>
          <a:ext cx="9525000" cy="5449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53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2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New Seats in Capital Plan and DOE Enrollment Projections for CSD 14</a:t>
            </a:r>
            <a:endParaRPr lang="en-US" sz="2400" dirty="0">
              <a:solidFill>
                <a:srgbClr val="FF66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220194"/>
              </p:ext>
            </p:extLst>
          </p:nvPr>
        </p:nvGraphicFramePr>
        <p:xfrm>
          <a:off x="0" y="1600200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488668"/>
            <a:ext cx="719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Enrollment projections suggest 4,350 to 4,520 new students by 2021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3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215252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7934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07672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874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Kindergarten Waitlists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88167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43757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887051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465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2014 Kindergarten Waitlists in CSD 14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According to DOE, the wait list for zoned Kindergarten spots in 2014 is smaller citywide than in 2013, with 1,242 zoned students on wait lists as of April 21, 2014. </a:t>
            </a:r>
          </a:p>
          <a:p>
            <a:endParaRPr lang="en-US" sz="2000" dirty="0"/>
          </a:p>
          <a:p>
            <a:r>
              <a:rPr lang="en-US" sz="2000" dirty="0"/>
              <a:t>19 of 32 school districts currently have at least one school with a waiting list. </a:t>
            </a:r>
          </a:p>
          <a:p>
            <a:endParaRPr lang="en-US" sz="2000" dirty="0"/>
          </a:p>
          <a:p>
            <a:r>
              <a:rPr lang="en-US" sz="2000" dirty="0"/>
              <a:t>63 schools have zoned wait lists: 20 in Brooklyn, 17 in Queens, 11 in Manhattan, 11 in The Bronx, and 4 in Staten Island.</a:t>
            </a:r>
          </a:p>
          <a:p>
            <a:endParaRPr lang="en-US" sz="2000" dirty="0"/>
          </a:p>
          <a:p>
            <a:r>
              <a:rPr lang="en-US" sz="2000" dirty="0"/>
              <a:t>DOE less transparent than ever: the number of zoned students for particular schools if less than 10 is not revealed – and methodology for creating wait lists unexplained.</a:t>
            </a:r>
          </a:p>
          <a:p>
            <a:endParaRPr lang="en-US" sz="2000" dirty="0"/>
          </a:p>
          <a:p>
            <a:r>
              <a:rPr lang="en-US" sz="2000" dirty="0"/>
              <a:t>Over 7,000 families got none of their choices but unclear how many were put on wait list for their zoned school. </a:t>
            </a:r>
          </a:p>
          <a:p>
            <a:endParaRPr lang="en-US" sz="2000" dirty="0"/>
          </a:p>
          <a:p>
            <a:r>
              <a:rPr lang="en-US" sz="2000" dirty="0" smtClean="0"/>
              <a:t>There are no schools in CSD 14 with waiting lists for Kindergarten.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772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Seats Need for CSD 14 and Brooklyn High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The FY 2015-2019 Capital Plan that DOE will move forward with plans to add 990 seats in District 14.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 smtClean="0"/>
              <a:t>530 elementary school seats are needed to reduce building utilization rates in five over-utilized school buildings in District 14.</a:t>
            </a:r>
          </a:p>
          <a:p>
            <a:endParaRPr lang="en-US" sz="1900" dirty="0"/>
          </a:p>
          <a:p>
            <a:r>
              <a:rPr lang="en-US" sz="1900" dirty="0" smtClean="0"/>
              <a:t>Enrollment projections at the K-8 level suggest 4,350 to 4,500 new students by 2021.</a:t>
            </a:r>
          </a:p>
          <a:p>
            <a:endParaRPr lang="en-US" sz="1900" dirty="0"/>
          </a:p>
          <a:p>
            <a:r>
              <a:rPr lang="en-US" sz="1900" dirty="0" smtClean="0"/>
              <a:t>A real seat need </a:t>
            </a:r>
            <a:r>
              <a:rPr lang="en-US" sz="1900" dirty="0" smtClean="0"/>
              <a:t>in D14 of </a:t>
            </a:r>
            <a:r>
              <a:rPr lang="en-US" sz="1900" dirty="0" smtClean="0"/>
              <a:t>at least 4,880 seats will go unmet with this capital plan.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 smtClean="0"/>
              <a:t>At the high school level, while the average building utilization rate is at 88.6% for Brooklyn, 21 high school buildings remain over-utilized with 9,200 seats needed for the schools to reach 100% building utilization.</a:t>
            </a:r>
          </a:p>
          <a:p>
            <a:endParaRPr lang="en-US" sz="1900" dirty="0"/>
          </a:p>
          <a:p>
            <a:r>
              <a:rPr lang="en-US" sz="1900" b="1" i="1" dirty="0" smtClean="0"/>
              <a:t>No seats are expected to be added to Brooklyn high schools in the current Capital Plan.</a:t>
            </a:r>
          </a:p>
          <a:p>
            <a:endParaRPr lang="en-US" sz="19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0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</a:p>
          <a:p>
            <a:r>
              <a:rPr lang="en-US" sz="6400" dirty="0" smtClean="0"/>
              <a:t> </a:t>
            </a:r>
            <a:r>
              <a:rPr lang="en-US" sz="6400" dirty="0"/>
              <a:t>.  </a:t>
            </a:r>
            <a:endParaRPr lang="en-US" sz="6400" dirty="0" smtClean="0"/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1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351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797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661972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32874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987126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967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630494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dirty="0" smtClean="0">
                          <a:effectLst/>
                        </a:rPr>
                        <a:t> per student required in classrooms according to NYC building 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3872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</a:t>
            </a:r>
            <a:r>
              <a:rPr lang="en-US" dirty="0" err="1" smtClean="0"/>
              <a:t>preK</a:t>
            </a:r>
            <a:r>
              <a:rPr lang="en-US" dirty="0" smtClean="0"/>
              <a:t>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plan.</a:t>
            </a:r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2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8327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92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1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688237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89129" y="6211669"/>
            <a:ext cx="7766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General </a:t>
            </a:r>
            <a:r>
              <a:rPr lang="en-US" b="1" dirty="0" err="1"/>
              <a:t>ed</a:t>
            </a:r>
            <a:r>
              <a:rPr lang="en-US" b="1" dirty="0"/>
              <a:t>, CTT and gifted: data from IBO 1998-2005; DOE 2006-2013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7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20294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22013" y="6291976"/>
            <a:ext cx="7291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Gened</a:t>
            </a:r>
            <a:r>
              <a:rPr lang="en-US" b="1" dirty="0"/>
              <a:t>, CTT and gifted: data from IBO 1998-2005; DOE 2006-2013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0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286996"/>
              </p:ext>
            </p:extLst>
          </p:nvPr>
        </p:nvGraphicFramePr>
        <p:xfrm>
          <a:off x="1066800" y="533400"/>
          <a:ext cx="6959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73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3966</TotalTime>
  <Words>2436</Words>
  <Application>Microsoft Macintosh PowerPoint</Application>
  <PresentationFormat>On-screen Show (4:3)</PresentationFormat>
  <Paragraphs>268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UnMet need for seats in New 2015-2019 capital plan  Including CLASS SIZE AND OVERCROWDING data  for Community School district 14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in CSD 14 have increased in grades K-3  by 19.5% since 2006; far above Contracts for Excellence goals</vt:lpstr>
      <vt:lpstr>CSD 14’s class sizes in grades 4-8 have increased by 10.4% since 2007; far above Contracts for Excellence goals</vt:lpstr>
      <vt:lpstr> Class sizes city-wide have increased in core HS classes as well, by 2.3% since 2007, though the DOE data is unreliable*; far above Contracts for Excellence goals </vt:lpstr>
      <vt:lpstr>CSD 14 Schools with large class sizes</vt:lpstr>
      <vt:lpstr>Examples of schools in CSD 14 with large class sizes, K-3</vt:lpstr>
      <vt:lpstr>At least 30,000 seats currently needed  just in districts averaging over 100%</vt:lpstr>
      <vt:lpstr>Average Utilization Rates in CSD 14 compared to City-Wide 2012-2013</vt:lpstr>
      <vt:lpstr>Over-utilization in ES and MS buildings in CSD 14 and Brooklyn HS</vt:lpstr>
      <vt:lpstr>5 CSD 14 ES and MS school buildings above 100% Utilization</vt:lpstr>
      <vt:lpstr>21 Brooklyn HS buildings above 100% Utilization</vt:lpstr>
      <vt:lpstr>New Seats in Capital Plan and DOE Enrollment Projections for CSD 14</vt:lpstr>
      <vt:lpstr>City-wide Enrollment Projections K-8 vs. New Seats in Capital Plan </vt:lpstr>
      <vt:lpstr>City-wide Enrollment Projections HS vs. New Seats in Capital Plan </vt:lpstr>
      <vt:lpstr>Also Kindergarten Waitlists in many neighborhoods</vt:lpstr>
      <vt:lpstr>2014 Kindergarten Waitlists in CSD 14</vt:lpstr>
      <vt:lpstr>Seats Need for CSD 14 and Brooklyn High Schools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Peter Dalmasy</cp:lastModifiedBy>
  <cp:revision>242</cp:revision>
  <dcterms:created xsi:type="dcterms:W3CDTF">2014-02-11T14:35:23Z</dcterms:created>
  <dcterms:modified xsi:type="dcterms:W3CDTF">2014-07-11T18:52:11Z</dcterms:modified>
</cp:coreProperties>
</file>