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charts/chart7.xml" ContentType="application/vnd.openxmlformats-officedocument.drawingml.chart+xml"/>
  <Override PartName="/ppt/notesSlides/notesSlide6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32"/>
  </p:notesMasterIdLst>
  <p:sldIdLst>
    <p:sldId id="256" r:id="rId2"/>
    <p:sldId id="338" r:id="rId3"/>
    <p:sldId id="339" r:id="rId4"/>
    <p:sldId id="340" r:id="rId5"/>
    <p:sldId id="341" r:id="rId6"/>
    <p:sldId id="342" r:id="rId7"/>
    <p:sldId id="316" r:id="rId8"/>
    <p:sldId id="317" r:id="rId9"/>
    <p:sldId id="318" r:id="rId10"/>
    <p:sldId id="259" r:id="rId11"/>
    <p:sldId id="260" r:id="rId12"/>
    <p:sldId id="261" r:id="rId13"/>
    <p:sldId id="305" r:id="rId14"/>
    <p:sldId id="331" r:id="rId15"/>
    <p:sldId id="332" r:id="rId16"/>
    <p:sldId id="333" r:id="rId17"/>
    <p:sldId id="334" r:id="rId18"/>
    <p:sldId id="335" r:id="rId19"/>
    <p:sldId id="336" r:id="rId20"/>
    <p:sldId id="310" r:id="rId21"/>
    <p:sldId id="311" r:id="rId22"/>
    <p:sldId id="337" r:id="rId23"/>
    <p:sldId id="312" r:id="rId24"/>
    <p:sldId id="295" r:id="rId25"/>
    <p:sldId id="343" r:id="rId26"/>
    <p:sldId id="344" r:id="rId27"/>
    <p:sldId id="345" r:id="rId28"/>
    <p:sldId id="346" r:id="rId29"/>
    <p:sldId id="347" r:id="rId30"/>
    <p:sldId id="348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232" y="-536"/>
      </p:cViewPr>
      <p:guideLst>
        <p:guide orient="horz" pos="2160"/>
        <p:guide pos="2880"/>
      </p:guideLst>
    </p:cSldViewPr>
  </p:slid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Utilization%20Rates%20per%20District%20with%20Chart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%20AVG%20UTILIZATION%20RATES%202012-2013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%20AVG%20UTILIZATION%20RATES%202012-2013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%20AVG%20UTILIZATION%20RATES%202012-2013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%20AVG%20UTILIZATION%20RATES%202012-2013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%20AVG%20UTILIZATION%20RATES%202012-2013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wide%20enrollment%20projections%20vs%20new%20seat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Enrollment%20Projections%202011-2021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Updated%20Overcrowding%20Report%20Graphs:fig%2022%20kids%20on%20waitlists%20by%20borough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2012-2013%20Citywide%20avg%20building%20utilization%20rate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MMR%20data%20for%20cap%20plan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r%20Dalmasy\Downloads\Class%20Size%20Matters\Class%20Size%20Data\Class%20Size\Short%20term%20CS%20Data\District%20Data\2013-2014%20District%20by%20District%20CS%20Data%20K-3%20and%204-8\D21%20Class%20Size%20Analysis%20updated%202013-1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eter%20Dalmasy\Downloads\Class%20Size%20Matters\Class%20Size%20Data\Class%20Size\Short%20term%20CS%20Data\District%20Data\2013-2014%20District%20by%20District%20CS%20Data%20K-3%20and%204-8\D21%20Class%20Size%20Analysis%20updated%202013-1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Matters:Individual%20Figures:Figure%2022%20Core%20HS%20Avg%20Class%20Sizes%20compared%20to%20goals%20in%20NYCs%20C4E%20Plan%202006-2014.2.4.14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>
                <a:effectLst/>
              </a:rPr>
              <a:t>Average Utilization Rates in District 28 compared to City-Wide 2012-2013 </a:t>
            </a:r>
            <a:endParaRPr lang="en-US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31723496"/>
        <c:axId val="-2130305784"/>
      </c:barChart>
      <c:catAx>
        <c:axId val="2131723496"/>
        <c:scaling>
          <c:orientation val="minMax"/>
        </c:scaling>
        <c:delete val="0"/>
        <c:axPos val="b"/>
        <c:majorTickMark val="out"/>
        <c:minorTickMark val="none"/>
        <c:tickLblPos val="nextTo"/>
        <c:crossAx val="-2130305784"/>
        <c:crosses val="autoZero"/>
        <c:auto val="1"/>
        <c:lblAlgn val="ctr"/>
        <c:lblOffset val="100"/>
        <c:noMultiLvlLbl val="0"/>
      </c:catAx>
      <c:valAx>
        <c:axId val="-213030578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317234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>
                <a:effectLst/>
              </a:rPr>
              <a:t># of Seats Needed in all districts with </a:t>
            </a:r>
            <a:r>
              <a:rPr lang="en-US" sz="1800" b="1" i="0" baseline="0" dirty="0" smtClean="0">
                <a:effectLst/>
              </a:rPr>
              <a:t>ES building </a:t>
            </a:r>
            <a:r>
              <a:rPr lang="en-US" sz="1800" b="1" i="0" baseline="0" dirty="0">
                <a:effectLst/>
              </a:rPr>
              <a:t>utilization rates higher than 100</a:t>
            </a:r>
            <a:r>
              <a:rPr lang="en-US" sz="1800" b="1" i="0" baseline="0" dirty="0" smtClean="0">
                <a:effectLst/>
              </a:rPr>
              <a:t>%</a:t>
            </a:r>
            <a:endParaRPr lang="en-US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('Districts 100% or over (Seats)'!$A$1:$A$10,'Districts 100% or over (Seats)'!$A$13)</c:f>
              <c:strCache>
                <c:ptCount val="11"/>
                <c:pt idx="0">
                  <c:v>D10</c:v>
                </c:pt>
                <c:pt idx="1">
                  <c:v>D11</c:v>
                </c:pt>
                <c:pt idx="2">
                  <c:v>D15</c:v>
                </c:pt>
                <c:pt idx="3">
                  <c:v>D20</c:v>
                </c:pt>
                <c:pt idx="4">
                  <c:v>D22</c:v>
                </c:pt>
                <c:pt idx="5">
                  <c:v>D24</c:v>
                </c:pt>
                <c:pt idx="6">
                  <c:v>D25</c:v>
                </c:pt>
                <c:pt idx="7">
                  <c:v>D26</c:v>
                </c:pt>
                <c:pt idx="8">
                  <c:v>D27</c:v>
                </c:pt>
                <c:pt idx="9">
                  <c:v>D30</c:v>
                </c:pt>
                <c:pt idx="10">
                  <c:v>D31</c:v>
                </c:pt>
              </c:strCache>
            </c:strRef>
          </c:cat>
          <c:val>
            <c:numRef>
              <c:f>('Districts 100% or over (Seats)'!$B$1:$B$10,'Districts 100% or over (Seats)'!$B$13)</c:f>
              <c:numCache>
                <c:formatCode>#,##0</c:formatCode>
                <c:ptCount val="11"/>
                <c:pt idx="0">
                  <c:v>1929.0</c:v>
                </c:pt>
                <c:pt idx="1">
                  <c:v>1237.0</c:v>
                </c:pt>
                <c:pt idx="2">
                  <c:v>1822.0</c:v>
                </c:pt>
                <c:pt idx="3">
                  <c:v>3912.0</c:v>
                </c:pt>
                <c:pt idx="4" formatCode="General">
                  <c:v>189.0</c:v>
                </c:pt>
                <c:pt idx="5">
                  <c:v>5318.0</c:v>
                </c:pt>
                <c:pt idx="6">
                  <c:v>1637.0</c:v>
                </c:pt>
                <c:pt idx="7">
                  <c:v>1231.0</c:v>
                </c:pt>
                <c:pt idx="8">
                  <c:v>1451.0</c:v>
                </c:pt>
                <c:pt idx="9">
                  <c:v>1476.0</c:v>
                </c:pt>
                <c:pt idx="10">
                  <c:v>2279.0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80351032"/>
        <c:axId val="-2080146936"/>
      </c:barChart>
      <c:catAx>
        <c:axId val="-2080351032"/>
        <c:scaling>
          <c:orientation val="minMax"/>
        </c:scaling>
        <c:delete val="0"/>
        <c:axPos val="b"/>
        <c:majorTickMark val="out"/>
        <c:minorTickMark val="none"/>
        <c:tickLblPos val="nextTo"/>
        <c:crossAx val="-2080146936"/>
        <c:crosses val="autoZero"/>
        <c:auto val="1"/>
        <c:lblAlgn val="ctr"/>
        <c:lblOffset val="100"/>
        <c:noMultiLvlLbl val="0"/>
      </c:catAx>
      <c:valAx>
        <c:axId val="-2080146936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20803510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Borough Graphs'!$B$2</c:f>
              <c:strCache>
                <c:ptCount val="1"/>
                <c:pt idx="0">
                  <c:v>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Graphs'!$A$3:$A$9</c:f>
              <c:strCache>
                <c:ptCount val="7"/>
                <c:pt idx="0">
                  <c:v>D1</c:v>
                </c:pt>
                <c:pt idx="1">
                  <c:v>D2</c:v>
                </c:pt>
                <c:pt idx="2">
                  <c:v>D3</c:v>
                </c:pt>
                <c:pt idx="3">
                  <c:v>D4</c:v>
                </c:pt>
                <c:pt idx="4">
                  <c:v>D5</c:v>
                </c:pt>
                <c:pt idx="5">
                  <c:v>D6</c:v>
                </c:pt>
                <c:pt idx="6">
                  <c:v>High Schools</c:v>
                </c:pt>
              </c:strCache>
            </c:strRef>
          </c:cat>
          <c:val>
            <c:numRef>
              <c:f>'By Borough Graphs'!$B$3:$B$9</c:f>
              <c:numCache>
                <c:formatCode>0.0%</c:formatCode>
                <c:ptCount val="7"/>
                <c:pt idx="0">
                  <c:v>0.871</c:v>
                </c:pt>
                <c:pt idx="1">
                  <c:v>0.979</c:v>
                </c:pt>
                <c:pt idx="2">
                  <c:v>0.953</c:v>
                </c:pt>
                <c:pt idx="3">
                  <c:v>0.888</c:v>
                </c:pt>
                <c:pt idx="4">
                  <c:v>0.923</c:v>
                </c:pt>
                <c:pt idx="5">
                  <c:v>0.943</c:v>
                </c:pt>
              </c:numCache>
            </c:numRef>
          </c:val>
        </c:ser>
        <c:ser>
          <c:idx val="1"/>
          <c:order val="1"/>
          <c:tx>
            <c:strRef>
              <c:f>'By Borough Graphs'!$C$2</c:f>
              <c:strCache>
                <c:ptCount val="1"/>
                <c:pt idx="0">
                  <c:v>MS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0.0111111111111111"/>
                  <c:y val="0.046296296296296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Graphs'!$A$3:$A$9</c:f>
              <c:strCache>
                <c:ptCount val="7"/>
                <c:pt idx="0">
                  <c:v>D1</c:v>
                </c:pt>
                <c:pt idx="1">
                  <c:v>D2</c:v>
                </c:pt>
                <c:pt idx="2">
                  <c:v>D3</c:v>
                </c:pt>
                <c:pt idx="3">
                  <c:v>D4</c:v>
                </c:pt>
                <c:pt idx="4">
                  <c:v>D5</c:v>
                </c:pt>
                <c:pt idx="5">
                  <c:v>D6</c:v>
                </c:pt>
                <c:pt idx="6">
                  <c:v>High Schools</c:v>
                </c:pt>
              </c:strCache>
            </c:strRef>
          </c:cat>
          <c:val>
            <c:numRef>
              <c:f>'By Borough Graphs'!$C$3:$C$9</c:f>
              <c:numCache>
                <c:formatCode>0.0%</c:formatCode>
                <c:ptCount val="7"/>
                <c:pt idx="0">
                  <c:v>0.684</c:v>
                </c:pt>
                <c:pt idx="1">
                  <c:v>0.869</c:v>
                </c:pt>
                <c:pt idx="2">
                  <c:v>0.907</c:v>
                </c:pt>
                <c:pt idx="3">
                  <c:v>0.758</c:v>
                </c:pt>
                <c:pt idx="4">
                  <c:v>0.785</c:v>
                </c:pt>
                <c:pt idx="5">
                  <c:v>0.763</c:v>
                </c:pt>
              </c:numCache>
            </c:numRef>
          </c:val>
        </c:ser>
        <c:ser>
          <c:idx val="2"/>
          <c:order val="2"/>
          <c:tx>
            <c:strRef>
              <c:f>'By Borough Graphs'!$D$2</c:f>
              <c:strCache>
                <c:ptCount val="1"/>
                <c:pt idx="0">
                  <c:v>HS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Graphs'!$A$3:$A$9</c:f>
              <c:strCache>
                <c:ptCount val="7"/>
                <c:pt idx="0">
                  <c:v>D1</c:v>
                </c:pt>
                <c:pt idx="1">
                  <c:v>D2</c:v>
                </c:pt>
                <c:pt idx="2">
                  <c:v>D3</c:v>
                </c:pt>
                <c:pt idx="3">
                  <c:v>D4</c:v>
                </c:pt>
                <c:pt idx="4">
                  <c:v>D5</c:v>
                </c:pt>
                <c:pt idx="5">
                  <c:v>D6</c:v>
                </c:pt>
                <c:pt idx="6">
                  <c:v>High Schools</c:v>
                </c:pt>
              </c:strCache>
            </c:strRef>
          </c:cat>
          <c:val>
            <c:numRef>
              <c:f>'By Borough Graphs'!$D$3:$D$9</c:f>
              <c:numCache>
                <c:formatCode>General</c:formatCode>
                <c:ptCount val="7"/>
                <c:pt idx="6" formatCode="0.0%">
                  <c:v>0.894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79657304"/>
        <c:axId val="-2079848776"/>
      </c:barChart>
      <c:catAx>
        <c:axId val="-2079657304"/>
        <c:scaling>
          <c:orientation val="minMax"/>
        </c:scaling>
        <c:delete val="0"/>
        <c:axPos val="b"/>
        <c:majorTickMark val="out"/>
        <c:minorTickMark val="none"/>
        <c:tickLblPos val="nextTo"/>
        <c:crossAx val="-2079848776"/>
        <c:crosses val="autoZero"/>
        <c:auto val="1"/>
        <c:lblAlgn val="ctr"/>
        <c:lblOffset val="100"/>
        <c:noMultiLvlLbl val="0"/>
      </c:catAx>
      <c:valAx>
        <c:axId val="-2079848776"/>
        <c:scaling>
          <c:orientation val="minMax"/>
          <c:max val="1.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-2079657304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latin typeface="Helvetica Neue"/>
          <a:cs typeface="Helvetica Neue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Borough Graphs'!$B$19</c:f>
              <c:strCache>
                <c:ptCount val="1"/>
                <c:pt idx="0">
                  <c:v>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Graphs'!$A$20:$A$26</c:f>
              <c:strCache>
                <c:ptCount val="7"/>
                <c:pt idx="0">
                  <c:v>D7</c:v>
                </c:pt>
                <c:pt idx="1">
                  <c:v>D8</c:v>
                </c:pt>
                <c:pt idx="2">
                  <c:v>D9</c:v>
                </c:pt>
                <c:pt idx="3">
                  <c:v>D10</c:v>
                </c:pt>
                <c:pt idx="4">
                  <c:v>D11</c:v>
                </c:pt>
                <c:pt idx="5">
                  <c:v>D12</c:v>
                </c:pt>
                <c:pt idx="6">
                  <c:v>High Schools</c:v>
                </c:pt>
              </c:strCache>
            </c:strRef>
          </c:cat>
          <c:val>
            <c:numRef>
              <c:f>'By Borough Graphs'!$B$20:$B$26</c:f>
              <c:numCache>
                <c:formatCode>0.0%</c:formatCode>
                <c:ptCount val="7"/>
                <c:pt idx="0">
                  <c:v>0.866</c:v>
                </c:pt>
                <c:pt idx="1">
                  <c:v>0.994</c:v>
                </c:pt>
                <c:pt idx="2">
                  <c:v>0.889</c:v>
                </c:pt>
                <c:pt idx="3" formatCode="0%">
                  <c:v>1.08</c:v>
                </c:pt>
                <c:pt idx="4">
                  <c:v>1.056</c:v>
                </c:pt>
                <c:pt idx="5">
                  <c:v>0.939</c:v>
                </c:pt>
              </c:numCache>
            </c:numRef>
          </c:val>
        </c:ser>
        <c:ser>
          <c:idx val="1"/>
          <c:order val="1"/>
          <c:tx>
            <c:strRef>
              <c:f>'By Borough Graphs'!$C$19</c:f>
              <c:strCache>
                <c:ptCount val="1"/>
                <c:pt idx="0">
                  <c:v>MS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.0217391304347826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Graphs'!$A$20:$A$26</c:f>
              <c:strCache>
                <c:ptCount val="7"/>
                <c:pt idx="0">
                  <c:v>D7</c:v>
                </c:pt>
                <c:pt idx="1">
                  <c:v>D8</c:v>
                </c:pt>
                <c:pt idx="2">
                  <c:v>D9</c:v>
                </c:pt>
                <c:pt idx="3">
                  <c:v>D10</c:v>
                </c:pt>
                <c:pt idx="4">
                  <c:v>D11</c:v>
                </c:pt>
                <c:pt idx="5">
                  <c:v>D12</c:v>
                </c:pt>
                <c:pt idx="6">
                  <c:v>High Schools</c:v>
                </c:pt>
              </c:strCache>
            </c:strRef>
          </c:cat>
          <c:val>
            <c:numRef>
              <c:f>'By Borough Graphs'!$C$20:$C$26</c:f>
              <c:numCache>
                <c:formatCode>0.0%</c:formatCode>
                <c:ptCount val="7"/>
                <c:pt idx="0">
                  <c:v>0.827</c:v>
                </c:pt>
                <c:pt idx="1">
                  <c:v>0.822</c:v>
                </c:pt>
                <c:pt idx="2">
                  <c:v>0.761</c:v>
                </c:pt>
                <c:pt idx="3" formatCode="0%">
                  <c:v>0.91</c:v>
                </c:pt>
                <c:pt idx="4">
                  <c:v>0.805</c:v>
                </c:pt>
                <c:pt idx="5">
                  <c:v>0.709</c:v>
                </c:pt>
              </c:numCache>
            </c:numRef>
          </c:val>
        </c:ser>
        <c:ser>
          <c:idx val="2"/>
          <c:order val="2"/>
          <c:tx>
            <c:strRef>
              <c:f>'By Borough Graphs'!$D$19</c:f>
              <c:strCache>
                <c:ptCount val="1"/>
                <c:pt idx="0">
                  <c:v>HS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Graphs'!$A$20:$A$26</c:f>
              <c:strCache>
                <c:ptCount val="7"/>
                <c:pt idx="0">
                  <c:v>D7</c:v>
                </c:pt>
                <c:pt idx="1">
                  <c:v>D8</c:v>
                </c:pt>
                <c:pt idx="2">
                  <c:v>D9</c:v>
                </c:pt>
                <c:pt idx="3">
                  <c:v>D10</c:v>
                </c:pt>
                <c:pt idx="4">
                  <c:v>D11</c:v>
                </c:pt>
                <c:pt idx="5">
                  <c:v>D12</c:v>
                </c:pt>
                <c:pt idx="6">
                  <c:v>High Schools</c:v>
                </c:pt>
              </c:strCache>
            </c:strRef>
          </c:cat>
          <c:val>
            <c:numRef>
              <c:f>'By Borough Graphs'!$D$20:$D$26</c:f>
              <c:numCache>
                <c:formatCode>General</c:formatCode>
                <c:ptCount val="7"/>
                <c:pt idx="6" formatCode="0.0%">
                  <c:v>0.894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79798232"/>
        <c:axId val="-2079645656"/>
      </c:barChart>
      <c:catAx>
        <c:axId val="-2079798232"/>
        <c:scaling>
          <c:orientation val="minMax"/>
        </c:scaling>
        <c:delete val="0"/>
        <c:axPos val="b"/>
        <c:majorTickMark val="out"/>
        <c:minorTickMark val="none"/>
        <c:tickLblPos val="nextTo"/>
        <c:crossAx val="-2079645656"/>
        <c:crosses val="autoZero"/>
        <c:auto val="1"/>
        <c:lblAlgn val="ctr"/>
        <c:lblOffset val="100"/>
        <c:noMultiLvlLbl val="0"/>
      </c:catAx>
      <c:valAx>
        <c:axId val="-2079645656"/>
        <c:scaling>
          <c:orientation val="minMax"/>
          <c:max val="1.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-2079798232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latin typeface="Helvetica Neue"/>
          <a:cs typeface="Helvetica Neue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Borough Graphs'!$B$29</c:f>
              <c:strCache>
                <c:ptCount val="1"/>
                <c:pt idx="0">
                  <c:v>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Graphs'!$A$30:$A$42</c:f>
              <c:strCache>
                <c:ptCount val="13"/>
                <c:pt idx="0">
                  <c:v>D13</c:v>
                </c:pt>
                <c:pt idx="1">
                  <c:v>D14</c:v>
                </c:pt>
                <c:pt idx="2">
                  <c:v>D15</c:v>
                </c:pt>
                <c:pt idx="3">
                  <c:v>D16</c:v>
                </c:pt>
                <c:pt idx="4">
                  <c:v>D17</c:v>
                </c:pt>
                <c:pt idx="5">
                  <c:v>D18</c:v>
                </c:pt>
                <c:pt idx="6">
                  <c:v>D19</c:v>
                </c:pt>
                <c:pt idx="7">
                  <c:v>D20</c:v>
                </c:pt>
                <c:pt idx="8">
                  <c:v>D21</c:v>
                </c:pt>
                <c:pt idx="9">
                  <c:v>D22</c:v>
                </c:pt>
                <c:pt idx="10">
                  <c:v>D23</c:v>
                </c:pt>
                <c:pt idx="11">
                  <c:v>D32</c:v>
                </c:pt>
                <c:pt idx="12">
                  <c:v>High Schools</c:v>
                </c:pt>
              </c:strCache>
            </c:strRef>
          </c:cat>
          <c:val>
            <c:numRef>
              <c:f>'By Borough Graphs'!$B$30:$B$42</c:f>
              <c:numCache>
                <c:formatCode>0.0%</c:formatCode>
                <c:ptCount val="13"/>
                <c:pt idx="0">
                  <c:v>0.741</c:v>
                </c:pt>
                <c:pt idx="1">
                  <c:v>0.796</c:v>
                </c:pt>
                <c:pt idx="2">
                  <c:v>1.108</c:v>
                </c:pt>
                <c:pt idx="3">
                  <c:v>0.665</c:v>
                </c:pt>
                <c:pt idx="4">
                  <c:v>0.76</c:v>
                </c:pt>
                <c:pt idx="5">
                  <c:v>0.72</c:v>
                </c:pt>
                <c:pt idx="6">
                  <c:v>0.814</c:v>
                </c:pt>
                <c:pt idx="7">
                  <c:v>1.189</c:v>
                </c:pt>
                <c:pt idx="8">
                  <c:v>0.955</c:v>
                </c:pt>
                <c:pt idx="9" formatCode="0%">
                  <c:v>1.01</c:v>
                </c:pt>
                <c:pt idx="10" formatCode="0%">
                  <c:v>0.7</c:v>
                </c:pt>
                <c:pt idx="11" formatCode="0%">
                  <c:v>0.79</c:v>
                </c:pt>
              </c:numCache>
            </c:numRef>
          </c:val>
        </c:ser>
        <c:ser>
          <c:idx val="1"/>
          <c:order val="1"/>
          <c:tx>
            <c:strRef>
              <c:f>'By Borough Graphs'!$C$29</c:f>
              <c:strCache>
                <c:ptCount val="1"/>
                <c:pt idx="0">
                  <c:v>MS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Graphs'!$A$30:$A$42</c:f>
              <c:strCache>
                <c:ptCount val="13"/>
                <c:pt idx="0">
                  <c:v>D13</c:v>
                </c:pt>
                <c:pt idx="1">
                  <c:v>D14</c:v>
                </c:pt>
                <c:pt idx="2">
                  <c:v>D15</c:v>
                </c:pt>
                <c:pt idx="3">
                  <c:v>D16</c:v>
                </c:pt>
                <c:pt idx="4">
                  <c:v>D17</c:v>
                </c:pt>
                <c:pt idx="5">
                  <c:v>D18</c:v>
                </c:pt>
                <c:pt idx="6">
                  <c:v>D19</c:v>
                </c:pt>
                <c:pt idx="7">
                  <c:v>D20</c:v>
                </c:pt>
                <c:pt idx="8">
                  <c:v>D21</c:v>
                </c:pt>
                <c:pt idx="9">
                  <c:v>D22</c:v>
                </c:pt>
                <c:pt idx="10">
                  <c:v>D23</c:v>
                </c:pt>
                <c:pt idx="11">
                  <c:v>D32</c:v>
                </c:pt>
                <c:pt idx="12">
                  <c:v>High Schools</c:v>
                </c:pt>
              </c:strCache>
            </c:strRef>
          </c:cat>
          <c:val>
            <c:numRef>
              <c:f>'By Borough Graphs'!$C$30:$C$42</c:f>
              <c:numCache>
                <c:formatCode>0.0%</c:formatCode>
                <c:ptCount val="13"/>
                <c:pt idx="0">
                  <c:v>0.687</c:v>
                </c:pt>
                <c:pt idx="1">
                  <c:v>0.651</c:v>
                </c:pt>
                <c:pt idx="2">
                  <c:v>0.856</c:v>
                </c:pt>
                <c:pt idx="3">
                  <c:v>0.591</c:v>
                </c:pt>
                <c:pt idx="4">
                  <c:v>0.741</c:v>
                </c:pt>
                <c:pt idx="5">
                  <c:v>0.623</c:v>
                </c:pt>
                <c:pt idx="6">
                  <c:v>0.743</c:v>
                </c:pt>
                <c:pt idx="7">
                  <c:v>0.964</c:v>
                </c:pt>
                <c:pt idx="8">
                  <c:v>0.795</c:v>
                </c:pt>
                <c:pt idx="9">
                  <c:v>0.8</c:v>
                </c:pt>
                <c:pt idx="10">
                  <c:v>0.653</c:v>
                </c:pt>
                <c:pt idx="11">
                  <c:v>0.6</c:v>
                </c:pt>
              </c:numCache>
            </c:numRef>
          </c:val>
        </c:ser>
        <c:ser>
          <c:idx val="2"/>
          <c:order val="2"/>
          <c:tx>
            <c:strRef>
              <c:f>'By Borough Graphs'!$D$29</c:f>
              <c:strCache>
                <c:ptCount val="1"/>
                <c:pt idx="0">
                  <c:v>HS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Graphs'!$A$30:$A$42</c:f>
              <c:strCache>
                <c:ptCount val="13"/>
                <c:pt idx="0">
                  <c:v>D13</c:v>
                </c:pt>
                <c:pt idx="1">
                  <c:v>D14</c:v>
                </c:pt>
                <c:pt idx="2">
                  <c:v>D15</c:v>
                </c:pt>
                <c:pt idx="3">
                  <c:v>D16</c:v>
                </c:pt>
                <c:pt idx="4">
                  <c:v>D17</c:v>
                </c:pt>
                <c:pt idx="5">
                  <c:v>D18</c:v>
                </c:pt>
                <c:pt idx="6">
                  <c:v>D19</c:v>
                </c:pt>
                <c:pt idx="7">
                  <c:v>D20</c:v>
                </c:pt>
                <c:pt idx="8">
                  <c:v>D21</c:v>
                </c:pt>
                <c:pt idx="9">
                  <c:v>D22</c:v>
                </c:pt>
                <c:pt idx="10">
                  <c:v>D23</c:v>
                </c:pt>
                <c:pt idx="11">
                  <c:v>D32</c:v>
                </c:pt>
                <c:pt idx="12">
                  <c:v>High Schools</c:v>
                </c:pt>
              </c:strCache>
            </c:strRef>
          </c:cat>
          <c:val>
            <c:numRef>
              <c:f>'By Borough Graphs'!$D$30:$D$42</c:f>
              <c:numCache>
                <c:formatCode>General</c:formatCode>
                <c:ptCount val="13"/>
                <c:pt idx="12" formatCode="0.0%">
                  <c:v>0.886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80221944"/>
        <c:axId val="-2080136536"/>
      </c:barChart>
      <c:catAx>
        <c:axId val="-2080221944"/>
        <c:scaling>
          <c:orientation val="minMax"/>
        </c:scaling>
        <c:delete val="0"/>
        <c:axPos val="b"/>
        <c:majorTickMark val="out"/>
        <c:minorTickMark val="none"/>
        <c:tickLblPos val="nextTo"/>
        <c:crossAx val="-2080136536"/>
        <c:crosses val="autoZero"/>
        <c:auto val="1"/>
        <c:lblAlgn val="ctr"/>
        <c:lblOffset val="100"/>
        <c:noMultiLvlLbl val="0"/>
      </c:catAx>
      <c:valAx>
        <c:axId val="-2080136536"/>
        <c:scaling>
          <c:orientation val="minMax"/>
          <c:max val="1.2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-2080221944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Borough Graphs'!$B$45</c:f>
              <c:strCache>
                <c:ptCount val="1"/>
                <c:pt idx="0">
                  <c:v>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Graphs'!$A$46:$A$53</c:f>
              <c:strCache>
                <c:ptCount val="8"/>
                <c:pt idx="0">
                  <c:v>D24</c:v>
                </c:pt>
                <c:pt idx="1">
                  <c:v>D25</c:v>
                </c:pt>
                <c:pt idx="2">
                  <c:v>D26</c:v>
                </c:pt>
                <c:pt idx="3">
                  <c:v>D27</c:v>
                </c:pt>
                <c:pt idx="4">
                  <c:v>D28</c:v>
                </c:pt>
                <c:pt idx="5">
                  <c:v>D29</c:v>
                </c:pt>
                <c:pt idx="6">
                  <c:v>D30</c:v>
                </c:pt>
                <c:pt idx="7">
                  <c:v>High Schools</c:v>
                </c:pt>
              </c:strCache>
            </c:strRef>
          </c:cat>
          <c:val>
            <c:numRef>
              <c:f>'By Borough Graphs'!$B$46:$B$53</c:f>
              <c:numCache>
                <c:formatCode>0.0%</c:formatCode>
                <c:ptCount val="8"/>
                <c:pt idx="0">
                  <c:v>1.206</c:v>
                </c:pt>
                <c:pt idx="1">
                  <c:v>1.097</c:v>
                </c:pt>
                <c:pt idx="2" formatCode="0%">
                  <c:v>1.1</c:v>
                </c:pt>
                <c:pt idx="3">
                  <c:v>1.061</c:v>
                </c:pt>
                <c:pt idx="4" formatCode="0%">
                  <c:v>0.98</c:v>
                </c:pt>
                <c:pt idx="5">
                  <c:v>0.956</c:v>
                </c:pt>
                <c:pt idx="6">
                  <c:v>1.073</c:v>
                </c:pt>
              </c:numCache>
            </c:numRef>
          </c:val>
        </c:ser>
        <c:ser>
          <c:idx val="1"/>
          <c:order val="1"/>
          <c:tx>
            <c:strRef>
              <c:f>'By Borough Graphs'!$C$45</c:f>
              <c:strCache>
                <c:ptCount val="1"/>
                <c:pt idx="0">
                  <c:v>MS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Graphs'!$A$46:$A$53</c:f>
              <c:strCache>
                <c:ptCount val="8"/>
                <c:pt idx="0">
                  <c:v>D24</c:v>
                </c:pt>
                <c:pt idx="1">
                  <c:v>D25</c:v>
                </c:pt>
                <c:pt idx="2">
                  <c:v>D26</c:v>
                </c:pt>
                <c:pt idx="3">
                  <c:v>D27</c:v>
                </c:pt>
                <c:pt idx="4">
                  <c:v>D28</c:v>
                </c:pt>
                <c:pt idx="5">
                  <c:v>D29</c:v>
                </c:pt>
                <c:pt idx="6">
                  <c:v>D30</c:v>
                </c:pt>
                <c:pt idx="7">
                  <c:v>High Schools</c:v>
                </c:pt>
              </c:strCache>
            </c:strRef>
          </c:cat>
          <c:val>
            <c:numRef>
              <c:f>'By Borough Graphs'!$C$46:$C$53</c:f>
              <c:numCache>
                <c:formatCode>0.0%</c:formatCode>
                <c:ptCount val="8"/>
                <c:pt idx="0">
                  <c:v>0.957</c:v>
                </c:pt>
                <c:pt idx="1">
                  <c:v>0.986</c:v>
                </c:pt>
                <c:pt idx="2">
                  <c:v>0.895</c:v>
                </c:pt>
                <c:pt idx="3">
                  <c:v>0.875</c:v>
                </c:pt>
                <c:pt idx="4">
                  <c:v>0.845</c:v>
                </c:pt>
                <c:pt idx="5">
                  <c:v>0.753</c:v>
                </c:pt>
                <c:pt idx="6" formatCode="0%">
                  <c:v>0.91</c:v>
                </c:pt>
              </c:numCache>
            </c:numRef>
          </c:val>
        </c:ser>
        <c:ser>
          <c:idx val="2"/>
          <c:order val="2"/>
          <c:tx>
            <c:strRef>
              <c:f>'By Borough Graphs'!$D$45</c:f>
              <c:strCache>
                <c:ptCount val="1"/>
                <c:pt idx="0">
                  <c:v>HS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Graphs'!$A$46:$A$53</c:f>
              <c:strCache>
                <c:ptCount val="8"/>
                <c:pt idx="0">
                  <c:v>D24</c:v>
                </c:pt>
                <c:pt idx="1">
                  <c:v>D25</c:v>
                </c:pt>
                <c:pt idx="2">
                  <c:v>D26</c:v>
                </c:pt>
                <c:pt idx="3">
                  <c:v>D27</c:v>
                </c:pt>
                <c:pt idx="4">
                  <c:v>D28</c:v>
                </c:pt>
                <c:pt idx="5">
                  <c:v>D29</c:v>
                </c:pt>
                <c:pt idx="6">
                  <c:v>D30</c:v>
                </c:pt>
                <c:pt idx="7">
                  <c:v>High Schools</c:v>
                </c:pt>
              </c:strCache>
            </c:strRef>
          </c:cat>
          <c:val>
            <c:numRef>
              <c:f>'By Borough Graphs'!$D$46:$D$53</c:f>
              <c:numCache>
                <c:formatCode>General</c:formatCode>
                <c:ptCount val="8"/>
                <c:pt idx="7" formatCode="0.0%">
                  <c:v>1.107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80341096"/>
        <c:axId val="-2079358584"/>
      </c:barChart>
      <c:catAx>
        <c:axId val="-2080341096"/>
        <c:scaling>
          <c:orientation val="minMax"/>
        </c:scaling>
        <c:delete val="0"/>
        <c:axPos val="b"/>
        <c:majorTickMark val="out"/>
        <c:minorTickMark val="none"/>
        <c:tickLblPos val="nextTo"/>
        <c:crossAx val="-2079358584"/>
        <c:crosses val="autoZero"/>
        <c:auto val="1"/>
        <c:lblAlgn val="ctr"/>
        <c:lblOffset val="100"/>
        <c:noMultiLvlLbl val="0"/>
      </c:catAx>
      <c:valAx>
        <c:axId val="-2079358584"/>
        <c:scaling>
          <c:orientation val="minMax"/>
          <c:max val="1.3"/>
          <c:min val="0.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-2080341096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Borough Graphs'!$A$56</c:f>
              <c:strCache>
                <c:ptCount val="1"/>
                <c:pt idx="0">
                  <c:v>D31</c:v>
                </c:pt>
              </c:strCache>
            </c:strRef>
          </c:tx>
          <c:spPr>
            <a:solidFill>
              <a:srgbClr val="AD8F67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1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Graphs'!$B$55:$D$55</c:f>
              <c:strCache>
                <c:ptCount val="3"/>
                <c:pt idx="0">
                  <c:v>Elementary Schools</c:v>
                </c:pt>
                <c:pt idx="1">
                  <c:v>Middle Schools</c:v>
                </c:pt>
                <c:pt idx="2">
                  <c:v>High Schools</c:v>
                </c:pt>
              </c:strCache>
            </c:strRef>
          </c:cat>
          <c:val>
            <c:numRef>
              <c:f>'By Borough Graphs'!$B$56:$D$56</c:f>
              <c:numCache>
                <c:formatCode>0.0%</c:formatCode>
                <c:ptCount val="3"/>
                <c:pt idx="0" formatCode="0%">
                  <c:v>1.08</c:v>
                </c:pt>
                <c:pt idx="1">
                  <c:v>0.845</c:v>
                </c:pt>
              </c:numCache>
            </c:numRef>
          </c:val>
        </c:ser>
        <c:ser>
          <c:idx val="1"/>
          <c:order val="1"/>
          <c:tx>
            <c:strRef>
              <c:f>'By Borough Graphs'!$A$57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Graphs'!$B$55:$D$55</c:f>
              <c:strCache>
                <c:ptCount val="3"/>
                <c:pt idx="0">
                  <c:v>Elementary Schools</c:v>
                </c:pt>
                <c:pt idx="1">
                  <c:v>Middle Schools</c:v>
                </c:pt>
                <c:pt idx="2">
                  <c:v>High Schools</c:v>
                </c:pt>
              </c:strCache>
            </c:strRef>
          </c:cat>
          <c:val>
            <c:numRef>
              <c:f>'By Borough Graphs'!$B$57:$D$57</c:f>
              <c:numCache>
                <c:formatCode>General</c:formatCode>
                <c:ptCount val="3"/>
                <c:pt idx="2" formatCode="0.0%">
                  <c:v>1.032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80233384"/>
        <c:axId val="-2079351144"/>
      </c:barChart>
      <c:catAx>
        <c:axId val="-2080233384"/>
        <c:scaling>
          <c:orientation val="minMax"/>
        </c:scaling>
        <c:delete val="0"/>
        <c:axPos val="b"/>
        <c:majorTickMark val="out"/>
        <c:minorTickMark val="none"/>
        <c:tickLblPos val="nextTo"/>
        <c:crossAx val="-2079351144"/>
        <c:crosses val="autoZero"/>
        <c:auto val="1"/>
        <c:lblAlgn val="ctr"/>
        <c:lblOffset val="100"/>
        <c:noMultiLvlLbl val="0"/>
      </c:catAx>
      <c:valAx>
        <c:axId val="-2079351144"/>
        <c:scaling>
          <c:orientation val="minMax"/>
          <c:max val="1.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0802333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Sheet1!$A$1:$A$4</c:f>
              <c:strCache>
                <c:ptCount val="4"/>
                <c:pt idx="0">
                  <c:v>Statistical Forecasting 2011-2021 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Sheet1!$B$1:$B$4</c:f>
              <c:numCache>
                <c:formatCode>#,##0</c:formatCode>
                <c:ptCount val="4"/>
                <c:pt idx="0">
                  <c:v>40589.0</c:v>
                </c:pt>
                <c:pt idx="1">
                  <c:v>51954.0</c:v>
                </c:pt>
                <c:pt idx="2">
                  <c:v>38244.0</c:v>
                </c:pt>
                <c:pt idx="3">
                  <c:v>36654.0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79897032"/>
        <c:axId val="-2079894152"/>
      </c:barChart>
      <c:catAx>
        <c:axId val="-2079897032"/>
        <c:scaling>
          <c:orientation val="minMax"/>
        </c:scaling>
        <c:delete val="0"/>
        <c:axPos val="b"/>
        <c:majorTickMark val="out"/>
        <c:minorTickMark val="none"/>
        <c:tickLblPos val="nextTo"/>
        <c:crossAx val="-2079894152"/>
        <c:crosses val="autoZero"/>
        <c:auto val="1"/>
        <c:lblAlgn val="ctr"/>
        <c:lblOffset val="100"/>
        <c:noMultiLvlLbl val="0"/>
      </c:catAx>
      <c:valAx>
        <c:axId val="-2079894152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20798970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HS!$I$16:$I$19</c:f>
              <c:strCache>
                <c:ptCount val="4"/>
                <c:pt idx="0">
                  <c:v>Statistical Forecasting 2011-2021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HS!$J$16:$J$19</c:f>
              <c:numCache>
                <c:formatCode>#,##0</c:formatCode>
                <c:ptCount val="4"/>
                <c:pt idx="0">
                  <c:v>19461.0</c:v>
                </c:pt>
                <c:pt idx="1">
                  <c:v>18387.0</c:v>
                </c:pt>
                <c:pt idx="2">
                  <c:v>13483.0</c:v>
                </c:pt>
                <c:pt idx="3">
                  <c:v>3102.0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79856888"/>
        <c:axId val="-2080201208"/>
      </c:barChart>
      <c:catAx>
        <c:axId val="-2079856888"/>
        <c:scaling>
          <c:orientation val="minMax"/>
        </c:scaling>
        <c:delete val="0"/>
        <c:axPos val="b"/>
        <c:majorTickMark val="out"/>
        <c:minorTickMark val="none"/>
        <c:tickLblPos val="nextTo"/>
        <c:crossAx val="-2080201208"/>
        <c:crosses val="autoZero"/>
        <c:auto val="1"/>
        <c:lblAlgn val="ctr"/>
        <c:lblOffset val="100"/>
        <c:noMultiLvlLbl val="0"/>
      </c:catAx>
      <c:valAx>
        <c:axId val="-2080201208"/>
        <c:scaling>
          <c:orientation val="minMax"/>
          <c:max val="20000.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2079856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# of</a:t>
            </a:r>
            <a:r>
              <a:rPr lang="en-US" baseline="0" dirty="0"/>
              <a:t> Kids on waitlists for Kindergarten 2011-2013 by </a:t>
            </a:r>
            <a:r>
              <a:rPr lang="en-US" baseline="0" dirty="0" smtClean="0"/>
              <a:t>Borough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Sheet1!$B$28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0.02"/>
                  <c:y val="0.0199004975124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Sheet1!$C$28:$G$28</c:f>
              <c:numCache>
                <c:formatCode>General</c:formatCode>
                <c:ptCount val="5"/>
                <c:pt idx="0">
                  <c:v>751.0</c:v>
                </c:pt>
                <c:pt idx="1">
                  <c:v>112.0</c:v>
                </c:pt>
                <c:pt idx="2">
                  <c:v>679.0</c:v>
                </c:pt>
                <c:pt idx="3">
                  <c:v>883.0</c:v>
                </c:pt>
                <c:pt idx="4">
                  <c:v>163.0</c:v>
                </c:pt>
              </c:numCache>
            </c:numRef>
          </c:val>
        </c:ser>
        <c:ser>
          <c:idx val="1"/>
          <c:order val="1"/>
          <c:tx>
            <c:strRef>
              <c:f>Sheet1!$B$29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0.015"/>
                  <c:y val="0.0199004975124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Sheet1!$C$29:$G$29</c:f>
              <c:numCache>
                <c:formatCode>General</c:formatCode>
                <c:ptCount val="5"/>
                <c:pt idx="0">
                  <c:v>462.0</c:v>
                </c:pt>
                <c:pt idx="1">
                  <c:v>211.0</c:v>
                </c:pt>
                <c:pt idx="2">
                  <c:v>720.0</c:v>
                </c:pt>
                <c:pt idx="3">
                  <c:v>942.0</c:v>
                </c:pt>
                <c:pt idx="4">
                  <c:v>47.0</c:v>
                </c:pt>
              </c:numCache>
            </c:numRef>
          </c:val>
        </c:ser>
        <c:ser>
          <c:idx val="2"/>
          <c:order val="2"/>
          <c:tx>
            <c:strRef>
              <c:f>Sheet1!$B$30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0.0399999999999999"/>
                  <c:y val="0.014925373134328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Sheet1!$C$30:$G$30</c:f>
              <c:numCache>
                <c:formatCode>General</c:formatCode>
                <c:ptCount val="5"/>
                <c:pt idx="0">
                  <c:v>569.0</c:v>
                </c:pt>
                <c:pt idx="1">
                  <c:v>114.0</c:v>
                </c:pt>
                <c:pt idx="2">
                  <c:v>622.0</c:v>
                </c:pt>
                <c:pt idx="3">
                  <c:v>946.0</c:v>
                </c:pt>
                <c:pt idx="4">
                  <c:v>110.0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7984584"/>
        <c:axId val="-2128198104"/>
      </c:barChart>
      <c:catAx>
        <c:axId val="-2127984584"/>
        <c:scaling>
          <c:orientation val="minMax"/>
        </c:scaling>
        <c:delete val="0"/>
        <c:axPos val="b"/>
        <c:majorTickMark val="none"/>
        <c:minorTickMark val="none"/>
        <c:tickLblPos val="nextTo"/>
        <c:crossAx val="-2128198104"/>
        <c:crosses val="autoZero"/>
        <c:auto val="1"/>
        <c:lblAlgn val="ctr"/>
        <c:lblOffset val="100"/>
        <c:noMultiLvlLbl val="0"/>
      </c:catAx>
      <c:valAx>
        <c:axId val="-212819810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-21279845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% </a:t>
            </a:r>
            <a:r>
              <a:rPr lang="en-US" sz="1200" dirty="0" smtClean="0"/>
              <a:t>of Schools w/ Waitlists</a:t>
            </a:r>
            <a:r>
              <a:rPr lang="en-US" sz="1200" baseline="0" dirty="0" smtClean="0"/>
              <a:t> </a:t>
            </a:r>
            <a:r>
              <a:rPr lang="en-US" sz="1200" baseline="0" dirty="0"/>
              <a:t>by </a:t>
            </a:r>
            <a:r>
              <a:rPr lang="en-US" sz="1200" baseline="0" dirty="0" smtClean="0"/>
              <a:t>District</a:t>
            </a:r>
            <a:r>
              <a:rPr lang="en-US" sz="1200" baseline="0" dirty="0"/>
              <a:t>* 2013</a:t>
            </a:r>
            <a:endParaRPr lang="en-US" sz="12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 percentage'!$M$4</c:f>
              <c:strCache>
                <c:ptCount val="1"/>
                <c:pt idx="0">
                  <c:v>% of district schools with WL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6"/>
              <c:delete val="1"/>
            </c:dLbl>
            <c:dLbl>
              <c:idx val="13"/>
              <c:delete val="1"/>
            </c:dLbl>
            <c:dLbl>
              <c:idx val="16"/>
              <c:delete val="1"/>
            </c:dLbl>
            <c:dLbl>
              <c:idx val="21"/>
              <c:layout>
                <c:manualLayout>
                  <c:x val="0.0239361702127659"/>
                  <c:y val="0.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'2013 percentage'!$L$5:$L$33</c:f>
              <c:numCache>
                <c:formatCode>General</c:formatCode>
                <c:ptCount val="29"/>
                <c:pt idx="0">
                  <c:v>2.0</c:v>
                </c:pt>
                <c:pt idx="1">
                  <c:v>3.0</c:v>
                </c:pt>
                <c:pt idx="2">
                  <c:v>4.0</c:v>
                </c:pt>
                <c:pt idx="3">
                  <c:v>5.0</c:v>
                </c:pt>
                <c:pt idx="4">
                  <c:v>6.0</c:v>
                </c:pt>
                <c:pt idx="5">
                  <c:v>8.0</c:v>
                </c:pt>
                <c:pt idx="6">
                  <c:v>9.0</c:v>
                </c:pt>
                <c:pt idx="7">
                  <c:v>10.0</c:v>
                </c:pt>
                <c:pt idx="8">
                  <c:v>11.0</c:v>
                </c:pt>
                <c:pt idx="9">
                  <c:v>12.0</c:v>
                </c:pt>
                <c:pt idx="10">
                  <c:v>13.0</c:v>
                </c:pt>
                <c:pt idx="11">
                  <c:v>14.0</c:v>
                </c:pt>
                <c:pt idx="12">
                  <c:v>15.0</c:v>
                </c:pt>
                <c:pt idx="13">
                  <c:v>16.0</c:v>
                </c:pt>
                <c:pt idx="14">
                  <c:v>17.0</c:v>
                </c:pt>
                <c:pt idx="15">
                  <c:v>18.0</c:v>
                </c:pt>
                <c:pt idx="16">
                  <c:v>19.0</c:v>
                </c:pt>
                <c:pt idx="17">
                  <c:v>20.0</c:v>
                </c:pt>
                <c:pt idx="18">
                  <c:v>21.0</c:v>
                </c:pt>
                <c:pt idx="19">
                  <c:v>22.0</c:v>
                </c:pt>
                <c:pt idx="20">
                  <c:v>24.0</c:v>
                </c:pt>
                <c:pt idx="21">
                  <c:v>25.0</c:v>
                </c:pt>
                <c:pt idx="22">
                  <c:v>26.0</c:v>
                </c:pt>
                <c:pt idx="23">
                  <c:v>27.0</c:v>
                </c:pt>
                <c:pt idx="24">
                  <c:v>28.0</c:v>
                </c:pt>
                <c:pt idx="25">
                  <c:v>29.0</c:v>
                </c:pt>
                <c:pt idx="26">
                  <c:v>30.0</c:v>
                </c:pt>
                <c:pt idx="27">
                  <c:v>31.0</c:v>
                </c:pt>
                <c:pt idx="28">
                  <c:v>32.0</c:v>
                </c:pt>
              </c:numCache>
            </c:numRef>
          </c:cat>
          <c:val>
            <c:numRef>
              <c:f>'2013 percentage'!$M$5:$M$33</c:f>
              <c:numCache>
                <c:formatCode>0%</c:formatCode>
                <c:ptCount val="29"/>
                <c:pt idx="0">
                  <c:v>0.382352941176471</c:v>
                </c:pt>
                <c:pt idx="1">
                  <c:v>0.333333333333333</c:v>
                </c:pt>
                <c:pt idx="2">
                  <c:v>0.0</c:v>
                </c:pt>
                <c:pt idx="3">
                  <c:v>0.0</c:v>
                </c:pt>
                <c:pt idx="4">
                  <c:v>0.08</c:v>
                </c:pt>
                <c:pt idx="5">
                  <c:v>0.0476190476190476</c:v>
                </c:pt>
                <c:pt idx="6">
                  <c:v>0.0</c:v>
                </c:pt>
                <c:pt idx="7">
                  <c:v>0.048780487804878</c:v>
                </c:pt>
                <c:pt idx="8">
                  <c:v>0.0714285714285714</c:v>
                </c:pt>
                <c:pt idx="9">
                  <c:v>0.181818181818182</c:v>
                </c:pt>
                <c:pt idx="10">
                  <c:v>0.0555555555555555</c:v>
                </c:pt>
                <c:pt idx="11">
                  <c:v>0.0476190476190476</c:v>
                </c:pt>
                <c:pt idx="12">
                  <c:v>0.434782608695652</c:v>
                </c:pt>
                <c:pt idx="13">
                  <c:v>0.0</c:v>
                </c:pt>
                <c:pt idx="14">
                  <c:v>0.0434782608695652</c:v>
                </c:pt>
                <c:pt idx="15">
                  <c:v>0.0769230769230769</c:v>
                </c:pt>
                <c:pt idx="16">
                  <c:v>0.0</c:v>
                </c:pt>
                <c:pt idx="17">
                  <c:v>0.366666666666667</c:v>
                </c:pt>
                <c:pt idx="18">
                  <c:v>0.227272727272727</c:v>
                </c:pt>
                <c:pt idx="19">
                  <c:v>0.0740740740740741</c:v>
                </c:pt>
                <c:pt idx="20">
                  <c:v>0.310344827586207</c:v>
                </c:pt>
                <c:pt idx="21">
                  <c:v>0.307692307692308</c:v>
                </c:pt>
                <c:pt idx="22">
                  <c:v>0.142857142857143</c:v>
                </c:pt>
                <c:pt idx="23">
                  <c:v>0.0769230769230769</c:v>
                </c:pt>
                <c:pt idx="24">
                  <c:v>0.153846153846154</c:v>
                </c:pt>
                <c:pt idx="25">
                  <c:v>0.037037037037037</c:v>
                </c:pt>
                <c:pt idx="26">
                  <c:v>0.307692307692308</c:v>
                </c:pt>
                <c:pt idx="27">
                  <c:v>0.133333333333333</c:v>
                </c:pt>
                <c:pt idx="28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8083496"/>
        <c:axId val="2126983528"/>
      </c:barChart>
      <c:catAx>
        <c:axId val="-21280834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Districts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1, </a:t>
                </a:r>
                <a:r>
                  <a:rPr lang="en-US" dirty="0"/>
                  <a:t>7, </a:t>
                </a:r>
                <a:r>
                  <a:rPr lang="en-US" dirty="0" smtClean="0"/>
                  <a:t>23 </a:t>
                </a:r>
                <a:r>
                  <a:rPr lang="en-US" baseline="0" dirty="0" smtClean="0"/>
                  <a:t>not </a:t>
                </a:r>
                <a:r>
                  <a:rPr lang="en-US" baseline="0" dirty="0"/>
                  <a:t>included as they are "choice districts")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26983528"/>
        <c:crosses val="autoZero"/>
        <c:auto val="1"/>
        <c:lblAlgn val="ctr"/>
        <c:lblOffset val="100"/>
        <c:noMultiLvlLbl val="0"/>
      </c:catAx>
      <c:valAx>
        <c:axId val="21269835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-212808349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dirty="0" smtClean="0"/>
                      <a:t>97.4%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1400" b="1" dirty="0"/>
                      <a:t>80.9%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600" b="1" dirty="0" smtClean="0"/>
                      <a:t>95.2%</a:t>
                    </a:r>
                    <a:endParaRPr lang="en-US" sz="1600" b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'Citywide avg graphs'!$B$2:$B$4</c:f>
              <c:strCache>
                <c:ptCount val="3"/>
                <c:pt idx="0">
                  <c:v>Elementary Schools</c:v>
                </c:pt>
                <c:pt idx="1">
                  <c:v>Middle Schools</c:v>
                </c:pt>
                <c:pt idx="2">
                  <c:v>High Schools</c:v>
                </c:pt>
              </c:strCache>
            </c:strRef>
          </c:cat>
          <c:val>
            <c:numRef>
              <c:f>'Citywide avg graphs'!$C$2:$C$4</c:f>
              <c:numCache>
                <c:formatCode>0.0%</c:formatCode>
                <c:ptCount val="3"/>
                <c:pt idx="0">
                  <c:v>0.968</c:v>
                </c:pt>
                <c:pt idx="1">
                  <c:v>0.809</c:v>
                </c:pt>
                <c:pt idx="2">
                  <c:v>0.948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8297656"/>
        <c:axId val="2135133256"/>
      </c:barChart>
      <c:catAx>
        <c:axId val="-2128297656"/>
        <c:scaling>
          <c:orientation val="minMax"/>
        </c:scaling>
        <c:delete val="0"/>
        <c:axPos val="b"/>
        <c:majorTickMark val="out"/>
        <c:minorTickMark val="none"/>
        <c:tickLblPos val="nextTo"/>
        <c:crossAx val="2135133256"/>
        <c:crosses val="autoZero"/>
        <c:auto val="1"/>
        <c:lblAlgn val="ctr"/>
        <c:lblOffset val="100"/>
        <c:noMultiLvlLbl val="0"/>
      </c:catAx>
      <c:valAx>
        <c:axId val="213513325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-21282976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Zoned Kindergarten</a:t>
            </a:r>
            <a:r>
              <a:rPr lang="en-US" baseline="0"/>
              <a:t> wait lists, citywide 2009-13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v>Zoned</c:v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0.0305555555555554"/>
                  <c:y val="-0.032407407407407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138888888888889"/>
                  <c:y val="-0.06018554972295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charts!$A$49:$E$49</c:f>
              <c:numCache>
                <c:formatCode>General</c:formatCode>
                <c:ptCount val="5"/>
                <c:pt idx="0">
                  <c:v>2009.0</c:v>
                </c:pt>
                <c:pt idx="1">
                  <c:v>2010.0</c:v>
                </c:pt>
                <c:pt idx="2">
                  <c:v>2011.0</c:v>
                </c:pt>
                <c:pt idx="3">
                  <c:v>2012.0</c:v>
                </c:pt>
                <c:pt idx="4">
                  <c:v>2013.0</c:v>
                </c:pt>
              </c:numCache>
            </c:numRef>
          </c:cat>
          <c:val>
            <c:numRef>
              <c:f>charts!$A$50:$E$50</c:f>
              <c:numCache>
                <c:formatCode>General</c:formatCode>
                <c:ptCount val="5"/>
                <c:pt idx="0">
                  <c:v>499.0</c:v>
                </c:pt>
                <c:pt idx="1">
                  <c:v>1885.0</c:v>
                </c:pt>
                <c:pt idx="2">
                  <c:v>2588.0</c:v>
                </c:pt>
                <c:pt idx="3">
                  <c:v>2382.0</c:v>
                </c:pt>
                <c:pt idx="4">
                  <c:v>2361.0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1145512"/>
        <c:axId val="2135488120"/>
      </c:lineChart>
      <c:catAx>
        <c:axId val="2131145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35488120"/>
        <c:crosses val="autoZero"/>
        <c:auto val="1"/>
        <c:lblAlgn val="ctr"/>
        <c:lblOffset val="100"/>
        <c:noMultiLvlLbl val="0"/>
      </c:catAx>
      <c:valAx>
        <c:axId val="21354881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31145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b="1" i="0" u="none" strike="noStrike" baseline="0" dirty="0" smtClean="0">
                <a:solidFill>
                  <a:srgbClr val="FF6600"/>
                </a:solidFill>
                <a:effectLst/>
              </a:rPr>
              <a:t>K-3 Class sizes are the largest since 1998 </a:t>
            </a:r>
            <a:r>
              <a:rPr lang="en-US" sz="1200" baseline="0" dirty="0" smtClean="0"/>
              <a:t>General </a:t>
            </a:r>
            <a:r>
              <a:rPr lang="en-US" sz="1200" baseline="0" dirty="0" err="1" smtClean="0"/>
              <a:t>ed</a:t>
            </a:r>
            <a:r>
              <a:rPr lang="en-US" sz="1200" baseline="0" dirty="0" smtClean="0"/>
              <a:t>, CTT and gifted: data from IBO </a:t>
            </a:r>
            <a:r>
              <a:rPr lang="en-US" sz="1200" baseline="0" dirty="0"/>
              <a:t>1998-2005; DOE 2006-2013</a:t>
            </a:r>
            <a:endParaRPr lang="en-US" sz="1200" dirty="0"/>
          </a:p>
        </c:rich>
      </c:tx>
      <c:layout/>
      <c:overlay val="0"/>
      <c:spPr>
        <a:solidFill>
          <a:srgbClr val="FFFFFF"/>
        </a:solidFill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trend'!$G$10:$V$10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2010/11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trend'!$G$11:$V$11</c:f>
              <c:numCache>
                <c:formatCode>0.00</c:formatCode>
                <c:ptCount val="16"/>
                <c:pt idx="0">
                  <c:v>24.90215370312981</c:v>
                </c:pt>
                <c:pt idx="1">
                  <c:v>23.24580561180214</c:v>
                </c:pt>
                <c:pt idx="2">
                  <c:v>22.37947222419803</c:v>
                </c:pt>
                <c:pt idx="3">
                  <c:v>22.09556068031128</c:v>
                </c:pt>
                <c:pt idx="4">
                  <c:v>21.68038688095409</c:v>
                </c:pt>
                <c:pt idx="5">
                  <c:v>21.55078822129685</c:v>
                </c:pt>
                <c:pt idx="6">
                  <c:v>21.28487229862475</c:v>
                </c:pt>
                <c:pt idx="7">
                  <c:v>21.11942368441328</c:v>
                </c:pt>
                <c:pt idx="8">
                  <c:v>21.0</c:v>
                </c:pt>
                <c:pt idx="9">
                  <c:v>20.9</c:v>
                </c:pt>
                <c:pt idx="10">
                  <c:v>21.4</c:v>
                </c:pt>
                <c:pt idx="11">
                  <c:v>22.1</c:v>
                </c:pt>
                <c:pt idx="12">
                  <c:v>22.9</c:v>
                </c:pt>
                <c:pt idx="13">
                  <c:v>23.89</c:v>
                </c:pt>
                <c:pt idx="14">
                  <c:v>24.45999999999999</c:v>
                </c:pt>
                <c:pt idx="15">
                  <c:v>24.86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1873480"/>
        <c:axId val="-2129063112"/>
      </c:lineChart>
      <c:catAx>
        <c:axId val="2131873480"/>
        <c:scaling>
          <c:orientation val="minMax"/>
        </c:scaling>
        <c:delete val="0"/>
        <c:axPos val="b"/>
        <c:majorTickMark val="none"/>
        <c:minorTickMark val="none"/>
        <c:tickLblPos val="nextTo"/>
        <c:crossAx val="-2129063112"/>
        <c:crosses val="autoZero"/>
        <c:auto val="1"/>
        <c:lblAlgn val="ctr"/>
        <c:lblOffset val="100"/>
        <c:noMultiLvlLbl val="0"/>
      </c:catAx>
      <c:valAx>
        <c:axId val="-2129063112"/>
        <c:scaling>
          <c:orientation val="minMax"/>
        </c:scaling>
        <c:delete val="1"/>
        <c:axPos val="l"/>
        <c:majorGridlines/>
        <c:numFmt formatCode="0.00" sourceLinked="1"/>
        <c:majorTickMark val="none"/>
        <c:minorTickMark val="none"/>
        <c:tickLblPos val="none"/>
        <c:crossAx val="21318734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800"/>
            </a:pPr>
            <a:r>
              <a:rPr lang="en-US" sz="2400" dirty="0" smtClean="0">
                <a:solidFill>
                  <a:srgbClr val="FF6600"/>
                </a:solidFill>
              </a:rPr>
              <a:t>4th – 8</a:t>
            </a:r>
            <a:r>
              <a:rPr lang="en-US" sz="2400" baseline="30000" dirty="0" smtClean="0">
                <a:solidFill>
                  <a:srgbClr val="FF6600"/>
                </a:solidFill>
              </a:rPr>
              <a:t>th</a:t>
            </a:r>
            <a:r>
              <a:rPr lang="en-US" sz="2400" dirty="0" smtClean="0">
                <a:solidFill>
                  <a:srgbClr val="FF6600"/>
                </a:solidFill>
              </a:rPr>
              <a:t> grade Class</a:t>
            </a:r>
            <a:r>
              <a:rPr lang="en-US" sz="2400" baseline="0" dirty="0" smtClean="0">
                <a:solidFill>
                  <a:srgbClr val="FF6600"/>
                </a:solidFill>
              </a:rPr>
              <a:t> sizes largest </a:t>
            </a:r>
            <a:r>
              <a:rPr lang="en-US" sz="2400" baseline="0" dirty="0">
                <a:solidFill>
                  <a:srgbClr val="FF6600"/>
                </a:solidFill>
              </a:rPr>
              <a:t>since 2002 </a:t>
            </a:r>
          </a:p>
          <a:p>
            <a:pPr algn="ctr">
              <a:defRPr sz="1800"/>
            </a:pPr>
            <a:r>
              <a:rPr lang="en-US" sz="1200" b="1" i="0" baseline="0" dirty="0" err="1" smtClean="0">
                <a:effectLst/>
              </a:rPr>
              <a:t>Gened</a:t>
            </a:r>
            <a:r>
              <a:rPr lang="en-US" sz="1200" b="1" i="0" baseline="0" dirty="0" smtClean="0">
                <a:effectLst/>
              </a:rPr>
              <a:t>, CTT and gifted: data from IBO 1998-2005; DOE 2006-2013</a:t>
            </a:r>
            <a:endParaRPr lang="en-US" sz="1200" dirty="0">
              <a:effectLst/>
            </a:endParaRPr>
          </a:p>
        </c:rich>
      </c:tx>
      <c:layout>
        <c:manualLayout>
          <c:xMode val="edge"/>
          <c:yMode val="edge"/>
          <c:x val="0.12581519221862"/>
          <c:y val="0.0243445692883895"/>
        </c:manualLayout>
      </c:layout>
      <c:overlay val="0"/>
      <c:spPr>
        <a:solidFill>
          <a:srgbClr val="FFFFFF"/>
        </a:solidFill>
      </c:spPr>
    </c:title>
    <c:autoTitleDeleted val="0"/>
    <c:plotArea>
      <c:layout>
        <c:manualLayout>
          <c:layoutTarget val="inner"/>
          <c:xMode val="edge"/>
          <c:yMode val="edge"/>
          <c:x val="0.015406162464986"/>
          <c:y val="0.124325842696629"/>
          <c:w val="0.969187675070028"/>
          <c:h val="0.707038101978826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trend'!$J$31:$Y$31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 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2010-11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trend'!$J$32:$Y$32</c:f>
              <c:numCache>
                <c:formatCode>0.0</c:formatCode>
                <c:ptCount val="16"/>
                <c:pt idx="0">
                  <c:v>28.08717250220332</c:v>
                </c:pt>
                <c:pt idx="1">
                  <c:v>27.50888256556177</c:v>
                </c:pt>
                <c:pt idx="2">
                  <c:v>27.23074054739351</c:v>
                </c:pt>
                <c:pt idx="3">
                  <c:v>27.3568578185043</c:v>
                </c:pt>
                <c:pt idx="4">
                  <c:v>27.04425881146039</c:v>
                </c:pt>
                <c:pt idx="5">
                  <c:v>26.70072886297372</c:v>
                </c:pt>
                <c:pt idx="6">
                  <c:v>26.44284235433278</c:v>
                </c:pt>
                <c:pt idx="7">
                  <c:v>25.92062780269058</c:v>
                </c:pt>
                <c:pt idx="8">
                  <c:v>25.6</c:v>
                </c:pt>
                <c:pt idx="9">
                  <c:v>25.1</c:v>
                </c:pt>
                <c:pt idx="10" formatCode="General">
                  <c:v>25.3</c:v>
                </c:pt>
                <c:pt idx="11" formatCode="General">
                  <c:v>25.8</c:v>
                </c:pt>
                <c:pt idx="12" formatCode="General">
                  <c:v>26.3</c:v>
                </c:pt>
                <c:pt idx="13" formatCode="General">
                  <c:v>26.6</c:v>
                </c:pt>
                <c:pt idx="14" formatCode="General">
                  <c:v>26.7</c:v>
                </c:pt>
                <c:pt idx="15" formatCode="General">
                  <c:v>26.8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80165512"/>
        <c:axId val="-2079652296"/>
      </c:lineChart>
      <c:catAx>
        <c:axId val="-2080165512"/>
        <c:scaling>
          <c:orientation val="minMax"/>
        </c:scaling>
        <c:delete val="0"/>
        <c:axPos val="b"/>
        <c:majorTickMark val="none"/>
        <c:minorTickMark val="none"/>
        <c:tickLblPos val="nextTo"/>
        <c:crossAx val="-2079652296"/>
        <c:crosses val="autoZero"/>
        <c:auto val="1"/>
        <c:lblAlgn val="ctr"/>
        <c:lblOffset val="100"/>
        <c:noMultiLvlLbl val="0"/>
      </c:catAx>
      <c:valAx>
        <c:axId val="-2079652296"/>
        <c:scaling>
          <c:orientation val="minMax"/>
        </c:scaling>
        <c:delete val="1"/>
        <c:axPos val="l"/>
        <c:majorGridlines/>
        <c:numFmt formatCode="0.0" sourceLinked="1"/>
        <c:majorTickMark val="none"/>
        <c:minorTickMark val="none"/>
        <c:tickLblPos val="none"/>
        <c:crossAx val="-20801655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1" i="0" baseline="0" dirty="0" smtClean="0">
                <a:solidFill>
                  <a:srgbClr val="FF6600"/>
                </a:solidFill>
                <a:effectLst/>
              </a:rPr>
              <a:t>Total </a:t>
            </a:r>
            <a:r>
              <a:rPr lang="en-US" sz="2000" b="1" i="0" baseline="0" dirty="0">
                <a:solidFill>
                  <a:srgbClr val="FF6600"/>
                </a:solidFill>
                <a:effectLst/>
              </a:rPr>
              <a:t>no. of teachers dropped by 5,000 since 2007-8 </a:t>
            </a:r>
            <a:endParaRPr lang="en-US" sz="2000" dirty="0">
              <a:solidFill>
                <a:srgbClr val="FF6600"/>
              </a:solidFill>
              <a:effectLst/>
            </a:endParaRPr>
          </a:p>
          <a:p>
            <a:pPr>
              <a:defRPr/>
            </a:pPr>
            <a:r>
              <a:rPr lang="en-US" sz="1800" b="1" i="0" baseline="0" dirty="0">
                <a:effectLst/>
              </a:rPr>
              <a:t>data source: Mayor's Management Report</a:t>
            </a:r>
            <a:endParaRPr lang="en-US" sz="1800" dirty="0">
              <a:effectLst/>
            </a:endParaRPr>
          </a:p>
        </c:rich>
      </c:tx>
      <c:layout>
        <c:manualLayout>
          <c:xMode val="edge"/>
          <c:yMode val="edge"/>
          <c:x val="0.128817524262955"/>
          <c:y val="0.00147687007874016"/>
        </c:manualLayout>
      </c:layout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0.0305555555555556"/>
          <c:y val="0.182429784914633"/>
          <c:w val="0.93888888888889"/>
          <c:h val="0.701590332023618"/>
        </c:manualLayout>
      </c:layout>
      <c:lineChart>
        <c:grouping val="standard"/>
        <c:varyColors val="0"/>
        <c:ser>
          <c:idx val="0"/>
          <c:order val="0"/>
          <c:tx>
            <c:strRef>
              <c:f>'teachers MMR'!$C$32</c:f>
              <c:strCache>
                <c:ptCount val="1"/>
                <c:pt idx="0">
                  <c:v>teachers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0.0154320987654321"/>
                  <c:y val="-0.01747106234926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'teachers MMR'!$D$31:$I$31</c:f>
              <c:strCache>
                <c:ptCount val="6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 13</c:v>
                </c:pt>
              </c:strCache>
            </c:strRef>
          </c:cat>
          <c:val>
            <c:numRef>
              <c:f>'teachers MMR'!$D$32:$I$32</c:f>
              <c:numCache>
                <c:formatCode>#,##0</c:formatCode>
                <c:ptCount val="6"/>
                <c:pt idx="0">
                  <c:v>79109.0</c:v>
                </c:pt>
                <c:pt idx="1">
                  <c:v>79021.0</c:v>
                </c:pt>
                <c:pt idx="2">
                  <c:v>76795.0</c:v>
                </c:pt>
                <c:pt idx="3">
                  <c:v>74958.0</c:v>
                </c:pt>
                <c:pt idx="4">
                  <c:v>72787.0</c:v>
                </c:pt>
                <c:pt idx="5">
                  <c:v>73844.0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79741432"/>
        <c:axId val="-2079488680"/>
      </c:lineChart>
      <c:catAx>
        <c:axId val="-20797414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-2079488680"/>
        <c:crosses val="autoZero"/>
        <c:auto val="1"/>
        <c:lblAlgn val="ctr"/>
        <c:lblOffset val="100"/>
        <c:noMultiLvlLbl val="0"/>
      </c:catAx>
      <c:valAx>
        <c:axId val="-2079488680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-2079741432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Summary!$A$8</c:f>
              <c:strCache>
                <c:ptCount val="1"/>
                <c:pt idx="0">
                  <c:v>C4E goals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Summary!$B$7:$I$7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Summary!$B$8:$I$8</c:f>
              <c:numCache>
                <c:formatCode>General</c:formatCode>
                <c:ptCount val="8"/>
                <c:pt idx="0">
                  <c:v>21.0</c:v>
                </c:pt>
                <c:pt idx="1">
                  <c:v>20.7</c:v>
                </c:pt>
                <c:pt idx="2">
                  <c:v>20.5</c:v>
                </c:pt>
                <c:pt idx="3">
                  <c:v>20.3</c:v>
                </c:pt>
                <c:pt idx="4">
                  <c:v>20.1</c:v>
                </c:pt>
                <c:pt idx="5">
                  <c:v>19.9</c:v>
                </c:pt>
                <c:pt idx="6">
                  <c:v>19.9</c:v>
                </c:pt>
                <c:pt idx="7">
                  <c:v>19.9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Summary!$A$9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Summary!$B$7:$I$7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Summary!$B$9:$I$9</c:f>
              <c:numCache>
                <c:formatCode>General</c:formatCode>
                <c:ptCount val="8"/>
                <c:pt idx="0">
                  <c:v>21.0</c:v>
                </c:pt>
                <c:pt idx="1">
                  <c:v>20.9</c:v>
                </c:pt>
                <c:pt idx="2">
                  <c:v>21.4</c:v>
                </c:pt>
                <c:pt idx="3">
                  <c:v>22.1</c:v>
                </c:pt>
                <c:pt idx="4">
                  <c:v>22.9</c:v>
                </c:pt>
                <c:pt idx="5">
                  <c:v>23.9</c:v>
                </c:pt>
                <c:pt idx="6">
                  <c:v>24.5</c:v>
                </c:pt>
                <c:pt idx="7">
                  <c:v>24.86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80203496"/>
        <c:axId val="-2079673176"/>
      </c:lineChart>
      <c:catAx>
        <c:axId val="-2080203496"/>
        <c:scaling>
          <c:orientation val="minMax"/>
        </c:scaling>
        <c:delete val="0"/>
        <c:axPos val="b"/>
        <c:majorTickMark val="none"/>
        <c:minorTickMark val="none"/>
        <c:tickLblPos val="nextTo"/>
        <c:crossAx val="-2079673176"/>
        <c:crosses val="autoZero"/>
        <c:auto val="1"/>
        <c:lblAlgn val="ctr"/>
        <c:lblOffset val="100"/>
        <c:noMultiLvlLbl val="0"/>
      </c:catAx>
      <c:valAx>
        <c:axId val="-2079673176"/>
        <c:scaling>
          <c:orientation val="minMax"/>
          <c:min val="18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students per section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0802034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4010887527948"/>
          <c:y val="0.268863444089136"/>
          <c:w val="0.183643433459706"/>
          <c:h val="0.336001421134022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Summary!$A$15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Summary!$B$14:$I$14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Summary!$B$15:$I$15</c:f>
              <c:numCache>
                <c:formatCode>General</c:formatCode>
                <c:ptCount val="8"/>
                <c:pt idx="0">
                  <c:v>25.6</c:v>
                </c:pt>
                <c:pt idx="1">
                  <c:v>24.8</c:v>
                </c:pt>
                <c:pt idx="2">
                  <c:v>24.6</c:v>
                </c:pt>
                <c:pt idx="3">
                  <c:v>23.8</c:v>
                </c:pt>
                <c:pt idx="4">
                  <c:v>23.3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Summary!$A$16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-2.546266881604E-17"/>
                  <c:y val="-0.02220473817641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0"/>
                  <c:y val="0.01973754504570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0185067526416E-16"/>
                  <c:y val="0.012335965653563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0185067526416E-16"/>
                  <c:y val="0.01727035191498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Summary!$B$14:$I$14</c:f>
              <c:strCache>
                <c:ptCount val="8"/>
                <c:pt idx="0">
                  <c:v>Baseline</c:v>
                </c:pt>
                <c:pt idx="1">
                  <c:v>2007-8</c:v>
                </c:pt>
                <c:pt idx="2">
                  <c:v>2008-9</c:v>
                </c:pt>
                <c:pt idx="3">
                  <c:v>2009-10</c:v>
                </c:pt>
                <c:pt idx="4">
                  <c:v>2010-11</c:v>
                </c:pt>
                <c:pt idx="5">
                  <c:v>2011-12</c:v>
                </c:pt>
                <c:pt idx="6">
                  <c:v>2012-13</c:v>
                </c:pt>
                <c:pt idx="7">
                  <c:v>2013-14</c:v>
                </c:pt>
              </c:strCache>
            </c:strRef>
          </c:cat>
          <c:val>
            <c:numRef>
              <c:f>Summary!$B$16:$I$16</c:f>
              <c:numCache>
                <c:formatCode>General</c:formatCode>
                <c:ptCount val="8"/>
                <c:pt idx="0">
                  <c:v>25.6</c:v>
                </c:pt>
                <c:pt idx="1">
                  <c:v>25.1</c:v>
                </c:pt>
                <c:pt idx="2">
                  <c:v>25.3</c:v>
                </c:pt>
                <c:pt idx="3">
                  <c:v>25.8</c:v>
                </c:pt>
                <c:pt idx="4">
                  <c:v>26.3</c:v>
                </c:pt>
                <c:pt idx="5">
                  <c:v>26.6</c:v>
                </c:pt>
                <c:pt idx="6">
                  <c:v>26.7</c:v>
                </c:pt>
                <c:pt idx="7">
                  <c:v>26.8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79737832"/>
        <c:axId val="-2080318296"/>
      </c:lineChart>
      <c:catAx>
        <c:axId val="-2079737832"/>
        <c:scaling>
          <c:orientation val="minMax"/>
        </c:scaling>
        <c:delete val="0"/>
        <c:axPos val="b"/>
        <c:majorTickMark val="none"/>
        <c:minorTickMark val="none"/>
        <c:tickLblPos val="nextTo"/>
        <c:crossAx val="-2080318296"/>
        <c:crosses val="autoZero"/>
        <c:auto val="1"/>
        <c:lblAlgn val="ctr"/>
        <c:lblOffset val="100"/>
        <c:noMultiLvlLbl val="0"/>
      </c:catAx>
      <c:valAx>
        <c:axId val="-2080318296"/>
        <c:scaling>
          <c:orientation val="minMax"/>
          <c:min val="18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Students per section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079737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4010887527948"/>
          <c:y val="0.151851882129836"/>
          <c:w val="0.183643433459706"/>
          <c:h val="0.498751315465902"/>
        </c:manualLayout>
      </c:layout>
      <c:overlay val="0"/>
      <c:spPr>
        <a:ln>
          <a:solidFill>
            <a:schemeClr val="tx1"/>
          </a:solidFill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ln>
      <a:solidFill>
        <a:schemeClr val="tx1"/>
      </a:solidFill>
    </a:ln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7"/>
    </mc:Choice>
    <mc:Fallback>
      <c:style val="17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Sheet1!$B$7</c:f>
              <c:strCache>
                <c:ptCount val="1"/>
                <c:pt idx="0">
                  <c:v>C4E Target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Sheet1!$C$7:$I$7</c:f>
              <c:numCache>
                <c:formatCode>General</c:formatCode>
                <c:ptCount val="7"/>
                <c:pt idx="0">
                  <c:v>26.0</c:v>
                </c:pt>
                <c:pt idx="1">
                  <c:v>25.7</c:v>
                </c:pt>
                <c:pt idx="2">
                  <c:v>25.2</c:v>
                </c:pt>
                <c:pt idx="3">
                  <c:v>24.8</c:v>
                </c:pt>
                <c:pt idx="4">
                  <c:v>24.5</c:v>
                </c:pt>
                <c:pt idx="5">
                  <c:v>24.5</c:v>
                </c:pt>
                <c:pt idx="6">
                  <c:v>24.5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Sheet1!$B$8</c:f>
              <c:strCache>
                <c:ptCount val="1"/>
                <c:pt idx="0">
                  <c:v>Citywide Actual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Sheet1!$C$6:$I$6</c:f>
              <c:strCache>
                <c:ptCount val="7"/>
                <c:pt idx="0">
                  <c:v>2007-08</c:v>
                </c:pt>
                <c:pt idx="1">
                  <c:v>2008-09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</c:strCache>
            </c:strRef>
          </c:cat>
          <c:val>
            <c:numRef>
              <c:f>Sheet1!$C$8:$I$8</c:f>
              <c:numCache>
                <c:formatCode>General</c:formatCode>
                <c:ptCount val="7"/>
                <c:pt idx="0">
                  <c:v>26.1</c:v>
                </c:pt>
                <c:pt idx="1">
                  <c:v>26.2</c:v>
                </c:pt>
                <c:pt idx="2">
                  <c:v>26.6</c:v>
                </c:pt>
                <c:pt idx="3">
                  <c:v>26.5</c:v>
                </c:pt>
                <c:pt idx="4">
                  <c:v>26.4</c:v>
                </c:pt>
                <c:pt idx="5">
                  <c:v>26.3</c:v>
                </c:pt>
                <c:pt idx="6">
                  <c:v>26.7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79590008"/>
        <c:axId val="-2079379144"/>
      </c:lineChart>
      <c:catAx>
        <c:axId val="-2079590008"/>
        <c:scaling>
          <c:orientation val="minMax"/>
        </c:scaling>
        <c:delete val="0"/>
        <c:axPos val="b"/>
        <c:majorTickMark val="out"/>
        <c:minorTickMark val="none"/>
        <c:tickLblPos val="nextTo"/>
        <c:crossAx val="-2079379144"/>
        <c:crosses val="autoZero"/>
        <c:auto val="1"/>
        <c:lblAlgn val="ctr"/>
        <c:lblOffset val="100"/>
        <c:noMultiLvlLbl val="0"/>
      </c:catAx>
      <c:valAx>
        <c:axId val="-2079379144"/>
        <c:scaling>
          <c:orientation val="minMax"/>
          <c:min val="24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7959000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>
          <a:latin typeface="Helvetica Neue"/>
          <a:cs typeface="Helvetica Neue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b="1" i="0" baseline="0">
                <a:effectLst/>
              </a:rPr>
              <a:t># of Seats Needed in all districts with building utilization rates higher than 100% at HS level</a:t>
            </a:r>
            <a:endParaRPr lang="en-US" sz="12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Pt>
            <c:idx val="1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'Districts 100% or over (Seats)'!$A$9:$A$10</c:f>
              <c:strCache>
                <c:ptCount val="2"/>
                <c:pt idx="0">
                  <c:v>QUEENS HS</c:v>
                </c:pt>
                <c:pt idx="1">
                  <c:v>STATEN ISLAND HS</c:v>
                </c:pt>
              </c:strCache>
            </c:strRef>
          </c:cat>
          <c:val>
            <c:numRef>
              <c:f>'Districts 100% or over (Seats)'!$B$9:$B$10</c:f>
              <c:numCache>
                <c:formatCode>#,##0</c:formatCode>
                <c:ptCount val="2"/>
                <c:pt idx="0">
                  <c:v>7295.0</c:v>
                </c:pt>
                <c:pt idx="1">
                  <c:v>518.0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79576216"/>
        <c:axId val="-2080246040"/>
      </c:barChart>
      <c:catAx>
        <c:axId val="-2079576216"/>
        <c:scaling>
          <c:orientation val="minMax"/>
        </c:scaling>
        <c:delete val="0"/>
        <c:axPos val="b"/>
        <c:majorTickMark val="out"/>
        <c:minorTickMark val="none"/>
        <c:tickLblPos val="nextTo"/>
        <c:crossAx val="-2080246040"/>
        <c:crosses val="autoZero"/>
        <c:auto val="1"/>
        <c:lblAlgn val="ctr"/>
        <c:lblOffset val="100"/>
        <c:noMultiLvlLbl val="0"/>
      </c:catAx>
      <c:valAx>
        <c:axId val="-208024604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-20795762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4CE2E-778E-1143-8E3E-8AE59F6F8948}" type="datetimeFigureOut">
              <a:rPr lang="en-US" smtClean="0"/>
              <a:t>7/9/14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C6D3F-CCCE-5B49-BF13-65E29BF8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9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20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54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65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678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78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7/9/14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FDFA88B-A37A-EB47-A09C-779C117D0048}" type="datetimeFigureOut">
              <a:rPr lang="en-US" smtClean="0"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chart" Target="../charts/char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Relationship Id="rId3" Type="http://schemas.openxmlformats.org/officeDocument/2006/relationships/chart" Target="../charts/char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4" Type="http://schemas.openxmlformats.org/officeDocument/2006/relationships/hyperlink" Target="https://data.cityofnewyork.us/Education/Projected-Public-School-Ratio/n7ta-pz8k" TargetMode="Externa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4" Type="http://schemas.openxmlformats.org/officeDocument/2006/relationships/hyperlink" Target="https://data.cityofnewyork.us/Education/Projected-Public-School-Ratio/n7ta-pz8k" TargetMode="Externa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4" Type="http://schemas.openxmlformats.org/officeDocument/2006/relationships/chart" Target="../charts/chart20.xml"/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Leonie </a:t>
            </a:r>
            <a:r>
              <a:rPr lang="en-US" dirty="0" err="1" smtClean="0"/>
              <a:t>Haimson</a:t>
            </a:r>
            <a:r>
              <a:rPr lang="en-US" dirty="0" smtClean="0"/>
              <a:t>, Class Size Matters</a:t>
            </a:r>
          </a:p>
          <a:p>
            <a:r>
              <a:rPr lang="en-US" dirty="0" smtClean="0"/>
              <a:t>June 2014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/>
              <a:t>UnMet</a:t>
            </a:r>
            <a:r>
              <a:rPr lang="en-US" sz="2800" dirty="0" smtClean="0"/>
              <a:t> need for seats in New 2015-2019 PROPOSED capital plan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1800" i="1" dirty="0" smtClean="0"/>
              <a:t>Including Citywide </a:t>
            </a:r>
            <a:r>
              <a:rPr lang="en-US" sz="1800" i="1" dirty="0"/>
              <a:t>CLASS SIZE and OVERCROWDING data </a:t>
            </a:r>
            <a:r>
              <a:rPr lang="en-US" sz="1800" i="1" dirty="0" smtClean="0"/>
              <a:t> 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2872197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4" y="533399"/>
            <a:ext cx="7820025" cy="819151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1800" b="1" i="1" dirty="0"/>
              <a:t>C</a:t>
            </a:r>
            <a:r>
              <a:rPr lang="en-US" sz="1800" b="1" i="1" dirty="0" smtClean="0"/>
              <a:t>lass sizes citywide have increased in grades K-3 </a:t>
            </a:r>
            <a:br>
              <a:rPr lang="en-US" sz="1800" b="1" i="1" dirty="0" smtClean="0"/>
            </a:br>
            <a:r>
              <a:rPr lang="en-US" sz="1800" b="1" i="1" dirty="0" smtClean="0"/>
              <a:t>by </a:t>
            </a:r>
            <a:r>
              <a:rPr lang="en-US" sz="1800" b="1" i="1" dirty="0" smtClean="0"/>
              <a:t>19.1% </a:t>
            </a:r>
            <a:r>
              <a:rPr lang="en-US" sz="1800" b="1" i="1" dirty="0" smtClean="0"/>
              <a:t>since 2007 and are now far above Contracts for Excellence goals</a:t>
            </a:r>
            <a:endParaRPr lang="en-US" sz="1800" b="1" i="1" dirty="0"/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969768"/>
              </p:ext>
            </p:extLst>
          </p:nvPr>
        </p:nvGraphicFramePr>
        <p:xfrm>
          <a:off x="0" y="1352550"/>
          <a:ext cx="9144000" cy="5022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70704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14655"/>
            <a:ext cx="8229600" cy="1295795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2000" b="1" i="1" dirty="0"/>
              <a:t>C</a:t>
            </a:r>
            <a:r>
              <a:rPr lang="en-US" sz="2000" b="1" i="1" dirty="0" smtClean="0"/>
              <a:t>lass sizes citywide in grades 4-8 have increased by 6.8% since 2007 and are now far above Contracts for Excellence goals</a:t>
            </a:r>
            <a:endParaRPr lang="en-US" sz="20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-406400" y="4025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92703"/>
              </p:ext>
            </p:extLst>
          </p:nvPr>
        </p:nvGraphicFramePr>
        <p:xfrm>
          <a:off x="0" y="1710450"/>
          <a:ext cx="9144000" cy="466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3617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9591"/>
            <a:ext cx="7772400" cy="1060609"/>
          </a:xfr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Class sizes city-wide have increased in core HS classes as well, by 2.3% since 2007, though the DOE data is unreliable</a:t>
            </a:r>
            <a:r>
              <a:rPr lang="en-US" sz="2400" dirty="0"/>
              <a:t>*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1" y="5930324"/>
            <a:ext cx="688519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*DOE’s class size data is unreliable &amp; </a:t>
            </a:r>
          </a:p>
          <a:p>
            <a:pPr algn="ctr"/>
            <a:r>
              <a:rPr lang="en-US" sz="1600" dirty="0" smtClean="0"/>
              <a:t>their methodology for calculating HS averages have changed year to year</a:t>
            </a:r>
            <a:endParaRPr lang="en-US" sz="1600" dirty="0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1975893"/>
              </p:ext>
            </p:extLst>
          </p:nvPr>
        </p:nvGraphicFramePr>
        <p:xfrm>
          <a:off x="435940" y="1612899"/>
          <a:ext cx="8153400" cy="43053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67" y="6527800"/>
            <a:ext cx="7198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Data sources: DOE Class Size Reports 2006-2013, 2008 DOE Contracts for Excellence Approved Plan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61561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At least 30,000 seats currently needed  just in districts averaging over 100%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318125"/>
              </p:ext>
            </p:extLst>
          </p:nvPr>
        </p:nvGraphicFramePr>
        <p:xfrm>
          <a:off x="5219700" y="1689100"/>
          <a:ext cx="36957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399" y="6211669"/>
            <a:ext cx="4905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*These figures are the difference between capacity &amp; enrollment in the organizational target #  in 2012-2013 Blue Book </a:t>
            </a:r>
            <a:endParaRPr lang="en-US" sz="12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784672"/>
              </p:ext>
            </p:extLst>
          </p:nvPr>
        </p:nvGraphicFramePr>
        <p:xfrm>
          <a:off x="279400" y="1689100"/>
          <a:ext cx="5054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199" y="6567268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768438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Manhattan Average Building Utilization Rates by District 2012-2013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1128429"/>
              </p:ext>
            </p:extLst>
          </p:nvPr>
        </p:nvGraphicFramePr>
        <p:xfrm>
          <a:off x="342900" y="1638300"/>
          <a:ext cx="8585200" cy="496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74069" y="6550222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56303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Bronx Average Building Utilization Rates by District </a:t>
            </a:r>
            <a:r>
              <a:rPr lang="en-US" dirty="0"/>
              <a:t>2012-</a:t>
            </a:r>
            <a:r>
              <a:rPr lang="en-US" dirty="0" smtClean="0"/>
              <a:t>2013 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8207658"/>
              </p:ext>
            </p:extLst>
          </p:nvPr>
        </p:nvGraphicFramePr>
        <p:xfrm>
          <a:off x="457200" y="1765300"/>
          <a:ext cx="8229600" cy="481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199" y="6550223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4141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Brooklyn Average Building Utilization Rates by District 2012</a:t>
            </a:r>
            <a:r>
              <a:rPr lang="en-US" sz="3200" dirty="0"/>
              <a:t>-</a:t>
            </a:r>
            <a:r>
              <a:rPr lang="en-US" sz="3200" dirty="0" smtClean="0"/>
              <a:t>2013</a:t>
            </a:r>
            <a:endParaRPr lang="en-US" sz="32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499753"/>
              </p:ext>
            </p:extLst>
          </p:nvPr>
        </p:nvGraphicFramePr>
        <p:xfrm>
          <a:off x="457200" y="1670050"/>
          <a:ext cx="8432800" cy="4933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199" y="6550223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82108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Queens Average Building Utilization Rates 2012</a:t>
            </a:r>
            <a:r>
              <a:rPr lang="en-US" dirty="0"/>
              <a:t>-</a:t>
            </a:r>
            <a:r>
              <a:rPr lang="en-US" dirty="0" smtClean="0"/>
              <a:t>2013 by District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5988776"/>
              </p:ext>
            </p:extLst>
          </p:nvPr>
        </p:nvGraphicFramePr>
        <p:xfrm>
          <a:off x="457200" y="1746250"/>
          <a:ext cx="8407400" cy="4756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199" y="6550223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91832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Staten Island Average Building Utilization Rates </a:t>
            </a:r>
            <a:r>
              <a:rPr lang="en-US" dirty="0"/>
              <a:t>2012-</a:t>
            </a:r>
            <a:r>
              <a:rPr lang="en-US" dirty="0" smtClean="0"/>
              <a:t>2013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1908310"/>
              </p:ext>
            </p:extLst>
          </p:nvPr>
        </p:nvGraphicFramePr>
        <p:xfrm>
          <a:off x="457200" y="1816100"/>
          <a:ext cx="8331200" cy="462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0199" y="6550223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36057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Enrollment projections suggest many MORE districts will require additional seats in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The 2015-2019 capital plan has </a:t>
            </a:r>
            <a:r>
              <a:rPr lang="en-US" sz="1800" dirty="0"/>
              <a:t>31,754 </a:t>
            </a:r>
            <a:r>
              <a:rPr lang="en-US" sz="1800" dirty="0" smtClean="0"/>
              <a:t>seats plus 2,100 full-day pre-K seats and 4,900 seats for class size reduction, if bond issue passes.</a:t>
            </a:r>
          </a:p>
          <a:p>
            <a:endParaRPr lang="en-US" sz="1800" dirty="0"/>
          </a:p>
          <a:p>
            <a:r>
              <a:rPr lang="en-US" sz="1800" dirty="0" smtClean="0"/>
              <a:t>When compared to the enrollment projections by Statistical Forecasting and Grier Partnership through 2021, many districts will require more seats than the Capital Plan has allotted. </a:t>
            </a:r>
          </a:p>
          <a:p>
            <a:endParaRPr lang="en-US" sz="1800" dirty="0" smtClean="0"/>
          </a:p>
          <a:p>
            <a:r>
              <a:rPr lang="en-US" sz="1800" dirty="0" smtClean="0"/>
              <a:t>Grier Partnership projects enrollment growth at 70,341, Statistical </a:t>
            </a:r>
            <a:r>
              <a:rPr lang="en-US" sz="1800" dirty="0"/>
              <a:t>Forecasting </a:t>
            </a:r>
            <a:r>
              <a:rPr lang="en-US" sz="1800" dirty="0" smtClean="0"/>
              <a:t>at 60,230, and estimates from Housing Starts are 51,727.</a:t>
            </a:r>
          </a:p>
          <a:p>
            <a:endParaRPr lang="en-US" sz="1800" dirty="0"/>
          </a:p>
          <a:p>
            <a:r>
              <a:rPr lang="en-US" sz="1800" dirty="0" smtClean="0"/>
              <a:t>The following slides have citywide &amp; district-by-district for enrollment growth from SF, GP &amp; housing start estimates, compared to new seats in the capital plan.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507994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 Utilization Rates at critical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1800" dirty="0" smtClean="0"/>
              <a:t>Citywide, schools have become more overcrowded over last six years. More than 480,000 students citywide are in extremely overcrowded buildings. </a:t>
            </a:r>
          </a:p>
          <a:p>
            <a:endParaRPr lang="en-US" sz="1800" dirty="0"/>
          </a:p>
          <a:p>
            <a:r>
              <a:rPr lang="en-US" sz="1800" dirty="0" smtClean="0"/>
              <a:t>Elementary schools avg. building utilization “target” rates at 97.4%; median at 102%.  High schools are not far behind at 95.2%.  </a:t>
            </a:r>
          </a:p>
          <a:p>
            <a:endParaRPr lang="en-US" sz="1800" dirty="0"/>
          </a:p>
          <a:p>
            <a:r>
              <a:rPr lang="en-US" sz="1800" dirty="0" smtClean="0"/>
              <a:t>High ES rates in all boroughs, including D10 and D11 in the Bronx 108% and 105.6%, respectively. </a:t>
            </a:r>
          </a:p>
          <a:p>
            <a:endParaRPr lang="en-US" sz="1800" dirty="0"/>
          </a:p>
          <a:p>
            <a:r>
              <a:rPr lang="en-US" sz="1800" dirty="0" smtClean="0"/>
              <a:t>In Queens, D24 (120.6%), D25 (109.7%), D26 (110%), D27 (106.1%), and D30 (107.3%) all extremely overcrowded.</a:t>
            </a:r>
          </a:p>
          <a:p>
            <a:endParaRPr lang="en-US" sz="1800" dirty="0"/>
          </a:p>
          <a:p>
            <a:r>
              <a:rPr lang="en-US" sz="1800" dirty="0" smtClean="0"/>
              <a:t>At the MS level, D20 in Brooklyn, D24, and D25 in Queens have building utilization rates over 95%.</a:t>
            </a:r>
          </a:p>
          <a:p>
            <a:endParaRPr lang="en-US" sz="1800" dirty="0"/>
          </a:p>
          <a:p>
            <a:r>
              <a:rPr lang="en-US" sz="1800" dirty="0" smtClean="0"/>
              <a:t>Queens high school buildings have avg. utilization rate of 110.7% and Staten Island high school buildings 103.2%.</a:t>
            </a:r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i="1" dirty="0" smtClean="0"/>
              <a:t>Data source: Blue Book target utilization rates 2012-2013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612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City-wide Enrollment </a:t>
            </a:r>
            <a:r>
              <a:rPr lang="en-US" dirty="0"/>
              <a:t>Projections K-8 </a:t>
            </a:r>
            <a:r>
              <a:rPr lang="en-US" dirty="0" smtClean="0"/>
              <a:t>vs</a:t>
            </a:r>
            <a:r>
              <a:rPr lang="en-US" dirty="0"/>
              <a:t>. New Seats in Capital Plan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72700" y="2717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307812"/>
            <a:ext cx="21335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K-8 Seats </a:t>
            </a:r>
            <a:r>
              <a:rPr lang="en-US" sz="800" dirty="0"/>
              <a:t>in Capital Plan are categorized as </a:t>
            </a:r>
            <a:r>
              <a:rPr lang="en-US" sz="800" dirty="0" smtClean="0"/>
              <a:t>Small PS and PS/IS and includes 4,900 seats for class size reduction if Bond issue passes.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215252"/>
              </p:ext>
            </p:extLst>
          </p:nvPr>
        </p:nvGraphicFramePr>
        <p:xfrm>
          <a:off x="457200" y="1600200"/>
          <a:ext cx="6692900" cy="4707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10400" y="2117636"/>
            <a:ext cx="213359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07934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City-wide Enrollment Projections </a:t>
            </a:r>
            <a:r>
              <a:rPr lang="en-US" sz="2800" dirty="0" smtClean="0"/>
              <a:t>HS vs</a:t>
            </a:r>
            <a:r>
              <a:rPr lang="en-US" sz="2800" dirty="0"/>
              <a:t>. New Seats in Capital Plan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5607672"/>
              </p:ext>
            </p:extLst>
          </p:nvPr>
        </p:nvGraphicFramePr>
        <p:xfrm>
          <a:off x="457200" y="1600200"/>
          <a:ext cx="6350000" cy="462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05600" y="1185446"/>
            <a:ext cx="22987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HS Seats in Capital Plan are categorized as IS/HS and does not include seats for class size reduction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1827372"/>
            <a:ext cx="22987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38748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Unmet need in Queens HS especially acute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DOE’s utilization figures indicate a shortage of </a:t>
            </a:r>
            <a:r>
              <a:rPr lang="en-US" sz="2000" dirty="0"/>
              <a:t>7295 seats </a:t>
            </a:r>
            <a:r>
              <a:rPr lang="en-US" sz="2000" dirty="0" smtClean="0"/>
              <a:t>in Queens HS currently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</a:t>
            </a:r>
            <a:r>
              <a:rPr lang="en-US" sz="2000" dirty="0" smtClean="0"/>
              <a:t>hese </a:t>
            </a:r>
            <a:r>
              <a:rPr lang="en-US" sz="2000" dirty="0"/>
              <a:t>figures </a:t>
            </a:r>
            <a:r>
              <a:rPr lang="en-US" sz="2000" dirty="0" smtClean="0"/>
              <a:t>underestimate actual </a:t>
            </a:r>
            <a:r>
              <a:rPr lang="en-US" sz="2000" dirty="0"/>
              <a:t>level of overcrowding, according to most principals</a:t>
            </a:r>
            <a:r>
              <a:rPr lang="en-US" sz="2000" dirty="0" smtClean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sz="2000" dirty="0" smtClean="0"/>
              <a:t>DOE consultants project </a:t>
            </a:r>
            <a:r>
              <a:rPr lang="en-US" sz="2000" dirty="0"/>
              <a:t>an increase in </a:t>
            </a:r>
            <a:r>
              <a:rPr lang="en-US" sz="2000" dirty="0" smtClean="0"/>
              <a:t>Queens high </a:t>
            </a:r>
            <a:r>
              <a:rPr lang="en-US" sz="2000" dirty="0"/>
              <a:t>school </a:t>
            </a:r>
            <a:r>
              <a:rPr lang="en-US" sz="2000" dirty="0" smtClean="0"/>
              <a:t>enrollment </a:t>
            </a:r>
            <a:r>
              <a:rPr lang="en-US" sz="2000" dirty="0"/>
              <a:t>of 12,567- 12,980 by 2021.  </a:t>
            </a:r>
          </a:p>
          <a:p>
            <a:endParaRPr lang="en-US" dirty="0"/>
          </a:p>
          <a:p>
            <a:r>
              <a:rPr lang="en-US" i="1" dirty="0"/>
              <a:t>Yet </a:t>
            </a:r>
            <a:r>
              <a:rPr lang="en-US" i="1" dirty="0" smtClean="0"/>
              <a:t>only </a:t>
            </a:r>
            <a:r>
              <a:rPr lang="en-US" i="1" dirty="0"/>
              <a:t>2,802 </a:t>
            </a:r>
            <a:r>
              <a:rPr lang="en-US" i="1" dirty="0" smtClean="0"/>
              <a:t>Queens HS seats proposed in five-year </a:t>
            </a:r>
            <a:r>
              <a:rPr lang="en-US" i="1" dirty="0"/>
              <a:t>plan, a shortage of more than 17,000 seats.   </a:t>
            </a: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146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Kindergarten Waitlists in many neighborhoods</a:t>
            </a:r>
            <a:endParaRPr lang="en-US" sz="24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288167"/>
              </p:ext>
            </p:extLst>
          </p:nvPr>
        </p:nvGraphicFramePr>
        <p:xfrm>
          <a:off x="203200" y="1524000"/>
          <a:ext cx="8483600" cy="255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2043757"/>
              </p:ext>
            </p:extLst>
          </p:nvPr>
        </p:nvGraphicFramePr>
        <p:xfrm>
          <a:off x="203200" y="4076700"/>
          <a:ext cx="4775200" cy="278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3887051"/>
              </p:ext>
            </p:extLst>
          </p:nvPr>
        </p:nvGraphicFramePr>
        <p:xfrm>
          <a:off x="5080000" y="4076700"/>
          <a:ext cx="3898900" cy="2443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74653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2014 Kindergarten Wait Lists (Citywide)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According </a:t>
            </a:r>
            <a:r>
              <a:rPr lang="en-US" sz="2000" dirty="0"/>
              <a:t>to </a:t>
            </a:r>
            <a:r>
              <a:rPr lang="en-US" sz="2000" dirty="0" smtClean="0"/>
              <a:t>DOE, </a:t>
            </a:r>
            <a:r>
              <a:rPr lang="en-US" sz="2000" dirty="0"/>
              <a:t>the </a:t>
            </a:r>
            <a:r>
              <a:rPr lang="en-US" sz="2000" dirty="0" smtClean="0"/>
              <a:t>wait list </a:t>
            </a:r>
            <a:r>
              <a:rPr lang="en-US" sz="2000" dirty="0"/>
              <a:t>for </a:t>
            </a:r>
            <a:r>
              <a:rPr lang="en-US" sz="2000" dirty="0" smtClean="0"/>
              <a:t>zoned Kindergarten </a:t>
            </a:r>
            <a:r>
              <a:rPr lang="en-US" sz="2000" dirty="0" smtClean="0"/>
              <a:t>spots in 2014 is smaller citywide </a:t>
            </a:r>
            <a:r>
              <a:rPr lang="en-US" sz="2000" dirty="0"/>
              <a:t>than </a:t>
            </a:r>
            <a:r>
              <a:rPr lang="en-US" sz="2000" dirty="0" smtClean="0"/>
              <a:t>in 2013</a:t>
            </a:r>
            <a:r>
              <a:rPr lang="en-US" sz="2000" dirty="0"/>
              <a:t>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There </a:t>
            </a:r>
            <a:r>
              <a:rPr lang="en-US" sz="2000" dirty="0" smtClean="0"/>
              <a:t>were 1,242 zoned students </a:t>
            </a:r>
            <a:r>
              <a:rPr lang="en-US" sz="2000" dirty="0" smtClean="0"/>
              <a:t>on wait lists as of April 21, 2014. </a:t>
            </a:r>
          </a:p>
          <a:p>
            <a:endParaRPr lang="en-US" sz="2000" dirty="0"/>
          </a:p>
          <a:p>
            <a:r>
              <a:rPr lang="en-US" sz="2000" dirty="0" smtClean="0"/>
              <a:t>19 of the 32 school districts currently have at least one school with a waiting list. </a:t>
            </a:r>
          </a:p>
          <a:p>
            <a:endParaRPr lang="en-US" sz="2000" dirty="0"/>
          </a:p>
          <a:p>
            <a:r>
              <a:rPr lang="en-US" sz="2000" dirty="0" smtClean="0"/>
              <a:t>There are 63 schools that have </a:t>
            </a:r>
            <a:r>
              <a:rPr lang="en-US" sz="2000" dirty="0" smtClean="0"/>
              <a:t>zoned wait </a:t>
            </a:r>
            <a:r>
              <a:rPr lang="en-US" sz="2000" dirty="0" smtClean="0"/>
              <a:t>lists. 20 are in Brooklyn, 17 in Queens, 11 in Manhattan, 11 in The Bronx, and 4 in Staten Island.</a:t>
            </a:r>
          </a:p>
          <a:p>
            <a:endParaRPr lang="en-US" sz="2000" dirty="0"/>
          </a:p>
          <a:p>
            <a:r>
              <a:rPr lang="en-US" sz="2000" dirty="0"/>
              <a:t>The number of </a:t>
            </a:r>
            <a:r>
              <a:rPr lang="en-US" sz="2000" dirty="0" smtClean="0"/>
              <a:t>zoned students </a:t>
            </a:r>
            <a:r>
              <a:rPr lang="en-US" sz="2000" dirty="0"/>
              <a:t>on these </a:t>
            </a:r>
            <a:r>
              <a:rPr lang="en-US" sz="2000" dirty="0" smtClean="0"/>
              <a:t>wait lists </a:t>
            </a:r>
            <a:r>
              <a:rPr lang="en-US" sz="2000" dirty="0"/>
              <a:t>and the methodology for determining waitlists has yet to be </a:t>
            </a:r>
            <a:r>
              <a:rPr lang="en-US" sz="2000" dirty="0" smtClean="0"/>
              <a:t>revealed – unclear if same as last year. </a:t>
            </a:r>
          </a:p>
        </p:txBody>
      </p:sp>
    </p:spTree>
    <p:extLst>
      <p:ext uri="{BB962C8B-B14F-4D97-AF65-F5344CB8AC3E}">
        <p14:creationId xmlns:p14="http://schemas.microsoft.com/office/powerpoint/2010/main" val="21477215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New charter provisions passed in state budget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876800"/>
          </a:xfrm>
        </p:spPr>
        <p:txBody>
          <a:bodyPr>
            <a:normAutofit fontScale="25000" lnSpcReduction="20000"/>
          </a:bodyPr>
          <a:lstStyle/>
          <a:p>
            <a:r>
              <a:rPr lang="en-US" sz="6400" dirty="0" smtClean="0"/>
              <a:t>Any </a:t>
            </a:r>
            <a:r>
              <a:rPr lang="en-US" sz="6400" dirty="0"/>
              <a:t>charter co-located in a NYC school building cannot be evicted and has </a:t>
            </a:r>
            <a:r>
              <a:rPr lang="en-US" sz="6400" dirty="0" smtClean="0"/>
              <a:t>veto powers before </a:t>
            </a:r>
            <a:r>
              <a:rPr lang="en-US" sz="6400" dirty="0"/>
              <a:t>they </a:t>
            </a:r>
            <a:r>
              <a:rPr lang="en-US" sz="6400" dirty="0" smtClean="0"/>
              <a:t>leave </a:t>
            </a:r>
            <a:r>
              <a:rPr lang="en-US" sz="6400" dirty="0"/>
              <a:t>the building – even if they are </a:t>
            </a:r>
            <a:r>
              <a:rPr lang="en-US" sz="6400" dirty="0" smtClean="0"/>
              <a:t>expanding and squeezing out </a:t>
            </a:r>
            <a:r>
              <a:rPr lang="en-US" sz="6400" dirty="0"/>
              <a:t>NYC public school students. 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 smtClean="0"/>
              <a:t> </a:t>
            </a:r>
          </a:p>
          <a:p>
            <a:r>
              <a:rPr lang="en-US" sz="6400" dirty="0" smtClean="0"/>
              <a:t>This </a:t>
            </a:r>
            <a:r>
              <a:rPr lang="en-US" sz="6400" dirty="0"/>
              <a:t>includes any </a:t>
            </a:r>
            <a:r>
              <a:rPr lang="en-US" sz="6400" dirty="0" smtClean="0"/>
              <a:t>charter co-location agreed </a:t>
            </a:r>
            <a:r>
              <a:rPr lang="en-US" sz="6400" dirty="0"/>
              <a:t>to before 2014 – including </a:t>
            </a:r>
            <a:r>
              <a:rPr lang="en-US" sz="6400" dirty="0" smtClean="0"/>
              <a:t>the three Success charter </a:t>
            </a:r>
            <a:r>
              <a:rPr lang="en-US" sz="6400" dirty="0"/>
              <a:t>schools </a:t>
            </a:r>
            <a:r>
              <a:rPr lang="en-US" sz="6400" dirty="0" smtClean="0"/>
              <a:t>approved right </a:t>
            </a:r>
            <a:r>
              <a:rPr lang="en-US" sz="6400" dirty="0"/>
              <a:t>before Bloomberg left office</a:t>
            </a:r>
            <a:r>
              <a:rPr lang="en-US" sz="6400" dirty="0" smtClean="0"/>
              <a:t>.</a:t>
            </a:r>
          </a:p>
          <a:p>
            <a:endParaRPr lang="en-US" sz="6400" dirty="0"/>
          </a:p>
          <a:p>
            <a:r>
              <a:rPr lang="en-US" sz="6400" dirty="0" smtClean="0"/>
              <a:t>Any new or charter school in NYC adding grade levels must </a:t>
            </a:r>
            <a:r>
              <a:rPr lang="en-US" sz="6400" dirty="0"/>
              <a:t>be “provided access to facilities” w/in </a:t>
            </a:r>
            <a:r>
              <a:rPr lang="en-US" sz="6400" dirty="0" smtClean="0"/>
              <a:t>five months of asking for it.</a:t>
            </a:r>
          </a:p>
          <a:p>
            <a:endParaRPr lang="en-US" sz="6400" dirty="0"/>
          </a:p>
          <a:p>
            <a:r>
              <a:rPr lang="en-US" sz="6400" dirty="0" smtClean="0"/>
              <a:t>If </a:t>
            </a:r>
            <a:r>
              <a:rPr lang="en-US" sz="6400" dirty="0"/>
              <a:t>they don’t like the space </a:t>
            </a:r>
            <a:r>
              <a:rPr lang="en-US" sz="6400" dirty="0" smtClean="0"/>
              <a:t>offered by the city, </a:t>
            </a:r>
            <a:r>
              <a:rPr lang="en-US" sz="6400" dirty="0"/>
              <a:t>they can appeal to the </a:t>
            </a:r>
            <a:r>
              <a:rPr lang="en-US" sz="6400" dirty="0" smtClean="0"/>
              <a:t>Commissioner King, who is a former charter school director and has never ruled against a charter school.</a:t>
            </a:r>
            <a:r>
              <a:rPr lang="en-US" sz="6400" dirty="0"/>
              <a:t>  </a:t>
            </a:r>
            <a:endParaRPr lang="en-US" sz="6400" dirty="0" smtClean="0"/>
          </a:p>
          <a:p>
            <a:endParaRPr lang="en-US" sz="6400" dirty="0"/>
          </a:p>
          <a:p>
            <a:r>
              <a:rPr lang="en-US" sz="6400" dirty="0" smtClean="0"/>
              <a:t>NO FISCAL IMPACT statement or analysis accompanying this bill.</a:t>
            </a:r>
          </a:p>
          <a:p>
            <a:pPr marL="0" indent="0">
              <a:buNone/>
            </a:pPr>
            <a:endParaRPr lang="en-US" sz="6400" dirty="0"/>
          </a:p>
          <a:p>
            <a:r>
              <a:rPr lang="en-US" sz="6400" dirty="0" smtClean="0"/>
              <a:t>In addition, the </a:t>
            </a:r>
            <a:r>
              <a:rPr lang="en-US" sz="6400" dirty="0"/>
              <a:t>state will provide all charter schools </a:t>
            </a:r>
            <a:r>
              <a:rPr lang="en-US" sz="6400" dirty="0" smtClean="0"/>
              <a:t>with  </a:t>
            </a:r>
            <a:r>
              <a:rPr lang="en-US" sz="6400" dirty="0"/>
              <a:t>per-pupil funding </a:t>
            </a:r>
            <a:r>
              <a:rPr lang="en-US" sz="6400" dirty="0" smtClean="0"/>
              <a:t>increases, </a:t>
            </a:r>
            <a:r>
              <a:rPr lang="en-US" sz="6400" dirty="0"/>
              <a:t>amounting to $500 over the next 3 </a:t>
            </a:r>
            <a:r>
              <a:rPr lang="en-US" sz="6400" dirty="0" smtClean="0"/>
              <a:t>years and provide them funding for pre-K.</a:t>
            </a:r>
            <a:endParaRPr lang="en-US" sz="6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121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Charter space provisions ONLY apply to NYC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800" dirty="0" smtClean="0"/>
              <a:t>Upstate legislators fought off making charters eligible for state facilities funds – which would have been better for NYC.</a:t>
            </a:r>
          </a:p>
          <a:p>
            <a:pPr lvl="0"/>
            <a:endParaRPr lang="en-US" sz="1800" dirty="0" smtClean="0"/>
          </a:p>
          <a:p>
            <a:r>
              <a:rPr lang="en-US" sz="1800" dirty="0" smtClean="0"/>
              <a:t>Yet legislators did not block these onerous provisions for NYC , where we have the most expensive real estate &amp; the most overcrowded schools in the state.</a:t>
            </a:r>
          </a:p>
          <a:p>
            <a:endParaRPr lang="en-US" sz="1800" dirty="0"/>
          </a:p>
          <a:p>
            <a:r>
              <a:rPr lang="en-US" sz="1800" dirty="0"/>
              <a:t>If the DOE doesn’t offer </a:t>
            </a:r>
            <a:r>
              <a:rPr lang="en-US" sz="1800" dirty="0" smtClean="0"/>
              <a:t>charter schools free </a:t>
            </a:r>
            <a:r>
              <a:rPr lang="en-US" sz="1800" dirty="0"/>
              <a:t>space, the city  must pay for a school’s rent in private space or give them an extra 20 percent over their operating aid </a:t>
            </a:r>
            <a:r>
              <a:rPr lang="en-US" sz="1800" dirty="0" smtClean="0"/>
              <a:t>every </a:t>
            </a:r>
            <a:r>
              <a:rPr lang="en-US" sz="1800" dirty="0"/>
              <a:t>year going forward. </a:t>
            </a:r>
          </a:p>
          <a:p>
            <a:endParaRPr lang="en-US" sz="1800" dirty="0"/>
          </a:p>
          <a:p>
            <a:r>
              <a:rPr lang="en-US" sz="1800" dirty="0"/>
              <a:t>After the city spends $40 million per year on charter rent, the state will begin chipping in 60% of additional cost. </a:t>
            </a:r>
          </a:p>
          <a:p>
            <a:endParaRPr lang="en-US" sz="1800" dirty="0" smtClean="0"/>
          </a:p>
          <a:p>
            <a:pPr marL="0" lvl="0" indent="0">
              <a:buNone/>
            </a:pPr>
            <a:endParaRPr lang="en-US" sz="1800" dirty="0"/>
          </a:p>
          <a:p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8634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charters will there be entitled to free space?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600" u="sng" dirty="0" smtClean="0"/>
              <a:t>We have 183 charters in NYC, 119 in co-located space.</a:t>
            </a:r>
          </a:p>
          <a:p>
            <a:endParaRPr lang="en-US" sz="1600" dirty="0"/>
          </a:p>
          <a:p>
            <a:r>
              <a:rPr lang="en-US" sz="1600" dirty="0" smtClean="0"/>
              <a:t>22 new charters are approved to open next year or the year after,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52 additional charter schools left to approve until we reach the cap raised in 2010 – with legislative approval – all entitled to free space.</a:t>
            </a:r>
          </a:p>
          <a:p>
            <a:endParaRPr lang="en-US" sz="1600" dirty="0" smtClean="0"/>
          </a:p>
          <a:p>
            <a:r>
              <a:rPr lang="en-US" sz="1600" dirty="0" smtClean="0"/>
              <a:t>Any new or existing co-located charter can also be authorized to expand grade levels through HS and will be entitled to free space.</a:t>
            </a:r>
          </a:p>
          <a:p>
            <a:endParaRPr lang="en-US" sz="1600" dirty="0"/>
          </a:p>
          <a:p>
            <a:r>
              <a:rPr lang="en-US" sz="1600" dirty="0" smtClean="0"/>
              <a:t>DOE will be paying $5.4 M in annual rent for four years for 3 Success Academy schools that only have </a:t>
            </a:r>
            <a:r>
              <a:rPr lang="en-US" sz="1600" dirty="0"/>
              <a:t>484 </a:t>
            </a:r>
            <a:r>
              <a:rPr lang="en-US" sz="1600" dirty="0" smtClean="0"/>
              <a:t>students next year – at a cost of  $11,000 per student.</a:t>
            </a:r>
          </a:p>
          <a:p>
            <a:endParaRPr lang="en-US" sz="1600" dirty="0"/>
          </a:p>
          <a:p>
            <a:r>
              <a:rPr lang="en-US" sz="1600" dirty="0" smtClean="0"/>
              <a:t>This doesn’t count the unknown renovation costs in these 3 schools, also paid for by the city.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767544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424" y="533400"/>
            <a:ext cx="7953375" cy="838200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Blue book data &amp; Utilization formula inaccurate &amp; underestimates actual level of overcrowding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3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9150" y="1371600"/>
            <a:ext cx="7867650" cy="5105399"/>
          </a:xfrm>
        </p:spPr>
        <p:txBody>
          <a:bodyPr>
            <a:normAutofit fontScale="85000" lnSpcReduction="20000"/>
          </a:bodyPr>
          <a:lstStyle/>
          <a:p>
            <a:r>
              <a:rPr lang="en-US" sz="2000" dirty="0" smtClean="0"/>
              <a:t>Class sizes in grades 4-12 larger than current averages &amp; far above goals in city’s C4E plan &amp; will likely force class sizes upwards</a:t>
            </a:r>
          </a:p>
          <a:p>
            <a:endParaRPr lang="en-US" sz="2000" dirty="0"/>
          </a:p>
          <a:p>
            <a:r>
              <a:rPr lang="en-US" sz="2000" dirty="0" smtClean="0"/>
              <a:t>Doesn’t require full complement of cluster rooms or special needs students to have dedicated spaces for their mandated services</a:t>
            </a:r>
          </a:p>
          <a:p>
            <a:endParaRPr lang="en-US" sz="2000" dirty="0"/>
          </a:p>
          <a:p>
            <a:r>
              <a:rPr lang="en-US" sz="2000" dirty="0" smtClean="0"/>
              <a:t>Doesn’t properly account for students now housed in trailers in elementary and middle schools. </a:t>
            </a:r>
          </a:p>
          <a:p>
            <a:endParaRPr lang="en-US" sz="2000" dirty="0"/>
          </a:p>
          <a:p>
            <a:r>
              <a:rPr lang="en-US" sz="2000" dirty="0" smtClean="0"/>
              <a:t>Doesn’t account for co-locations which subtract about 10% of total space and eat up classrooms with replicated administrative &amp; cluster rooms. Small schools use space less efficiently</a:t>
            </a:r>
          </a:p>
          <a:p>
            <a:endParaRPr lang="en-US" sz="2000" dirty="0" smtClean="0"/>
          </a:p>
          <a:p>
            <a:r>
              <a:rPr lang="en-US" sz="2000" dirty="0" smtClean="0"/>
              <a:t> Instructional footprint shrank full size classroom only 500 sq. feet min., risking building code/safety violations at many schools as 20-35 </a:t>
            </a:r>
            <a:r>
              <a:rPr lang="en-US" sz="2000" dirty="0" err="1" smtClean="0"/>
              <a:t>sq</a:t>
            </a:r>
            <a:r>
              <a:rPr lang="en-US" sz="2000" dirty="0" smtClean="0"/>
              <a:t> feet per student required.</a:t>
            </a:r>
          </a:p>
          <a:p>
            <a:endParaRPr lang="en-US" sz="2000" dirty="0"/>
          </a:p>
          <a:p>
            <a:r>
              <a:rPr lang="en-US" sz="2000" dirty="0" smtClean="0"/>
              <a:t>Special </a:t>
            </a:r>
            <a:r>
              <a:rPr lang="en-US" sz="2000" dirty="0" err="1" smtClean="0"/>
              <a:t>ed</a:t>
            </a:r>
            <a:r>
              <a:rPr lang="en-US" sz="2000" dirty="0" smtClean="0"/>
              <a:t> classrooms defined as only 240-499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, thought State Ed guidelines call for 75 </a:t>
            </a:r>
            <a:r>
              <a:rPr lang="en-US" sz="2000" dirty="0" err="1" smtClean="0"/>
              <a:t>sq</a:t>
            </a:r>
            <a:r>
              <a:rPr lang="en-US" sz="2000" dirty="0" smtClean="0"/>
              <a:t> </a:t>
            </a:r>
            <a:r>
              <a:rPr lang="en-US" sz="2000" dirty="0" err="1" smtClean="0"/>
              <a:t>ft</a:t>
            </a:r>
            <a:r>
              <a:rPr lang="en-US" sz="2000" dirty="0" smtClean="0"/>
              <a:t> per child with special needs; classrooms this small would allow only 3- 7 students.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64695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Comparison of class sizes in Blue book compared to current averages &amp; Contract for excellence goals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0531173"/>
              </p:ext>
            </p:extLst>
          </p:nvPr>
        </p:nvGraphicFramePr>
        <p:xfrm>
          <a:off x="838201" y="1762125"/>
          <a:ext cx="7286624" cy="4224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829"/>
                <a:gridCol w="1106829"/>
                <a:gridCol w="1106829"/>
                <a:gridCol w="1106829"/>
                <a:gridCol w="1106829"/>
                <a:gridCol w="1752479"/>
              </a:tblGrid>
              <a:tr h="2158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Grade levels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UFT Contract class size limits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Target class sizes in "blue book"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average class sizes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 C4E class Size goals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How many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sq</a:t>
                      </a:r>
                      <a:r>
                        <a:rPr lang="en-US" sz="1100" u="none" strike="noStrike" dirty="0" smtClean="0">
                          <a:effectLst/>
                        </a:rPr>
                        <a:t> </a:t>
                      </a:r>
                      <a:r>
                        <a:rPr lang="en-US" sz="1100" u="none" strike="noStrike" dirty="0" err="1" smtClean="0">
                          <a:effectLst/>
                        </a:rPr>
                        <a:t>ft</a:t>
                      </a:r>
                      <a:r>
                        <a:rPr lang="en-US" sz="1100" u="none" strike="noStrike" dirty="0" smtClean="0">
                          <a:effectLst/>
                        </a:rPr>
                        <a:t> per student required in classrooms according to NYC building code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Kindergarten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19.9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35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1st-3rd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4th-5th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26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6th-8th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30 (Title I)  </a:t>
                      </a:r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r>
                        <a:rPr lang="en-US" sz="1100" u="none" strike="noStrike" dirty="0" smtClean="0">
                          <a:effectLst/>
                        </a:rPr>
                        <a:t>33 </a:t>
                      </a:r>
                      <a:r>
                        <a:rPr lang="en-US" sz="1100" u="none" strike="noStrike" dirty="0">
                          <a:effectLst/>
                        </a:rPr>
                        <a:t>(non-Title I)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27.4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22.9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HS (core classes)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26.7*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6375" y="6315075"/>
            <a:ext cx="3421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400" i="1" dirty="0" smtClean="0"/>
              <a:t>DOE reported HS class sizes unreliable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95164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Average Utilization </a:t>
            </a:r>
            <a:r>
              <a:rPr lang="en-US" sz="2400" dirty="0"/>
              <a:t>Rates </a:t>
            </a:r>
            <a:r>
              <a:rPr lang="en-US" sz="2400" dirty="0" smtClean="0"/>
              <a:t>City-Wide 2012-2013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352348"/>
              </p:ext>
            </p:extLst>
          </p:nvPr>
        </p:nvGraphicFramePr>
        <p:xfrm>
          <a:off x="8115300" y="317246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249887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Blue Book</a:t>
            </a:r>
            <a:endParaRPr lang="en-US" sz="14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4128484"/>
              </p:ext>
            </p:extLst>
          </p:nvPr>
        </p:nvGraphicFramePr>
        <p:xfrm>
          <a:off x="457200" y="1650999"/>
          <a:ext cx="7569200" cy="4444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6639149"/>
              </p:ext>
            </p:extLst>
          </p:nvPr>
        </p:nvGraphicFramePr>
        <p:xfrm>
          <a:off x="0" y="1524000"/>
          <a:ext cx="8026400" cy="4725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27870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2550"/>
            <a:ext cx="8229600" cy="512445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38,000 seats in capital plan is too low, esp. given existing overcrowding, projected enrollment, pre-K expansion, class size reduction, new mandates to provide charter schools with space</a:t>
            </a:r>
          </a:p>
          <a:p>
            <a:endParaRPr lang="en-US" dirty="0"/>
          </a:p>
          <a:p>
            <a:r>
              <a:rPr lang="en-US" dirty="0" smtClean="0"/>
              <a:t>Also very low as compared to Mayor’s plan to create or preserve 200,000 affordable housing units.</a:t>
            </a:r>
          </a:p>
          <a:p>
            <a:endParaRPr lang="en-US" dirty="0"/>
          </a:p>
          <a:p>
            <a:r>
              <a:rPr lang="en-US" dirty="0" smtClean="0"/>
              <a:t>Council should expand </a:t>
            </a:r>
            <a:r>
              <a:rPr lang="en-US" dirty="0"/>
              <a:t>the </a:t>
            </a:r>
            <a:r>
              <a:rPr lang="en-US" dirty="0" smtClean="0"/>
              <a:t>seats  in five year capital plan.</a:t>
            </a:r>
          </a:p>
          <a:p>
            <a:endParaRPr lang="en-US" dirty="0"/>
          </a:p>
          <a:p>
            <a:r>
              <a:rPr lang="en-US" dirty="0" smtClean="0"/>
              <a:t>Commission an independent analysis by City Comptroller, IBO or other agency.</a:t>
            </a:r>
          </a:p>
          <a:p>
            <a:endParaRPr lang="en-US" dirty="0" smtClean="0"/>
          </a:p>
          <a:p>
            <a:r>
              <a:rPr lang="en-US" dirty="0" smtClean="0"/>
              <a:t>Adopt reforms to planning process so that schools are built along with housing in future through mandatory inclusionary zoning, impact fees etc.</a:t>
            </a:r>
          </a:p>
          <a:p>
            <a:endParaRPr lang="en-US" dirty="0" smtClean="0"/>
          </a:p>
          <a:p>
            <a:r>
              <a:rPr lang="en-US" dirty="0" smtClean="0"/>
              <a:t>Over half of all states and 60% of large cities have impact fees, requiring developers to pay for costs of infrastructure improvements, including schools.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433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Proposed capital plan vs. needs for seats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Proposed capital plan has (at most) 38,754 seats – and this if Cuomo’s “Smart School” bond act is approved. (806 more seats funded only for design)</a:t>
            </a:r>
          </a:p>
          <a:p>
            <a:endParaRPr lang="en-US" sz="2000" dirty="0" smtClean="0"/>
          </a:p>
          <a:p>
            <a:r>
              <a:rPr lang="en-US" sz="2000" dirty="0" smtClean="0"/>
              <a:t>Plan admits real need </a:t>
            </a:r>
            <a:r>
              <a:rPr lang="en-US" sz="2000" dirty="0"/>
              <a:t>of 49,245 </a:t>
            </a:r>
            <a:r>
              <a:rPr lang="en-US" sz="2000" dirty="0" smtClean="0"/>
              <a:t>(though </a:t>
            </a:r>
            <a:r>
              <a:rPr lang="en-US" sz="2000" dirty="0"/>
              <a:t>doesn’t explain </a:t>
            </a:r>
            <a:r>
              <a:rPr lang="en-US" sz="2000" dirty="0" smtClean="0"/>
              <a:t>how this figure was derived).</a:t>
            </a:r>
          </a:p>
          <a:p>
            <a:endParaRPr lang="en-US" sz="2000" dirty="0"/>
          </a:p>
          <a:p>
            <a:r>
              <a:rPr lang="en-US" sz="2000" dirty="0" smtClean="0"/>
              <a:t>DOE’s consultants project enrollment increases of 60,000-70,000 students by 2021 </a:t>
            </a:r>
          </a:p>
          <a:p>
            <a:endParaRPr lang="en-US" sz="2000" dirty="0" smtClean="0"/>
          </a:p>
          <a:p>
            <a:r>
              <a:rPr lang="en-US" sz="2000" dirty="0" smtClean="0"/>
              <a:t>At least 30,000 seats needed to alleviate current overcrowding for just those districts that </a:t>
            </a:r>
            <a:r>
              <a:rPr lang="en-US" sz="2000" i="1" dirty="0" smtClean="0"/>
              <a:t>average</a:t>
            </a:r>
            <a:r>
              <a:rPr lang="en-US" sz="2000" dirty="0" smtClean="0"/>
              <a:t> above 100</a:t>
            </a:r>
            <a:r>
              <a:rPr lang="en-US" sz="2000" dirty="0"/>
              <a:t>%.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Conclusion: real need for seats </a:t>
            </a:r>
            <a:r>
              <a:rPr lang="en-US" sz="2000" i="1" dirty="0" smtClean="0"/>
              <a:t>at least </a:t>
            </a:r>
            <a:r>
              <a:rPr lang="en-US" sz="2000" dirty="0" smtClean="0"/>
              <a:t>100,000.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299673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Proposed capital plan vs. needs for </a:t>
            </a:r>
            <a:r>
              <a:rPr lang="en-US" sz="3200" dirty="0" smtClean="0"/>
              <a:t>seats part II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These figures </a:t>
            </a:r>
            <a:r>
              <a:rPr lang="en-US" dirty="0"/>
              <a:t>do not capture overcrowding at neighborhood level, including schools with </a:t>
            </a:r>
            <a:r>
              <a:rPr lang="en-US" dirty="0" smtClean="0"/>
              <a:t>K waiting lists, or need </a:t>
            </a:r>
            <a:r>
              <a:rPr lang="en-US" dirty="0"/>
              <a:t>to expand </a:t>
            </a:r>
            <a:r>
              <a:rPr lang="en-US" dirty="0" smtClean="0"/>
              <a:t>pre-K</a:t>
            </a:r>
            <a:r>
              <a:rPr lang="en-US" dirty="0"/>
              <a:t>, reduce class size, restore cluster rooms, or provide space for charters as </a:t>
            </a:r>
            <a:r>
              <a:rPr lang="en-US" dirty="0" smtClean="0"/>
              <a:t>required in </a:t>
            </a:r>
            <a:r>
              <a:rPr lang="en-US" dirty="0"/>
              <a:t>new state law.</a:t>
            </a:r>
          </a:p>
          <a:p>
            <a:endParaRPr lang="en-US" dirty="0"/>
          </a:p>
          <a:p>
            <a:r>
              <a:rPr lang="en-US" dirty="0"/>
              <a:t>Does not capture need to replace trailers with capacity of </a:t>
            </a:r>
            <a:r>
              <a:rPr lang="en-US" dirty="0" smtClean="0"/>
              <a:t>more than </a:t>
            </a:r>
            <a:r>
              <a:rPr lang="en-US" dirty="0"/>
              <a:t>10,890</a:t>
            </a:r>
            <a:r>
              <a:rPr lang="en-US" dirty="0" smtClean="0"/>
              <a:t> seats.</a:t>
            </a:r>
          </a:p>
          <a:p>
            <a:endParaRPr lang="en-US" dirty="0"/>
          </a:p>
          <a:p>
            <a:r>
              <a:rPr lang="en-US" dirty="0" smtClean="0"/>
              <a:t>Though </a:t>
            </a:r>
            <a:r>
              <a:rPr lang="en-US" dirty="0"/>
              <a:t>DOE </a:t>
            </a:r>
            <a:r>
              <a:rPr lang="en-US" dirty="0" smtClean="0"/>
              <a:t>counts only 7,158 students </a:t>
            </a:r>
            <a:r>
              <a:rPr lang="en-US" dirty="0"/>
              <a:t>attending class in TCUs, actual number is far </a:t>
            </a:r>
            <a:r>
              <a:rPr lang="en-US" dirty="0" smtClean="0"/>
              <a:t>higher &amp; likely over 10,000. </a:t>
            </a:r>
            <a:endParaRPr lang="en-US" dirty="0"/>
          </a:p>
          <a:p>
            <a:endParaRPr lang="en-US" dirty="0"/>
          </a:p>
          <a:p>
            <a:r>
              <a:rPr lang="en-US" dirty="0"/>
              <a:t>Also, DOE utilization figures </a:t>
            </a:r>
            <a:r>
              <a:rPr lang="en-US" i="1" dirty="0"/>
              <a:t>underestimate</a:t>
            </a:r>
            <a:r>
              <a:rPr lang="en-US" dirty="0"/>
              <a:t> actual overcrowding according to most experts and Chancellor, who has appointed a “Blue Book” taskforce to improve them.</a:t>
            </a:r>
          </a:p>
          <a:p>
            <a:endParaRPr lang="en-US" dirty="0"/>
          </a:p>
          <a:p>
            <a:r>
              <a:rPr lang="en-US" dirty="0"/>
              <a:t>Revised utilization formula should be aligned to smaller classes, dedicated rooms for art, music, special education services, and more.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662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 sizes have increased for six years in a row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Despite provisions in 2007 state law requiring NYC reduce class sizes, classes in  K-3 in 2013-2014 largest since 1998; in grades 4-8 largest since 2002.  </a:t>
            </a:r>
          </a:p>
          <a:p>
            <a:endParaRPr lang="en-US" dirty="0"/>
          </a:p>
          <a:p>
            <a:r>
              <a:rPr lang="en-US" dirty="0" smtClean="0"/>
              <a:t>K-3 average </a:t>
            </a:r>
            <a:r>
              <a:rPr lang="en-US" dirty="0"/>
              <a:t>class size </a:t>
            </a:r>
            <a:r>
              <a:rPr lang="en-US" dirty="0" smtClean="0"/>
              <a:t>was 24.9 (Gen Ed, </a:t>
            </a:r>
            <a:r>
              <a:rPr lang="en-US" dirty="0"/>
              <a:t>inclusion </a:t>
            </a:r>
            <a:r>
              <a:rPr lang="en-US" dirty="0" smtClean="0"/>
              <a:t>&amp; </a:t>
            </a:r>
            <a:r>
              <a:rPr lang="en-US" dirty="0"/>
              <a:t>gifted classes) </a:t>
            </a:r>
            <a:r>
              <a:rPr lang="en-US" dirty="0" smtClean="0"/>
              <a:t>compared </a:t>
            </a:r>
            <a:r>
              <a:rPr lang="en-US" dirty="0"/>
              <a:t>to </a:t>
            </a:r>
            <a:r>
              <a:rPr lang="en-US" dirty="0" smtClean="0"/>
              <a:t>20.9 </a:t>
            </a:r>
            <a:r>
              <a:rPr lang="en-US" dirty="0"/>
              <a:t>in </a:t>
            </a:r>
            <a:r>
              <a:rPr lang="en-US" dirty="0" smtClean="0"/>
              <a:t>2007, increase </a:t>
            </a:r>
            <a:r>
              <a:rPr lang="en-US" dirty="0"/>
              <a:t>of </a:t>
            </a:r>
            <a:r>
              <a:rPr lang="en-US" dirty="0" smtClean="0"/>
              <a:t>19%.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grades 4-8, the average class size </a:t>
            </a:r>
            <a:r>
              <a:rPr lang="en-US" dirty="0" smtClean="0"/>
              <a:t>was 26.8</a:t>
            </a:r>
            <a:r>
              <a:rPr lang="en-US" dirty="0"/>
              <a:t>, compared to </a:t>
            </a:r>
            <a:r>
              <a:rPr lang="en-US" dirty="0" smtClean="0"/>
              <a:t>25.1 in 2007 –increase </a:t>
            </a:r>
            <a:r>
              <a:rPr lang="en-US" dirty="0"/>
              <a:t>of </a:t>
            </a:r>
            <a:r>
              <a:rPr lang="en-US" dirty="0" smtClean="0"/>
              <a:t>6.8%. </a:t>
            </a:r>
          </a:p>
          <a:p>
            <a:endParaRPr lang="en-US" dirty="0"/>
          </a:p>
          <a:p>
            <a:r>
              <a:rPr lang="en-US" dirty="0" smtClean="0"/>
              <a:t>HS </a:t>
            </a:r>
            <a:r>
              <a:rPr lang="en-US" dirty="0"/>
              <a:t>“core” academic classes, </a:t>
            </a:r>
            <a:r>
              <a:rPr lang="en-US" dirty="0" smtClean="0"/>
              <a:t>class size average 26.7, up slightly since 2007</a:t>
            </a:r>
            <a:r>
              <a:rPr lang="en-US" dirty="0"/>
              <a:t>.  </a:t>
            </a:r>
            <a:r>
              <a:rPr lang="en-US" dirty="0" smtClean="0"/>
              <a:t>(Yet </a:t>
            </a:r>
            <a:r>
              <a:rPr lang="en-US" dirty="0"/>
              <a:t>DOE’s </a:t>
            </a:r>
            <a:r>
              <a:rPr lang="en-US" dirty="0" smtClean="0"/>
              <a:t> measure of HS </a:t>
            </a:r>
            <a:r>
              <a:rPr lang="en-US" dirty="0"/>
              <a:t>class sizes is inaccurate and their methodology </a:t>
            </a:r>
            <a:r>
              <a:rPr lang="en-US" dirty="0" smtClean="0"/>
              <a:t>changes, </a:t>
            </a:r>
            <a:r>
              <a:rPr lang="en-US" dirty="0"/>
              <a:t>so </a:t>
            </a:r>
            <a:r>
              <a:rPr lang="en-US" dirty="0" smtClean="0"/>
              <a:t>estimates </a:t>
            </a:r>
            <a:r>
              <a:rPr lang="en-US" dirty="0"/>
              <a:t>cannot be relied upon</a:t>
            </a:r>
            <a:r>
              <a:rPr lang="en-US" dirty="0" smtClean="0"/>
              <a:t>.)</a:t>
            </a:r>
          </a:p>
          <a:p>
            <a:endParaRPr lang="en-US" dirty="0"/>
          </a:p>
          <a:p>
            <a:r>
              <a:rPr lang="en-US" dirty="0" smtClean="0"/>
              <a:t>Averages do NOT tell the whole story – as more than 330,000 students were in classes of 30 or more in 2013-2014.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There were 40,268 </a:t>
            </a:r>
            <a:r>
              <a:rPr lang="en-US" dirty="0"/>
              <a:t>kids in K-3 </a:t>
            </a:r>
            <a:r>
              <a:rPr lang="en-US" dirty="0" smtClean="0"/>
              <a:t>in classes of 30 </a:t>
            </a:r>
            <a:r>
              <a:rPr lang="en-US" dirty="0"/>
              <a:t>or </a:t>
            </a:r>
            <a:r>
              <a:rPr lang="en-US" dirty="0" smtClean="0"/>
              <a:t>more in 2013-2014 – an increase of nearly 14% compared to the year before.</a:t>
            </a:r>
            <a:r>
              <a:rPr lang="en-US" dirty="0"/>
              <a:t> </a:t>
            </a:r>
          </a:p>
          <a:p>
            <a:endParaRPr lang="en-US" dirty="0"/>
          </a:p>
          <a:p>
            <a:r>
              <a:rPr lang="en-US" dirty="0"/>
              <a:t>The number of teachers decreased by </a:t>
            </a:r>
            <a:r>
              <a:rPr lang="en-US" dirty="0" smtClean="0"/>
              <a:t>over 5000 between </a:t>
            </a:r>
            <a:r>
              <a:rPr lang="en-US" dirty="0"/>
              <a:t>2007-2010, according to the Mayor’s Management Report, despite rising enrollment.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185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9409109"/>
              </p:ext>
            </p:extLst>
          </p:nvPr>
        </p:nvGraphicFramePr>
        <p:xfrm>
          <a:off x="457200" y="685800"/>
          <a:ext cx="82296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27897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183072"/>
              </p:ext>
            </p:extLst>
          </p:nvPr>
        </p:nvGraphicFramePr>
        <p:xfrm>
          <a:off x="76200" y="304800"/>
          <a:ext cx="9067800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9348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514129"/>
              </p:ext>
            </p:extLst>
          </p:nvPr>
        </p:nvGraphicFramePr>
        <p:xfrm>
          <a:off x="1066800" y="533400"/>
          <a:ext cx="65532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8736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5549</TotalTime>
  <Words>2216</Words>
  <Application>Microsoft Macintosh PowerPoint</Application>
  <PresentationFormat>On-screen Show (4:3)</PresentationFormat>
  <Paragraphs>246</Paragraphs>
  <Slides>30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Clarity</vt:lpstr>
      <vt:lpstr>UnMet need for seats in New 2015-2019 PROPOSED capital plan  Including Citywide CLASS SIZE and OVERCROWDING data  </vt:lpstr>
      <vt:lpstr>School Utilization Rates at critical levels</vt:lpstr>
      <vt:lpstr>Average Utilization Rates City-Wide 2012-2013</vt:lpstr>
      <vt:lpstr>Proposed capital plan vs. needs for seats</vt:lpstr>
      <vt:lpstr>Proposed capital plan vs. needs for seats part II</vt:lpstr>
      <vt:lpstr>Class sizes have increased for six years in a row </vt:lpstr>
      <vt:lpstr>PowerPoint Presentation</vt:lpstr>
      <vt:lpstr>PowerPoint Presentation</vt:lpstr>
      <vt:lpstr>PowerPoint Presentation</vt:lpstr>
      <vt:lpstr>Class sizes citywide have increased in grades K-3  by 19.1% since 2007 and are now far above Contracts for Excellence goals</vt:lpstr>
      <vt:lpstr>Class sizes citywide in grades 4-8 have increased by 6.8% since 2007 and are now far above Contracts for Excellence goals</vt:lpstr>
      <vt:lpstr> Class sizes city-wide have increased in core HS classes as well, by 2.3% since 2007, though the DOE data is unreliable* </vt:lpstr>
      <vt:lpstr>At least 30,000 seats currently needed  just in districts averaging over 100%</vt:lpstr>
      <vt:lpstr>Manhattan Average Building Utilization Rates by District 2012-2013</vt:lpstr>
      <vt:lpstr>Bronx Average Building Utilization Rates by District 2012-2013 </vt:lpstr>
      <vt:lpstr>Brooklyn Average Building Utilization Rates by District 2012-2013</vt:lpstr>
      <vt:lpstr>Queens Average Building Utilization Rates 2012-2013 by District</vt:lpstr>
      <vt:lpstr>Staten Island Average Building Utilization Rates 2012-2013</vt:lpstr>
      <vt:lpstr>Enrollment projections suggest many MORE districts will require additional seats in future</vt:lpstr>
      <vt:lpstr>City-wide Enrollment Projections K-8 vs. New Seats in Capital Plan </vt:lpstr>
      <vt:lpstr>City-wide Enrollment Projections HS vs. New Seats in Capital Plan </vt:lpstr>
      <vt:lpstr>Unmet need in Queens HS especially acute </vt:lpstr>
      <vt:lpstr>Kindergarten Waitlists in many neighborhoods</vt:lpstr>
      <vt:lpstr>2014 Kindergarten Wait Lists (Citywide)</vt:lpstr>
      <vt:lpstr>New charter provisions passed in state budget</vt:lpstr>
      <vt:lpstr>Charter space provisions ONLY apply to NYC</vt:lpstr>
      <vt:lpstr>How many charters will there be entitled to free space?</vt:lpstr>
      <vt:lpstr> Blue book data &amp; Utilization formula inaccurate &amp; underestimates actual level of overcrowding  </vt:lpstr>
      <vt:lpstr>Comparison of class sizes in Blue book compared to current averages &amp; Contract for excellence goals</vt:lpstr>
      <vt:lpstr>Some Recommendations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Education Council, District 10  Presentation</dc:title>
  <dc:creator>Peter Dalmasy</dc:creator>
  <cp:lastModifiedBy>Peter Dalmasy</cp:lastModifiedBy>
  <cp:revision>219</cp:revision>
  <dcterms:created xsi:type="dcterms:W3CDTF">2014-02-11T14:35:23Z</dcterms:created>
  <dcterms:modified xsi:type="dcterms:W3CDTF">2014-07-09T14:06:59Z</dcterms:modified>
</cp:coreProperties>
</file>