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34"/>
  </p:notesMasterIdLst>
  <p:handoutMasterIdLst>
    <p:handoutMasterId r:id="rId35"/>
  </p:handoutMasterIdLst>
  <p:sldIdLst>
    <p:sldId id="256" r:id="rId2"/>
    <p:sldId id="286" r:id="rId3"/>
    <p:sldId id="287" r:id="rId4"/>
    <p:sldId id="288" r:id="rId5"/>
    <p:sldId id="289" r:id="rId6"/>
    <p:sldId id="290" r:id="rId7"/>
    <p:sldId id="291" r:id="rId8"/>
    <p:sldId id="292" r:id="rId9"/>
    <p:sldId id="293" r:id="rId10"/>
    <p:sldId id="259" r:id="rId11"/>
    <p:sldId id="260" r:id="rId12"/>
    <p:sldId id="261" r:id="rId13"/>
    <p:sldId id="257" r:id="rId14"/>
    <p:sldId id="262" r:id="rId15"/>
    <p:sldId id="294" r:id="rId16"/>
    <p:sldId id="295" r:id="rId17"/>
    <p:sldId id="296" r:id="rId18"/>
    <p:sldId id="297" r:id="rId19"/>
    <p:sldId id="298" r:id="rId20"/>
    <p:sldId id="299" r:id="rId21"/>
    <p:sldId id="300" r:id="rId22"/>
    <p:sldId id="301" r:id="rId23"/>
    <p:sldId id="303" r:id="rId24"/>
    <p:sldId id="304" r:id="rId25"/>
    <p:sldId id="312" r:id="rId26"/>
    <p:sldId id="305" r:id="rId27"/>
    <p:sldId id="306" r:id="rId28"/>
    <p:sldId id="307" r:id="rId29"/>
    <p:sldId id="308" r:id="rId30"/>
    <p:sldId id="309" r:id="rId31"/>
    <p:sldId id="310" r:id="rId32"/>
    <p:sldId id="311" r:id="rId33"/>
  </p:sldIdLst>
  <p:sldSz cx="9144000" cy="6858000" type="screen4x3"/>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816" y="6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peterdalmasy:Downloads:D1-32%202012%20SV-8.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peterdalmasy:Downloads:D78_ALL_HS%202012%20SV-6.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peterdalmasy:Desktop:Updated%20Overcrowding%20Report%20Graphs:fig%2022%20kids%20on%20waitlists%20by%20borough.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32798936"/>
        <c:axId val="-2132796024"/>
      </c:barChart>
      <c:catAx>
        <c:axId val="-2132798936"/>
        <c:scaling>
          <c:orientation val="minMax"/>
        </c:scaling>
        <c:delete val="0"/>
        <c:axPos val="b"/>
        <c:majorTickMark val="out"/>
        <c:minorTickMark val="none"/>
        <c:tickLblPos val="nextTo"/>
        <c:crossAx val="-2132796024"/>
        <c:crosses val="autoZero"/>
        <c:auto val="1"/>
        <c:lblAlgn val="ctr"/>
        <c:lblOffset val="100"/>
        <c:noMultiLvlLbl val="0"/>
      </c:catAx>
      <c:valAx>
        <c:axId val="-2132796024"/>
        <c:scaling>
          <c:orientation val="minMax"/>
        </c:scaling>
        <c:delete val="0"/>
        <c:axPos val="l"/>
        <c:majorGridlines/>
        <c:numFmt formatCode="0%" sourceLinked="1"/>
        <c:majorTickMark val="out"/>
        <c:minorTickMark val="none"/>
        <c:tickLblPos val="nextTo"/>
        <c:crossAx val="-2132798936"/>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D9 1</a:t>
            </a:r>
            <a:r>
              <a:rPr lang="en-US" baseline="30000" dirty="0" smtClean="0"/>
              <a:t>st</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Sheet6!$D$23:$D$40</c:f>
              <c:strCache>
                <c:ptCount val="18"/>
                <c:pt idx="0">
                  <c:v>Lucero Elementary School</c:v>
                </c:pt>
                <c:pt idx="1">
                  <c:v>P.S. 028 MOUNT HOPE</c:v>
                </c:pt>
                <c:pt idx="2">
                  <c:v>The Walton Avenue School</c:v>
                </c:pt>
                <c:pt idx="3">
                  <c:v>P.S. 132 GARRET A. MORGAN</c:v>
                </c:pt>
                <c:pt idx="4">
                  <c:v>P.S. 110 THEODORE SCHOENFELD</c:v>
                </c:pt>
                <c:pt idx="5">
                  <c:v>P.S. 035 FRANZ SIEGEL</c:v>
                </c:pt>
                <c:pt idx="6">
                  <c:v>Mount Eden Children's Academy</c:v>
                </c:pt>
                <c:pt idx="7">
                  <c:v>P.S. 109 SEDGWICK</c:v>
                </c:pt>
                <c:pt idx="8">
                  <c:v>P.S. 199X - The Shakespeare School</c:v>
                </c:pt>
                <c:pt idx="9">
                  <c:v>West Tremont Neighborhood School</c:v>
                </c:pt>
                <c:pt idx="10">
                  <c:v>P.S. 058</c:v>
                </c:pt>
                <c:pt idx="11">
                  <c:v>P.S. 204 MORRIS HEIGHTS</c:v>
                </c:pt>
                <c:pt idx="12">
                  <c:v>P.S. X114 - Luis Llorens Torres Schools</c:v>
                </c:pt>
                <c:pt idx="13">
                  <c:v>SHERIDAN ACADEMY for YOUNG LEADERS</c:v>
                </c:pt>
                <c:pt idx="14">
                  <c:v>P.S. 070 MAX SCHOENFELD</c:v>
                </c:pt>
                <c:pt idx="15">
                  <c:v>P.S. 236 LANGSTON HUGHES</c:v>
                </c:pt>
                <c:pt idx="16">
                  <c:v>P.S. 042 CLAREMONT</c:v>
                </c:pt>
                <c:pt idx="17">
                  <c:v>P.S. 170</c:v>
                </c:pt>
              </c:strCache>
            </c:strRef>
          </c:cat>
          <c:val>
            <c:numRef>
              <c:f>Sheet6!$E$23:$E$40</c:f>
              <c:numCache>
                <c:formatCode>0</c:formatCode>
                <c:ptCount val="18"/>
                <c:pt idx="0">
                  <c:v>30.0</c:v>
                </c:pt>
                <c:pt idx="1">
                  <c:v>30.0</c:v>
                </c:pt>
                <c:pt idx="2">
                  <c:v>30.0</c:v>
                </c:pt>
                <c:pt idx="3">
                  <c:v>29.5</c:v>
                </c:pt>
                <c:pt idx="4">
                  <c:v>29.0</c:v>
                </c:pt>
                <c:pt idx="5">
                  <c:v>28.8</c:v>
                </c:pt>
                <c:pt idx="6">
                  <c:v>28.0</c:v>
                </c:pt>
                <c:pt idx="7">
                  <c:v>27.0</c:v>
                </c:pt>
                <c:pt idx="8">
                  <c:v>27.0</c:v>
                </c:pt>
                <c:pt idx="9">
                  <c:v>27.0</c:v>
                </c:pt>
                <c:pt idx="10">
                  <c:v>26.7</c:v>
                </c:pt>
                <c:pt idx="11">
                  <c:v>26.7</c:v>
                </c:pt>
                <c:pt idx="12">
                  <c:v>26.7</c:v>
                </c:pt>
                <c:pt idx="13">
                  <c:v>26.5</c:v>
                </c:pt>
                <c:pt idx="14">
                  <c:v>26.3</c:v>
                </c:pt>
                <c:pt idx="15">
                  <c:v>26.0</c:v>
                </c:pt>
                <c:pt idx="16">
                  <c:v>25.0</c:v>
                </c:pt>
                <c:pt idx="17">
                  <c:v>25.0</c:v>
                </c:pt>
              </c:numCache>
            </c:numRef>
          </c:val>
        </c:ser>
        <c:dLbls>
          <c:showLegendKey val="0"/>
          <c:showVal val="0"/>
          <c:showCatName val="0"/>
          <c:showSerName val="0"/>
          <c:showPercent val="0"/>
          <c:showBubbleSize val="0"/>
        </c:dLbls>
        <c:gapWidth val="150"/>
        <c:axId val="2119780632"/>
        <c:axId val="2119328872"/>
      </c:barChart>
      <c:catAx>
        <c:axId val="2119780632"/>
        <c:scaling>
          <c:orientation val="minMax"/>
        </c:scaling>
        <c:delete val="0"/>
        <c:axPos val="b"/>
        <c:majorTickMark val="out"/>
        <c:minorTickMark val="none"/>
        <c:tickLblPos val="nextTo"/>
        <c:crossAx val="2119328872"/>
        <c:crosses val="autoZero"/>
        <c:auto val="1"/>
        <c:lblAlgn val="ctr"/>
        <c:lblOffset val="100"/>
        <c:noMultiLvlLbl val="0"/>
      </c:catAx>
      <c:valAx>
        <c:axId val="2119328872"/>
        <c:scaling>
          <c:orientation val="minMax"/>
        </c:scaling>
        <c:delete val="1"/>
        <c:axPos val="l"/>
        <c:majorGridlines/>
        <c:numFmt formatCode="0" sourceLinked="1"/>
        <c:majorTickMark val="out"/>
        <c:minorTickMark val="none"/>
        <c:tickLblPos val="nextTo"/>
        <c:crossAx val="2119780632"/>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D9 2</a:t>
            </a:r>
            <a:r>
              <a:rPr lang="en-US" baseline="30000" dirty="0" smtClean="0"/>
              <a:t>nd</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Sheet6!$D$43:$D$61</c:f>
              <c:strCache>
                <c:ptCount val="19"/>
                <c:pt idx="0">
                  <c:v>P.S. 204 MORRIS HEIGHTS</c:v>
                </c:pt>
                <c:pt idx="1">
                  <c:v>The Walton Avenue School</c:v>
                </c:pt>
                <c:pt idx="2">
                  <c:v>P.S. 110 THEODORE SCHOENFELD</c:v>
                </c:pt>
                <c:pt idx="3">
                  <c:v>Lucero Elementary School</c:v>
                </c:pt>
                <c:pt idx="4">
                  <c:v>P.S. 028 MOUNT HOPE</c:v>
                </c:pt>
                <c:pt idx="5">
                  <c:v>P.S./M.S. 004 CROTONA PARK WEST</c:v>
                </c:pt>
                <c:pt idx="6">
                  <c:v>P.S. X114 - Luis Llorens Torres Schools</c:v>
                </c:pt>
                <c:pt idx="7">
                  <c:v>P.S. 011 HIGHBRIDGE</c:v>
                </c:pt>
                <c:pt idx="8">
                  <c:v>P.S. 035 FRANZ SIEGEL</c:v>
                </c:pt>
                <c:pt idx="9">
                  <c:v>P.S. 053 BASHEER QUISIM</c:v>
                </c:pt>
                <c:pt idx="10">
                  <c:v>West Tremont Neighborhood School</c:v>
                </c:pt>
                <c:pt idx="11">
                  <c:v>P.S. 042 CLAREMONT</c:v>
                </c:pt>
                <c:pt idx="12">
                  <c:v>P.S. 199X - The Shakespeare School</c:v>
                </c:pt>
                <c:pt idx="13">
                  <c:v>P.S. 109 SEDGWICK</c:v>
                </c:pt>
                <c:pt idx="14">
                  <c:v>P.S. 132 GARRET A. MORGAN</c:v>
                </c:pt>
                <c:pt idx="15">
                  <c:v>P.S. 236 LANGSTON HUGHES</c:v>
                </c:pt>
                <c:pt idx="16">
                  <c:v>P.S. 055 BENJAMIN FRANKLIN</c:v>
                </c:pt>
                <c:pt idx="17">
                  <c:v>P.S./I.S. 218 Rafael Hernandez Dual Language Magnet School</c:v>
                </c:pt>
                <c:pt idx="18">
                  <c:v>P.S. 163 ARTHUR A. SCHOMBURG</c:v>
                </c:pt>
              </c:strCache>
            </c:strRef>
          </c:cat>
          <c:val>
            <c:numRef>
              <c:f>Sheet6!$E$43:$E$61</c:f>
              <c:numCache>
                <c:formatCode>0</c:formatCode>
                <c:ptCount val="19"/>
                <c:pt idx="0">
                  <c:v>30.0</c:v>
                </c:pt>
                <c:pt idx="1">
                  <c:v>30.0</c:v>
                </c:pt>
                <c:pt idx="2">
                  <c:v>29.5</c:v>
                </c:pt>
                <c:pt idx="3">
                  <c:v>29.0</c:v>
                </c:pt>
                <c:pt idx="4">
                  <c:v>28.3</c:v>
                </c:pt>
                <c:pt idx="5">
                  <c:v>28.0</c:v>
                </c:pt>
                <c:pt idx="6">
                  <c:v>27.5</c:v>
                </c:pt>
                <c:pt idx="7">
                  <c:v>27.0</c:v>
                </c:pt>
                <c:pt idx="8">
                  <c:v>27.0</c:v>
                </c:pt>
                <c:pt idx="9">
                  <c:v>27.0</c:v>
                </c:pt>
                <c:pt idx="10">
                  <c:v>27.0</c:v>
                </c:pt>
                <c:pt idx="11">
                  <c:v>26.5</c:v>
                </c:pt>
                <c:pt idx="12">
                  <c:v>26.3</c:v>
                </c:pt>
                <c:pt idx="13">
                  <c:v>26.0</c:v>
                </c:pt>
                <c:pt idx="14">
                  <c:v>25.5</c:v>
                </c:pt>
                <c:pt idx="15">
                  <c:v>25.5</c:v>
                </c:pt>
                <c:pt idx="16">
                  <c:v>25.3</c:v>
                </c:pt>
                <c:pt idx="17">
                  <c:v>25.0</c:v>
                </c:pt>
                <c:pt idx="18">
                  <c:v>24.8</c:v>
                </c:pt>
              </c:numCache>
            </c:numRef>
          </c:val>
        </c:ser>
        <c:dLbls>
          <c:showLegendKey val="0"/>
          <c:showVal val="0"/>
          <c:showCatName val="0"/>
          <c:showSerName val="0"/>
          <c:showPercent val="0"/>
          <c:showBubbleSize val="0"/>
        </c:dLbls>
        <c:gapWidth val="150"/>
        <c:axId val="2119179208"/>
        <c:axId val="2119808520"/>
      </c:barChart>
      <c:catAx>
        <c:axId val="2119179208"/>
        <c:scaling>
          <c:orientation val="minMax"/>
        </c:scaling>
        <c:delete val="0"/>
        <c:axPos val="b"/>
        <c:majorTickMark val="out"/>
        <c:minorTickMark val="none"/>
        <c:tickLblPos val="nextTo"/>
        <c:crossAx val="2119808520"/>
        <c:crosses val="autoZero"/>
        <c:auto val="1"/>
        <c:lblAlgn val="ctr"/>
        <c:lblOffset val="100"/>
        <c:noMultiLvlLbl val="0"/>
      </c:catAx>
      <c:valAx>
        <c:axId val="2119808520"/>
        <c:scaling>
          <c:orientation val="minMax"/>
        </c:scaling>
        <c:delete val="1"/>
        <c:axPos val="l"/>
        <c:majorGridlines/>
        <c:numFmt formatCode="0" sourceLinked="1"/>
        <c:majorTickMark val="out"/>
        <c:minorTickMark val="none"/>
        <c:tickLblPos val="nextTo"/>
        <c:crossAx val="211917920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D9 3</a:t>
            </a:r>
            <a:r>
              <a:rPr lang="en-US" baseline="30000" dirty="0" smtClean="0"/>
              <a:t>rd</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Sheet6!$D$63:$D$80</c:f>
              <c:strCache>
                <c:ptCount val="18"/>
                <c:pt idx="0">
                  <c:v>P.S. X114 - Luis Llorens Torres Schools</c:v>
                </c:pt>
                <c:pt idx="1">
                  <c:v>P.S. 064 PURA BELPRE</c:v>
                </c:pt>
                <c:pt idx="2">
                  <c:v>P.S. 204 MORRIS HEIGHTS</c:v>
                </c:pt>
                <c:pt idx="3">
                  <c:v>P.S. 028 MOUNT HOPE</c:v>
                </c:pt>
                <c:pt idx="4">
                  <c:v>P.S. 042 CLAREMONT</c:v>
                </c:pt>
                <c:pt idx="5">
                  <c:v>P.S. 070 MAX SCHOENFELD</c:v>
                </c:pt>
                <c:pt idx="6">
                  <c:v>P.S. 110 THEODORE SCHOENFELD</c:v>
                </c:pt>
                <c:pt idx="7">
                  <c:v>P.S. 236 LANGSTON HUGHES</c:v>
                </c:pt>
                <c:pt idx="8">
                  <c:v>P.S. 126 DR MARJORIE H DUNBAR</c:v>
                </c:pt>
                <c:pt idx="9">
                  <c:v>P.S. 199X - The Shakespeare School</c:v>
                </c:pt>
                <c:pt idx="10">
                  <c:v>P.S. 055 BENJAMIN FRANKLIN</c:v>
                </c:pt>
                <c:pt idx="11">
                  <c:v>P.S./M.S. 004 CROTONA PARK WEST</c:v>
                </c:pt>
                <c:pt idx="12">
                  <c:v>P.S. 011 HIGHBRIDGE</c:v>
                </c:pt>
                <c:pt idx="13">
                  <c:v>P.S. 063 AUTHOR'S ACADEMY</c:v>
                </c:pt>
                <c:pt idx="14">
                  <c:v>THE FAMILY SCHOOL</c:v>
                </c:pt>
                <c:pt idx="15">
                  <c:v>P.S. 163 ARTHUR A. SCHOMBURG</c:v>
                </c:pt>
                <c:pt idx="16">
                  <c:v>P.S. 230 DR ROLAND N. PATTERSON</c:v>
                </c:pt>
                <c:pt idx="17">
                  <c:v>SHERIDAN ACADEMY for YOUNG LEADERS</c:v>
                </c:pt>
              </c:strCache>
            </c:strRef>
          </c:cat>
          <c:val>
            <c:numRef>
              <c:f>Sheet6!$E$63:$E$80</c:f>
              <c:numCache>
                <c:formatCode>0</c:formatCode>
                <c:ptCount val="18"/>
                <c:pt idx="0">
                  <c:v>33.0</c:v>
                </c:pt>
                <c:pt idx="1">
                  <c:v>32.0</c:v>
                </c:pt>
                <c:pt idx="2">
                  <c:v>32.0</c:v>
                </c:pt>
                <c:pt idx="3">
                  <c:v>30.0</c:v>
                </c:pt>
                <c:pt idx="4">
                  <c:v>30.0</c:v>
                </c:pt>
                <c:pt idx="5">
                  <c:v>29.0</c:v>
                </c:pt>
                <c:pt idx="6">
                  <c:v>29.0</c:v>
                </c:pt>
                <c:pt idx="7">
                  <c:v>29.0</c:v>
                </c:pt>
                <c:pt idx="8">
                  <c:v>28.7</c:v>
                </c:pt>
                <c:pt idx="9">
                  <c:v>27.7</c:v>
                </c:pt>
                <c:pt idx="10">
                  <c:v>27.5</c:v>
                </c:pt>
                <c:pt idx="11">
                  <c:v>27.5</c:v>
                </c:pt>
                <c:pt idx="12">
                  <c:v>26.3</c:v>
                </c:pt>
                <c:pt idx="13">
                  <c:v>26.0</c:v>
                </c:pt>
                <c:pt idx="14">
                  <c:v>26.0</c:v>
                </c:pt>
                <c:pt idx="15">
                  <c:v>25.3</c:v>
                </c:pt>
                <c:pt idx="16">
                  <c:v>25.0</c:v>
                </c:pt>
                <c:pt idx="17">
                  <c:v>25.0</c:v>
                </c:pt>
              </c:numCache>
            </c:numRef>
          </c:val>
        </c:ser>
        <c:dLbls>
          <c:showLegendKey val="0"/>
          <c:showVal val="0"/>
          <c:showCatName val="0"/>
          <c:showSerName val="0"/>
          <c:showPercent val="0"/>
          <c:showBubbleSize val="0"/>
        </c:dLbls>
        <c:gapWidth val="150"/>
        <c:axId val="-2131919464"/>
        <c:axId val="-2132052616"/>
      </c:barChart>
      <c:catAx>
        <c:axId val="-2131919464"/>
        <c:scaling>
          <c:orientation val="minMax"/>
        </c:scaling>
        <c:delete val="0"/>
        <c:axPos val="b"/>
        <c:majorTickMark val="out"/>
        <c:minorTickMark val="none"/>
        <c:tickLblPos val="nextTo"/>
        <c:crossAx val="-2132052616"/>
        <c:crosses val="autoZero"/>
        <c:auto val="1"/>
        <c:lblAlgn val="ctr"/>
        <c:lblOffset val="100"/>
        <c:noMultiLvlLbl val="0"/>
      </c:catAx>
      <c:valAx>
        <c:axId val="-2132052616"/>
        <c:scaling>
          <c:orientation val="minMax"/>
        </c:scaling>
        <c:delete val="1"/>
        <c:axPos val="l"/>
        <c:majorGridlines/>
        <c:numFmt formatCode="0" sourceLinked="1"/>
        <c:majorTickMark val="out"/>
        <c:minorTickMark val="none"/>
        <c:tickLblPos val="nextTo"/>
        <c:crossAx val="-2131919464"/>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en-US" sz="1200" b="1" i="0" baseline="0">
                <a:effectLst/>
              </a:rPr>
              <a:t># of Seats Needed in all districts with building utilization rates higher than 100% at HS level</a:t>
            </a:r>
            <a:endParaRPr lang="en-US" sz="1200">
              <a:effectLst/>
            </a:endParaRPr>
          </a:p>
        </c:rich>
      </c:tx>
      <c:layout/>
      <c:overlay val="0"/>
    </c:title>
    <c:autoTitleDeleted val="0"/>
    <c:plotArea>
      <c:layout/>
      <c:barChart>
        <c:barDir val="col"/>
        <c:grouping val="clustered"/>
        <c:varyColors val="0"/>
        <c:ser>
          <c:idx val="0"/>
          <c:order val="0"/>
          <c:spPr>
            <a:solidFill>
              <a:srgbClr val="FF6600"/>
            </a:solidFill>
          </c:spPr>
          <c:invertIfNegative val="0"/>
          <c:dPt>
            <c:idx val="1"/>
            <c:invertIfNegative val="0"/>
            <c:bubble3D val="0"/>
          </c:dPt>
          <c:dLbls>
            <c:showLegendKey val="0"/>
            <c:showVal val="1"/>
            <c:showCatName val="0"/>
            <c:showSerName val="0"/>
            <c:showPercent val="0"/>
            <c:showBubbleSize val="0"/>
            <c:showLeaderLines val="0"/>
          </c:dLbls>
          <c:cat>
            <c:strRef>
              <c:f>'Districts 100% or over (Seats)'!$A$9:$A$10</c:f>
              <c:strCache>
                <c:ptCount val="2"/>
                <c:pt idx="0">
                  <c:v>QUEENS HS</c:v>
                </c:pt>
                <c:pt idx="1">
                  <c:v>STATEN ISLAND HS</c:v>
                </c:pt>
              </c:strCache>
            </c:strRef>
          </c:cat>
          <c:val>
            <c:numRef>
              <c:f>'Districts 100% or over (Seats)'!$B$9:$B$10</c:f>
              <c:numCache>
                <c:formatCode>#,##0</c:formatCode>
                <c:ptCount val="2"/>
                <c:pt idx="0">
                  <c:v>7295.0</c:v>
                </c:pt>
                <c:pt idx="1">
                  <c:v>518.0</c:v>
                </c:pt>
              </c:numCache>
            </c:numRef>
          </c:val>
        </c:ser>
        <c:dLbls>
          <c:showLegendKey val="0"/>
          <c:showVal val="0"/>
          <c:showCatName val="0"/>
          <c:showSerName val="0"/>
          <c:showPercent val="0"/>
          <c:showBubbleSize val="0"/>
        </c:dLbls>
        <c:gapWidth val="150"/>
        <c:axId val="2119893000"/>
        <c:axId val="-2131852728"/>
      </c:barChart>
      <c:catAx>
        <c:axId val="2119893000"/>
        <c:scaling>
          <c:orientation val="minMax"/>
        </c:scaling>
        <c:delete val="0"/>
        <c:axPos val="b"/>
        <c:majorTickMark val="out"/>
        <c:minorTickMark val="none"/>
        <c:tickLblPos val="nextTo"/>
        <c:crossAx val="-2131852728"/>
        <c:crosses val="autoZero"/>
        <c:auto val="1"/>
        <c:lblAlgn val="ctr"/>
        <c:lblOffset val="100"/>
        <c:noMultiLvlLbl val="0"/>
      </c:catAx>
      <c:valAx>
        <c:axId val="-2131852728"/>
        <c:scaling>
          <c:orientation val="minMax"/>
        </c:scaling>
        <c:delete val="0"/>
        <c:axPos val="l"/>
        <c:majorGridlines/>
        <c:numFmt formatCode="#,##0" sourceLinked="1"/>
        <c:majorTickMark val="out"/>
        <c:minorTickMark val="none"/>
        <c:tickLblPos val="nextTo"/>
        <c:crossAx val="2119893000"/>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dirty="0">
                <a:effectLst/>
              </a:rPr>
              <a:t># of Seats Needed in all districts with </a:t>
            </a:r>
            <a:r>
              <a:rPr lang="en-US" sz="1800" b="1" i="0" baseline="0" dirty="0" smtClean="0">
                <a:effectLst/>
              </a:rPr>
              <a:t>ES building </a:t>
            </a:r>
            <a:r>
              <a:rPr lang="en-US" sz="1800" b="1" i="0" baseline="0" dirty="0">
                <a:effectLst/>
              </a:rPr>
              <a:t>utilization rates higher than 100</a:t>
            </a:r>
            <a:r>
              <a:rPr lang="en-US" sz="1800" b="1" i="0" baseline="0" dirty="0" smtClean="0">
                <a:effectLst/>
              </a:rPr>
              <a:t>%</a:t>
            </a:r>
            <a:endParaRPr lang="en-US" dirty="0">
              <a:effectLst/>
            </a:endParaRPr>
          </a:p>
        </c:rich>
      </c:tx>
      <c:layout/>
      <c:overlay val="0"/>
    </c:title>
    <c:autoTitleDeleted val="0"/>
    <c:plotArea>
      <c:layout/>
      <c:barChart>
        <c:barDir val="col"/>
        <c:grouping val="clustered"/>
        <c:varyColors val="0"/>
        <c:ser>
          <c:idx val="0"/>
          <c:order val="0"/>
          <c:spPr>
            <a:solidFill>
              <a:srgbClr val="FF6600"/>
            </a:solidFill>
          </c:spPr>
          <c:invertIfNegative val="0"/>
          <c:dLbls>
            <c:showLegendKey val="0"/>
            <c:showVal val="1"/>
            <c:showCatName val="0"/>
            <c:showSerName val="0"/>
            <c:showPercent val="0"/>
            <c:showBubbleSize val="0"/>
            <c:showLeaderLines val="0"/>
          </c:dLbls>
          <c:cat>
            <c:strRef>
              <c:f>('Districts 100% or over (Seats)'!$A$1:$A$10,'Districts 100% or over (Seats)'!$A$13)</c:f>
              <c:strCache>
                <c:ptCount val="11"/>
                <c:pt idx="0">
                  <c:v>D10</c:v>
                </c:pt>
                <c:pt idx="1">
                  <c:v>D11</c:v>
                </c:pt>
                <c:pt idx="2">
                  <c:v>D15</c:v>
                </c:pt>
                <c:pt idx="3">
                  <c:v>D20</c:v>
                </c:pt>
                <c:pt idx="4">
                  <c:v>D22</c:v>
                </c:pt>
                <c:pt idx="5">
                  <c:v>D24</c:v>
                </c:pt>
                <c:pt idx="6">
                  <c:v>D25</c:v>
                </c:pt>
                <c:pt idx="7">
                  <c:v>D26</c:v>
                </c:pt>
                <c:pt idx="8">
                  <c:v>D27</c:v>
                </c:pt>
                <c:pt idx="9">
                  <c:v>D30</c:v>
                </c:pt>
                <c:pt idx="10">
                  <c:v>D31</c:v>
                </c:pt>
              </c:strCache>
            </c:strRef>
          </c:cat>
          <c:val>
            <c:numRef>
              <c:f>('Districts 100% or over (Seats)'!$B$1:$B$10,'Districts 100% or over (Seats)'!$B$13)</c:f>
              <c:numCache>
                <c:formatCode>#,##0</c:formatCode>
                <c:ptCount val="11"/>
                <c:pt idx="0">
                  <c:v>1929.0</c:v>
                </c:pt>
                <c:pt idx="1">
                  <c:v>1237.0</c:v>
                </c:pt>
                <c:pt idx="2">
                  <c:v>1822.0</c:v>
                </c:pt>
                <c:pt idx="3">
                  <c:v>3912.0</c:v>
                </c:pt>
                <c:pt idx="4" formatCode="General">
                  <c:v>189.0</c:v>
                </c:pt>
                <c:pt idx="5">
                  <c:v>5318.0</c:v>
                </c:pt>
                <c:pt idx="6">
                  <c:v>1637.0</c:v>
                </c:pt>
                <c:pt idx="7">
                  <c:v>1231.0</c:v>
                </c:pt>
                <c:pt idx="8">
                  <c:v>1451.0</c:v>
                </c:pt>
                <c:pt idx="9">
                  <c:v>1476.0</c:v>
                </c:pt>
                <c:pt idx="10">
                  <c:v>2279.0</c:v>
                </c:pt>
              </c:numCache>
            </c:numRef>
          </c:val>
        </c:ser>
        <c:dLbls>
          <c:showLegendKey val="0"/>
          <c:showVal val="0"/>
          <c:showCatName val="0"/>
          <c:showSerName val="0"/>
          <c:showPercent val="0"/>
          <c:showBubbleSize val="0"/>
        </c:dLbls>
        <c:gapWidth val="150"/>
        <c:axId val="2121159976"/>
        <c:axId val="2119366696"/>
      </c:barChart>
      <c:catAx>
        <c:axId val="2121159976"/>
        <c:scaling>
          <c:orientation val="minMax"/>
        </c:scaling>
        <c:delete val="0"/>
        <c:axPos val="b"/>
        <c:majorTickMark val="out"/>
        <c:minorTickMark val="none"/>
        <c:tickLblPos val="nextTo"/>
        <c:crossAx val="2119366696"/>
        <c:crosses val="autoZero"/>
        <c:auto val="1"/>
        <c:lblAlgn val="ctr"/>
        <c:lblOffset val="100"/>
        <c:noMultiLvlLbl val="0"/>
      </c:catAx>
      <c:valAx>
        <c:axId val="2119366696"/>
        <c:scaling>
          <c:orientation val="minMax"/>
        </c:scaling>
        <c:delete val="0"/>
        <c:axPos val="l"/>
        <c:majorGridlines/>
        <c:numFmt formatCode="#,##0" sourceLinked="1"/>
        <c:majorTickMark val="out"/>
        <c:minorTickMark val="none"/>
        <c:tickLblPos val="nextTo"/>
        <c:crossAx val="2121159976"/>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32742216"/>
        <c:axId val="2132189080"/>
      </c:barChart>
      <c:catAx>
        <c:axId val="-2132742216"/>
        <c:scaling>
          <c:orientation val="minMax"/>
        </c:scaling>
        <c:delete val="0"/>
        <c:axPos val="b"/>
        <c:majorTickMark val="out"/>
        <c:minorTickMark val="none"/>
        <c:tickLblPos val="nextTo"/>
        <c:crossAx val="2132189080"/>
        <c:crosses val="autoZero"/>
        <c:auto val="1"/>
        <c:lblAlgn val="ctr"/>
        <c:lblOffset val="100"/>
        <c:noMultiLvlLbl val="0"/>
      </c:catAx>
      <c:valAx>
        <c:axId val="2132189080"/>
        <c:scaling>
          <c:orientation val="minMax"/>
        </c:scaling>
        <c:delete val="0"/>
        <c:axPos val="l"/>
        <c:majorGridlines/>
        <c:numFmt formatCode="0%" sourceLinked="1"/>
        <c:majorTickMark val="out"/>
        <c:minorTickMark val="none"/>
        <c:tickLblPos val="nextTo"/>
        <c:crossAx val="-2132742216"/>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'D9'!$E$102:$E$107</c:f>
              <c:strCache>
                <c:ptCount val="6"/>
                <c:pt idx="0">
                  <c:v>District 9 Elementary Schools</c:v>
                </c:pt>
                <c:pt idx="1">
                  <c:v>Citywide Elementary Schools</c:v>
                </c:pt>
                <c:pt idx="2">
                  <c:v>District 9 Middle Schools</c:v>
                </c:pt>
                <c:pt idx="3">
                  <c:v>Citywide Middle Schools</c:v>
                </c:pt>
                <c:pt idx="4">
                  <c:v>Bronx High Schools</c:v>
                </c:pt>
                <c:pt idx="5">
                  <c:v>Citywide High Schools</c:v>
                </c:pt>
              </c:strCache>
            </c:strRef>
          </c:cat>
          <c:val>
            <c:numRef>
              <c:f>'D9'!$F$102:$F$107</c:f>
              <c:numCache>
                <c:formatCode>0.0%</c:formatCode>
                <c:ptCount val="6"/>
                <c:pt idx="0">
                  <c:v>0.889</c:v>
                </c:pt>
                <c:pt idx="1">
                  <c:v>0.974</c:v>
                </c:pt>
                <c:pt idx="2">
                  <c:v>0.761</c:v>
                </c:pt>
                <c:pt idx="3">
                  <c:v>0.809</c:v>
                </c:pt>
                <c:pt idx="4">
                  <c:v>0.894</c:v>
                </c:pt>
                <c:pt idx="5">
                  <c:v>0.952</c:v>
                </c:pt>
              </c:numCache>
            </c:numRef>
          </c:val>
        </c:ser>
        <c:dLbls>
          <c:showLegendKey val="0"/>
          <c:showVal val="0"/>
          <c:showCatName val="0"/>
          <c:showSerName val="0"/>
          <c:showPercent val="0"/>
          <c:showBubbleSize val="0"/>
        </c:dLbls>
        <c:gapWidth val="150"/>
        <c:axId val="2121215016"/>
        <c:axId val="2121063432"/>
      </c:barChart>
      <c:catAx>
        <c:axId val="2121215016"/>
        <c:scaling>
          <c:orientation val="minMax"/>
        </c:scaling>
        <c:delete val="0"/>
        <c:axPos val="b"/>
        <c:majorTickMark val="out"/>
        <c:minorTickMark val="none"/>
        <c:tickLblPos val="nextTo"/>
        <c:crossAx val="2121063432"/>
        <c:crosses val="autoZero"/>
        <c:auto val="1"/>
        <c:lblAlgn val="ctr"/>
        <c:lblOffset val="100"/>
        <c:noMultiLvlLbl val="0"/>
      </c:catAx>
      <c:valAx>
        <c:axId val="2121063432"/>
        <c:scaling>
          <c:orientation val="minMax"/>
          <c:max val="1.0"/>
        </c:scaling>
        <c:delete val="0"/>
        <c:axPos val="l"/>
        <c:majorGridlines/>
        <c:numFmt formatCode="0%" sourceLinked="0"/>
        <c:majorTickMark val="out"/>
        <c:minorTickMark val="none"/>
        <c:tickLblPos val="nextTo"/>
        <c:crossAx val="2121215016"/>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Sheet1!$D$23:$D$40</c:f>
              <c:strCache>
                <c:ptCount val="18"/>
                <c:pt idx="0">
                  <c:v>P.S. 64 TRANSPORTABLE</c:v>
                </c:pt>
                <c:pt idx="1">
                  <c:v>P.S. 170 (ECC)</c:v>
                </c:pt>
                <c:pt idx="2">
                  <c:v>P.S. 236</c:v>
                </c:pt>
                <c:pt idx="3">
                  <c:v>P.S. 204 ANNEX</c:v>
                </c:pt>
                <c:pt idx="4">
                  <c:v>P.S. 236 ANNEX (P173 ECC)</c:v>
                </c:pt>
                <c:pt idx="5">
                  <c:v>P.S. 70 MINISCHOOL</c:v>
                </c:pt>
                <c:pt idx="6">
                  <c:v>P.S. 163</c:v>
                </c:pt>
                <c:pt idx="7">
                  <c:v>P.S. 109 MINISCHOOL</c:v>
                </c:pt>
                <c:pt idx="8">
                  <c:v>P.S. 35</c:v>
                </c:pt>
                <c:pt idx="9">
                  <c:v>P.S. 53 MINISCHOOL #2</c:v>
                </c:pt>
                <c:pt idx="10">
                  <c:v>P.S. 90 MINISCHOOL</c:v>
                </c:pt>
                <c:pt idx="11">
                  <c:v>P.S. 114</c:v>
                </c:pt>
                <c:pt idx="12">
                  <c:v>P.S. 73</c:v>
                </c:pt>
                <c:pt idx="13">
                  <c:v>P.S. 11 ANNEX (P172 ECC)</c:v>
                </c:pt>
                <c:pt idx="14">
                  <c:v>MORRIS HEIGHTS EDUCATIONAL COMPLEX</c:v>
                </c:pt>
                <c:pt idx="15">
                  <c:v>P.S. 53 MINISCHOOL #1</c:v>
                </c:pt>
                <c:pt idx="16">
                  <c:v>P.S./I.S. 218</c:v>
                </c:pt>
                <c:pt idx="17">
                  <c:v>P.S. 11</c:v>
                </c:pt>
              </c:strCache>
            </c:strRef>
          </c:cat>
          <c:val>
            <c:numRef>
              <c:f>Sheet1!$E$23:$E$40</c:f>
              <c:numCache>
                <c:formatCode>0%</c:formatCode>
                <c:ptCount val="18"/>
                <c:pt idx="0">
                  <c:v>1.87</c:v>
                </c:pt>
                <c:pt idx="1">
                  <c:v>1.86</c:v>
                </c:pt>
                <c:pt idx="2">
                  <c:v>1.85</c:v>
                </c:pt>
                <c:pt idx="3">
                  <c:v>1.78</c:v>
                </c:pt>
                <c:pt idx="4">
                  <c:v>1.54</c:v>
                </c:pt>
                <c:pt idx="5">
                  <c:v>1.42</c:v>
                </c:pt>
                <c:pt idx="6">
                  <c:v>1.4</c:v>
                </c:pt>
                <c:pt idx="7">
                  <c:v>1.33</c:v>
                </c:pt>
                <c:pt idx="8">
                  <c:v>1.23</c:v>
                </c:pt>
                <c:pt idx="9">
                  <c:v>1.23</c:v>
                </c:pt>
                <c:pt idx="10">
                  <c:v>1.22</c:v>
                </c:pt>
                <c:pt idx="11">
                  <c:v>1.19</c:v>
                </c:pt>
                <c:pt idx="12">
                  <c:v>1.14</c:v>
                </c:pt>
                <c:pt idx="13">
                  <c:v>1.09</c:v>
                </c:pt>
                <c:pt idx="14">
                  <c:v>1.04</c:v>
                </c:pt>
                <c:pt idx="15">
                  <c:v>1.04</c:v>
                </c:pt>
                <c:pt idx="16">
                  <c:v>1.03</c:v>
                </c:pt>
                <c:pt idx="17">
                  <c:v>1.02</c:v>
                </c:pt>
              </c:numCache>
            </c:numRef>
          </c:val>
        </c:ser>
        <c:dLbls>
          <c:showLegendKey val="0"/>
          <c:showVal val="0"/>
          <c:showCatName val="0"/>
          <c:showSerName val="0"/>
          <c:showPercent val="0"/>
          <c:showBubbleSize val="0"/>
        </c:dLbls>
        <c:gapWidth val="150"/>
        <c:axId val="-2132614696"/>
        <c:axId val="2119783816"/>
      </c:barChart>
      <c:catAx>
        <c:axId val="-2132614696"/>
        <c:scaling>
          <c:orientation val="minMax"/>
        </c:scaling>
        <c:delete val="0"/>
        <c:axPos val="b"/>
        <c:majorTickMark val="out"/>
        <c:minorTickMark val="none"/>
        <c:tickLblPos val="nextTo"/>
        <c:crossAx val="2119783816"/>
        <c:crosses val="autoZero"/>
        <c:auto val="1"/>
        <c:lblAlgn val="ctr"/>
        <c:lblOffset val="100"/>
        <c:noMultiLvlLbl val="0"/>
      </c:catAx>
      <c:valAx>
        <c:axId val="2119783816"/>
        <c:scaling>
          <c:orientation val="minMax"/>
        </c:scaling>
        <c:delete val="0"/>
        <c:axPos val="l"/>
        <c:majorGridlines/>
        <c:numFmt formatCode="0%" sourceLinked="1"/>
        <c:majorTickMark val="out"/>
        <c:minorTickMark val="none"/>
        <c:tickLblPos val="nextTo"/>
        <c:crossAx val="-2132614696"/>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Sheet1!$A$2:$A$15</c:f>
              <c:strCache>
                <c:ptCount val="14"/>
                <c:pt idx="0">
                  <c:v>BRONX HS OF SCIENCE</c:v>
                </c:pt>
                <c:pt idx="1">
                  <c:v>BRONX LEADERSHIP ACADEMY</c:v>
                </c:pt>
                <c:pt idx="2">
                  <c:v>M.S./H.S. 270</c:v>
                </c:pt>
                <c:pt idx="3">
                  <c:v>HS OF AMERICAN STUDIES</c:v>
                </c:pt>
                <c:pt idx="4">
                  <c:v>JAMES MONROE HS CAMPUS ANNEX</c:v>
                </c:pt>
                <c:pt idx="5">
                  <c:v>EAGLE ACADEMY FOR YOUNG MEN</c:v>
                </c:pt>
                <c:pt idx="6">
                  <c:v>BATHGATE HS</c:v>
                </c:pt>
                <c:pt idx="7">
                  <c:v>HERBERT H. LEHMAN HS</c:v>
                </c:pt>
                <c:pt idx="8">
                  <c:v>DEWITT CLINTON HS</c:v>
                </c:pt>
                <c:pt idx="9">
                  <c:v>BRONX HS FOR THE VISUAL ARTS</c:v>
                </c:pt>
                <c:pt idx="10">
                  <c:v>EVANDER CHILDS HS</c:v>
                </c:pt>
                <c:pt idx="11">
                  <c:v>MORRIS HS</c:v>
                </c:pt>
                <c:pt idx="12">
                  <c:v>HS OF LAW, GOV'T &amp; JUSTICE</c:v>
                </c:pt>
                <c:pt idx="13">
                  <c:v>MOTT HAVEN EDUCATIONAL CAMPUS</c:v>
                </c:pt>
              </c:strCache>
            </c:strRef>
          </c:cat>
          <c:val>
            <c:numRef>
              <c:f>Sheet1!$B$2:$B$15</c:f>
              <c:numCache>
                <c:formatCode>0%</c:formatCode>
                <c:ptCount val="14"/>
                <c:pt idx="0">
                  <c:v>1.33</c:v>
                </c:pt>
                <c:pt idx="1">
                  <c:v>1.26</c:v>
                </c:pt>
                <c:pt idx="2">
                  <c:v>1.24</c:v>
                </c:pt>
                <c:pt idx="3">
                  <c:v>1.19</c:v>
                </c:pt>
                <c:pt idx="4">
                  <c:v>1.16</c:v>
                </c:pt>
                <c:pt idx="5">
                  <c:v>1.14</c:v>
                </c:pt>
                <c:pt idx="6">
                  <c:v>1.13</c:v>
                </c:pt>
                <c:pt idx="7">
                  <c:v>1.09</c:v>
                </c:pt>
                <c:pt idx="8">
                  <c:v>1.09</c:v>
                </c:pt>
                <c:pt idx="9">
                  <c:v>1.07</c:v>
                </c:pt>
                <c:pt idx="10">
                  <c:v>1.06</c:v>
                </c:pt>
                <c:pt idx="11">
                  <c:v>1.05</c:v>
                </c:pt>
                <c:pt idx="12">
                  <c:v>1.03</c:v>
                </c:pt>
                <c:pt idx="13">
                  <c:v>1.03</c:v>
                </c:pt>
              </c:numCache>
            </c:numRef>
          </c:val>
        </c:ser>
        <c:dLbls>
          <c:showLegendKey val="0"/>
          <c:showVal val="0"/>
          <c:showCatName val="0"/>
          <c:showSerName val="0"/>
          <c:showPercent val="0"/>
          <c:showBubbleSize val="0"/>
        </c:dLbls>
        <c:gapWidth val="150"/>
        <c:axId val="-2132408664"/>
        <c:axId val="2119306072"/>
      </c:barChart>
      <c:catAx>
        <c:axId val="-2132408664"/>
        <c:scaling>
          <c:orientation val="minMax"/>
        </c:scaling>
        <c:delete val="0"/>
        <c:axPos val="b"/>
        <c:majorTickMark val="out"/>
        <c:minorTickMark val="none"/>
        <c:tickLblPos val="nextTo"/>
        <c:crossAx val="2119306072"/>
        <c:crosses val="autoZero"/>
        <c:auto val="1"/>
        <c:lblAlgn val="ctr"/>
        <c:lblOffset val="100"/>
        <c:noMultiLvlLbl val="0"/>
      </c:catAx>
      <c:valAx>
        <c:axId val="2119306072"/>
        <c:scaling>
          <c:orientation val="minMax"/>
        </c:scaling>
        <c:delete val="0"/>
        <c:axPos val="l"/>
        <c:majorGridlines/>
        <c:numFmt formatCode="0%" sourceLinked="1"/>
        <c:majorTickMark val="out"/>
        <c:minorTickMark val="none"/>
        <c:tickLblPos val="nextTo"/>
        <c:crossAx val="-2132408664"/>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Bronx!$A$22:$A$25</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Bronx!$B$22:$B$25</c:f>
              <c:numCache>
                <c:formatCode>General</c:formatCode>
                <c:ptCount val="4"/>
                <c:pt idx="1">
                  <c:v>505.0</c:v>
                </c:pt>
                <c:pt idx="2" formatCode="#,##0">
                  <c:v>835.0</c:v>
                </c:pt>
                <c:pt idx="3" formatCode="#,##0">
                  <c:v>1182.0</c:v>
                </c:pt>
              </c:numCache>
            </c:numRef>
          </c:val>
        </c:ser>
        <c:dLbls>
          <c:showLegendKey val="0"/>
          <c:showVal val="0"/>
          <c:showCatName val="0"/>
          <c:showSerName val="0"/>
          <c:showPercent val="0"/>
          <c:showBubbleSize val="0"/>
        </c:dLbls>
        <c:gapWidth val="150"/>
        <c:axId val="-2132284680"/>
        <c:axId val="2119820264"/>
      </c:barChart>
      <c:catAx>
        <c:axId val="-2132284680"/>
        <c:scaling>
          <c:orientation val="minMax"/>
        </c:scaling>
        <c:delete val="0"/>
        <c:axPos val="b"/>
        <c:majorTickMark val="out"/>
        <c:minorTickMark val="none"/>
        <c:tickLblPos val="nextTo"/>
        <c:crossAx val="2119820264"/>
        <c:crosses val="autoZero"/>
        <c:auto val="1"/>
        <c:lblAlgn val="ctr"/>
        <c:lblOffset val="100"/>
        <c:noMultiLvlLbl val="0"/>
      </c:catAx>
      <c:valAx>
        <c:axId val="2119820264"/>
        <c:scaling>
          <c:orientation val="minMax"/>
          <c:max val="1200.0"/>
        </c:scaling>
        <c:delete val="0"/>
        <c:axPos val="l"/>
        <c:majorGridlines/>
        <c:numFmt formatCode="General" sourceLinked="1"/>
        <c:majorTickMark val="out"/>
        <c:minorTickMark val="none"/>
        <c:tickLblPos val="nextTo"/>
        <c:crossAx val="-2132284680"/>
        <c:crosses val="autoZero"/>
        <c:crossBetween val="between"/>
        <c:majorUnit val="100.0"/>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dLbl>
              <c:idx val="0"/>
              <c:layout/>
              <c:tx>
                <c:rich>
                  <a:bodyPr/>
                  <a:lstStyle/>
                  <a:p>
                    <a:r>
                      <a:rPr lang="en-US" sz="1800" dirty="0" smtClean="0"/>
                      <a:t>97.4%</a:t>
                    </a:r>
                    <a:endParaRPr lang="en-US" sz="1800" dirty="0"/>
                  </a:p>
                </c:rich>
              </c:tx>
              <c:showLegendKey val="0"/>
              <c:showVal val="1"/>
              <c:showCatName val="0"/>
              <c:showSerName val="0"/>
              <c:showPercent val="0"/>
              <c:showBubbleSize val="0"/>
            </c:dLbl>
            <c:dLbl>
              <c:idx val="1"/>
              <c:layout/>
              <c:tx>
                <c:rich>
                  <a:bodyPr/>
                  <a:lstStyle/>
                  <a:p>
                    <a:r>
                      <a:rPr lang="en-US" sz="1400" b="1" dirty="0"/>
                      <a:t>80.9%</a:t>
                    </a:r>
                  </a:p>
                </c:rich>
              </c:tx>
              <c:showLegendKey val="0"/>
              <c:showVal val="1"/>
              <c:showCatName val="0"/>
              <c:showSerName val="0"/>
              <c:showPercent val="0"/>
              <c:showBubbleSize val="0"/>
            </c:dLbl>
            <c:dLbl>
              <c:idx val="2"/>
              <c:layout/>
              <c:tx>
                <c:rich>
                  <a:bodyPr/>
                  <a:lstStyle/>
                  <a:p>
                    <a:r>
                      <a:rPr lang="en-US" sz="1600" b="1" dirty="0" smtClean="0"/>
                      <a:t>95.2%</a:t>
                    </a:r>
                    <a:endParaRPr lang="en-US" sz="16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'Citywide avg graphs'!$B$2:$B$4</c:f>
              <c:strCache>
                <c:ptCount val="3"/>
                <c:pt idx="0">
                  <c:v>Elementary Schools</c:v>
                </c:pt>
                <c:pt idx="1">
                  <c:v>Middle Schools</c:v>
                </c:pt>
                <c:pt idx="2">
                  <c:v>High Schools</c:v>
                </c:pt>
              </c:strCache>
            </c:strRef>
          </c:cat>
          <c:val>
            <c:numRef>
              <c:f>'Citywide avg graphs'!$C$2:$C$4</c:f>
              <c:numCache>
                <c:formatCode>0.0%</c:formatCode>
                <c:ptCount val="3"/>
                <c:pt idx="0">
                  <c:v>0.968</c:v>
                </c:pt>
                <c:pt idx="1">
                  <c:v>0.809</c:v>
                </c:pt>
                <c:pt idx="2">
                  <c:v>0.948</c:v>
                </c:pt>
              </c:numCache>
            </c:numRef>
          </c:val>
        </c:ser>
        <c:dLbls>
          <c:showLegendKey val="0"/>
          <c:showVal val="0"/>
          <c:showCatName val="0"/>
          <c:showSerName val="0"/>
          <c:showPercent val="0"/>
          <c:showBubbleSize val="0"/>
        </c:dLbls>
        <c:gapWidth val="150"/>
        <c:axId val="2119374632"/>
        <c:axId val="-2132467736"/>
      </c:barChart>
      <c:catAx>
        <c:axId val="2119374632"/>
        <c:scaling>
          <c:orientation val="minMax"/>
        </c:scaling>
        <c:delete val="0"/>
        <c:axPos val="b"/>
        <c:majorTickMark val="out"/>
        <c:minorTickMark val="none"/>
        <c:tickLblPos val="nextTo"/>
        <c:crossAx val="-2132467736"/>
        <c:crosses val="autoZero"/>
        <c:auto val="1"/>
        <c:lblAlgn val="ctr"/>
        <c:lblOffset val="100"/>
        <c:noMultiLvlLbl val="0"/>
      </c:catAx>
      <c:valAx>
        <c:axId val="-2132467736"/>
        <c:scaling>
          <c:orientation val="minMax"/>
        </c:scaling>
        <c:delete val="0"/>
        <c:axPos val="l"/>
        <c:majorGridlines/>
        <c:numFmt formatCode="0%" sourceLinked="0"/>
        <c:majorTickMark val="out"/>
        <c:minorTickMark val="none"/>
        <c:tickLblPos val="nextTo"/>
        <c:crossAx val="2119374632"/>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40589.0</c:v>
                </c:pt>
                <c:pt idx="1">
                  <c:v>51954.0</c:v>
                </c:pt>
                <c:pt idx="2">
                  <c:v>38244.0</c:v>
                </c:pt>
                <c:pt idx="3">
                  <c:v>36654.0</c:v>
                </c:pt>
              </c:numCache>
            </c:numRef>
          </c:val>
        </c:ser>
        <c:dLbls>
          <c:showLegendKey val="0"/>
          <c:showVal val="0"/>
          <c:showCatName val="0"/>
          <c:showSerName val="0"/>
          <c:showPercent val="0"/>
          <c:showBubbleSize val="0"/>
        </c:dLbls>
        <c:gapWidth val="150"/>
        <c:axId val="-2132428104"/>
        <c:axId val="2132388152"/>
      </c:barChart>
      <c:catAx>
        <c:axId val="-2132428104"/>
        <c:scaling>
          <c:orientation val="minMax"/>
        </c:scaling>
        <c:delete val="0"/>
        <c:axPos val="b"/>
        <c:majorTickMark val="out"/>
        <c:minorTickMark val="none"/>
        <c:tickLblPos val="nextTo"/>
        <c:crossAx val="2132388152"/>
        <c:crosses val="autoZero"/>
        <c:auto val="1"/>
        <c:lblAlgn val="ctr"/>
        <c:lblOffset val="100"/>
        <c:noMultiLvlLbl val="0"/>
      </c:catAx>
      <c:valAx>
        <c:axId val="2132388152"/>
        <c:scaling>
          <c:orientation val="minMax"/>
        </c:scaling>
        <c:delete val="0"/>
        <c:axPos val="l"/>
        <c:majorGridlines/>
        <c:numFmt formatCode="#,##0" sourceLinked="1"/>
        <c:majorTickMark val="out"/>
        <c:minorTickMark val="none"/>
        <c:tickLblPos val="nextTo"/>
        <c:crossAx val="-2132428104"/>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lumMod val="75000"/>
                </a:schemeClr>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19461.0</c:v>
                </c:pt>
                <c:pt idx="1">
                  <c:v>18387.0</c:v>
                </c:pt>
                <c:pt idx="2">
                  <c:v>13483.0</c:v>
                </c:pt>
                <c:pt idx="3">
                  <c:v>3102.0</c:v>
                </c:pt>
              </c:numCache>
            </c:numRef>
          </c:val>
        </c:ser>
        <c:dLbls>
          <c:showLegendKey val="0"/>
          <c:showVal val="0"/>
          <c:showCatName val="0"/>
          <c:showSerName val="0"/>
          <c:showPercent val="0"/>
          <c:showBubbleSize val="0"/>
        </c:dLbls>
        <c:gapWidth val="150"/>
        <c:axId val="2132357848"/>
        <c:axId val="2120613096"/>
      </c:barChart>
      <c:catAx>
        <c:axId val="2132357848"/>
        <c:scaling>
          <c:orientation val="minMax"/>
        </c:scaling>
        <c:delete val="0"/>
        <c:axPos val="b"/>
        <c:majorTickMark val="out"/>
        <c:minorTickMark val="none"/>
        <c:tickLblPos val="nextTo"/>
        <c:crossAx val="2120613096"/>
        <c:crosses val="autoZero"/>
        <c:auto val="1"/>
        <c:lblAlgn val="ctr"/>
        <c:lblOffset val="100"/>
        <c:noMultiLvlLbl val="0"/>
      </c:catAx>
      <c:valAx>
        <c:axId val="2120613096"/>
        <c:scaling>
          <c:orientation val="minMax"/>
          <c:max val="20000.0"/>
        </c:scaling>
        <c:delete val="0"/>
        <c:axPos val="l"/>
        <c:majorGridlines/>
        <c:numFmt formatCode="#,##0" sourceLinked="1"/>
        <c:majorTickMark val="out"/>
        <c:minorTickMark val="none"/>
        <c:tickLblPos val="nextTo"/>
        <c:crossAx val="2132357848"/>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of</a:t>
            </a:r>
            <a:r>
              <a:rPr lang="en-US" baseline="0" dirty="0"/>
              <a:t> Kids on </a:t>
            </a:r>
            <a:r>
              <a:rPr lang="en-US" baseline="0" dirty="0" smtClean="0"/>
              <a:t>wait lists </a:t>
            </a:r>
            <a:r>
              <a:rPr lang="en-US" baseline="0" dirty="0"/>
              <a:t>for Kindergarten 2011-2013 by </a:t>
            </a:r>
            <a:r>
              <a:rPr lang="en-US" baseline="0" dirty="0" smtClean="0"/>
              <a:t>Borough</a:t>
            </a:r>
            <a:endParaRPr lang="en-US" dirty="0"/>
          </a:p>
        </c:rich>
      </c:tx>
      <c:layout/>
      <c:overlay val="0"/>
    </c:title>
    <c:autoTitleDeleted val="0"/>
    <c:plotArea>
      <c:layout/>
      <c:barChart>
        <c:barDir val="col"/>
        <c:grouping val="clustered"/>
        <c:varyColors val="0"/>
        <c:ser>
          <c:idx val="0"/>
          <c:order val="0"/>
          <c:tx>
            <c:strRef>
              <c:f>Sheet1!$B$28</c:f>
              <c:strCache>
                <c:ptCount val="1"/>
                <c:pt idx="0">
                  <c:v>2011</c:v>
                </c:pt>
              </c:strCache>
            </c:strRef>
          </c:tx>
          <c:invertIfNegative val="0"/>
          <c:dLbls>
            <c:dLbl>
              <c:idx val="2"/>
              <c:layout>
                <c:manualLayout>
                  <c:x val="-0.02"/>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Sheet1!$C$28:$G$28</c:f>
              <c:numCache>
                <c:formatCode>General</c:formatCode>
                <c:ptCount val="5"/>
                <c:pt idx="0">
                  <c:v>751.0</c:v>
                </c:pt>
                <c:pt idx="1">
                  <c:v>112.0</c:v>
                </c:pt>
                <c:pt idx="2">
                  <c:v>679.0</c:v>
                </c:pt>
                <c:pt idx="3">
                  <c:v>883.0</c:v>
                </c:pt>
                <c:pt idx="4">
                  <c:v>163.0</c:v>
                </c:pt>
              </c:numCache>
            </c:numRef>
          </c:val>
        </c:ser>
        <c:ser>
          <c:idx val="1"/>
          <c:order val="1"/>
          <c:tx>
            <c:strRef>
              <c:f>Sheet1!$B$29</c:f>
              <c:strCache>
                <c:ptCount val="1"/>
                <c:pt idx="0">
                  <c:v>2012</c:v>
                </c:pt>
              </c:strCache>
            </c:strRef>
          </c:tx>
          <c:invertIfNegative val="0"/>
          <c:dLbls>
            <c:dLbl>
              <c:idx val="3"/>
              <c:layout>
                <c:manualLayout>
                  <c:x val="0.015"/>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Sheet1!$C$29:$G$29</c:f>
              <c:numCache>
                <c:formatCode>General</c:formatCode>
                <c:ptCount val="5"/>
                <c:pt idx="0">
                  <c:v>462.0</c:v>
                </c:pt>
                <c:pt idx="1">
                  <c:v>211.0</c:v>
                </c:pt>
                <c:pt idx="2">
                  <c:v>720.0</c:v>
                </c:pt>
                <c:pt idx="3">
                  <c:v>942.0</c:v>
                </c:pt>
                <c:pt idx="4">
                  <c:v>47.0</c:v>
                </c:pt>
              </c:numCache>
            </c:numRef>
          </c:val>
        </c:ser>
        <c:ser>
          <c:idx val="2"/>
          <c:order val="2"/>
          <c:tx>
            <c:strRef>
              <c:f>Sheet1!$B$30</c:f>
              <c:strCache>
                <c:ptCount val="1"/>
                <c:pt idx="0">
                  <c:v>2013</c:v>
                </c:pt>
              </c:strCache>
            </c:strRef>
          </c:tx>
          <c:invertIfNegative val="0"/>
          <c:dLbls>
            <c:dLbl>
              <c:idx val="3"/>
              <c:layout>
                <c:manualLayout>
                  <c:x val="0.0399999999999999"/>
                  <c:y val="0.014925373134328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Sheet1!$C$30:$G$30</c:f>
              <c:numCache>
                <c:formatCode>General</c:formatCode>
                <c:ptCount val="5"/>
                <c:pt idx="0">
                  <c:v>569.0</c:v>
                </c:pt>
                <c:pt idx="1">
                  <c:v>114.0</c:v>
                </c:pt>
                <c:pt idx="2">
                  <c:v>622.0</c:v>
                </c:pt>
                <c:pt idx="3">
                  <c:v>946.0</c:v>
                </c:pt>
                <c:pt idx="4">
                  <c:v>110.0</c:v>
                </c:pt>
              </c:numCache>
            </c:numRef>
          </c:val>
        </c:ser>
        <c:dLbls>
          <c:showLegendKey val="0"/>
          <c:showVal val="0"/>
          <c:showCatName val="0"/>
          <c:showSerName val="0"/>
          <c:showPercent val="0"/>
          <c:showBubbleSize val="0"/>
        </c:dLbls>
        <c:gapWidth val="150"/>
        <c:axId val="-2132637384"/>
        <c:axId val="-2132523560"/>
      </c:barChart>
      <c:catAx>
        <c:axId val="-2132637384"/>
        <c:scaling>
          <c:orientation val="minMax"/>
        </c:scaling>
        <c:delete val="0"/>
        <c:axPos val="b"/>
        <c:majorTickMark val="none"/>
        <c:minorTickMark val="none"/>
        <c:tickLblPos val="nextTo"/>
        <c:crossAx val="-2132523560"/>
        <c:crosses val="autoZero"/>
        <c:auto val="1"/>
        <c:lblAlgn val="ctr"/>
        <c:lblOffset val="100"/>
        <c:noMultiLvlLbl val="0"/>
      </c:catAx>
      <c:valAx>
        <c:axId val="-2132523560"/>
        <c:scaling>
          <c:orientation val="minMax"/>
        </c:scaling>
        <c:delete val="0"/>
        <c:axPos val="l"/>
        <c:majorGridlines/>
        <c:numFmt formatCode="General" sourceLinked="1"/>
        <c:majorTickMark val="none"/>
        <c:minorTickMark val="none"/>
        <c:tickLblPos val="nextTo"/>
        <c:crossAx val="-213263738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00" dirty="0"/>
              <a:t>% </a:t>
            </a:r>
            <a:r>
              <a:rPr lang="en-US" sz="1200" dirty="0" smtClean="0"/>
              <a:t>of Schools w/ wait lists</a:t>
            </a:r>
            <a:r>
              <a:rPr lang="en-US" sz="1200" baseline="0" dirty="0" smtClean="0"/>
              <a:t> </a:t>
            </a:r>
            <a:r>
              <a:rPr lang="en-US" sz="1200" baseline="0" dirty="0"/>
              <a:t>by </a:t>
            </a:r>
            <a:r>
              <a:rPr lang="en-US" sz="1200" baseline="0" dirty="0" smtClean="0"/>
              <a:t>District</a:t>
            </a:r>
            <a:r>
              <a:rPr lang="en-US" sz="1200" baseline="0" dirty="0"/>
              <a:t>* 2013</a:t>
            </a:r>
            <a:endParaRPr lang="en-US" sz="1200" dirty="0"/>
          </a:p>
        </c:rich>
      </c:tx>
      <c:layout/>
      <c:overlay val="0"/>
    </c:title>
    <c:autoTitleDeleted val="0"/>
    <c:plotArea>
      <c:layout/>
      <c:barChart>
        <c:barDir val="col"/>
        <c:grouping val="clustered"/>
        <c:varyColors val="0"/>
        <c:ser>
          <c:idx val="0"/>
          <c:order val="0"/>
          <c:tx>
            <c:strRef>
              <c:f>'2013 percentage'!$M$4</c:f>
              <c:strCache>
                <c:ptCount val="1"/>
                <c:pt idx="0">
                  <c:v>% of district schools with WL</c:v>
                </c:pt>
              </c:strCache>
            </c:strRef>
          </c:tx>
          <c:spPr>
            <a:solidFill>
              <a:srgbClr val="FF6600"/>
            </a:solidFill>
          </c:spPr>
          <c:invertIfNegative val="0"/>
          <c:dLbls>
            <c:dLbl>
              <c:idx val="2"/>
              <c:delete val="1"/>
            </c:dLbl>
            <c:dLbl>
              <c:idx val="3"/>
              <c:delete val="1"/>
            </c:dLbl>
            <c:dLbl>
              <c:idx val="6"/>
              <c:delete val="1"/>
            </c:dLbl>
            <c:dLbl>
              <c:idx val="13"/>
              <c:delete val="1"/>
            </c:dLbl>
            <c:dLbl>
              <c:idx val="16"/>
              <c:delete val="1"/>
            </c:dLbl>
            <c:dLbl>
              <c:idx val="21"/>
              <c:layout>
                <c:manualLayout>
                  <c:x val="0.0239361702127659"/>
                  <c:y val="0.0"/>
                </c:manualLayout>
              </c:layout>
              <c:showLegendKey val="0"/>
              <c:showVal val="1"/>
              <c:showCatName val="0"/>
              <c:showSerName val="0"/>
              <c:showPercent val="0"/>
              <c:showBubbleSize val="0"/>
            </c:dLbl>
            <c:dLbl>
              <c:idx val="28"/>
              <c:delete val="1"/>
            </c:dLbl>
            <c:showLegendKey val="0"/>
            <c:showVal val="1"/>
            <c:showCatName val="0"/>
            <c:showSerName val="0"/>
            <c:showPercent val="0"/>
            <c:showBubbleSize val="0"/>
            <c:showLeaderLines val="0"/>
          </c:dLbls>
          <c:cat>
            <c:numRef>
              <c:f>'2013 percentage'!$L$5:$L$33</c:f>
              <c:numCache>
                <c:formatCode>General</c:formatCode>
                <c:ptCount val="29"/>
                <c:pt idx="0">
                  <c:v>2.0</c:v>
                </c:pt>
                <c:pt idx="1">
                  <c:v>3.0</c:v>
                </c:pt>
                <c:pt idx="2">
                  <c:v>4.0</c:v>
                </c:pt>
                <c:pt idx="3">
                  <c:v>5.0</c:v>
                </c:pt>
                <c:pt idx="4">
                  <c:v>6.0</c:v>
                </c:pt>
                <c:pt idx="5">
                  <c:v>8.0</c:v>
                </c:pt>
                <c:pt idx="6">
                  <c:v>9.0</c:v>
                </c:pt>
                <c:pt idx="7">
                  <c:v>10.0</c:v>
                </c:pt>
                <c:pt idx="8">
                  <c:v>11.0</c:v>
                </c:pt>
                <c:pt idx="9">
                  <c:v>12.0</c:v>
                </c:pt>
                <c:pt idx="10">
                  <c:v>13.0</c:v>
                </c:pt>
                <c:pt idx="11">
                  <c:v>14.0</c:v>
                </c:pt>
                <c:pt idx="12">
                  <c:v>15.0</c:v>
                </c:pt>
                <c:pt idx="13">
                  <c:v>16.0</c:v>
                </c:pt>
                <c:pt idx="14">
                  <c:v>17.0</c:v>
                </c:pt>
                <c:pt idx="15">
                  <c:v>18.0</c:v>
                </c:pt>
                <c:pt idx="16">
                  <c:v>19.0</c:v>
                </c:pt>
                <c:pt idx="17">
                  <c:v>20.0</c:v>
                </c:pt>
                <c:pt idx="18">
                  <c:v>21.0</c:v>
                </c:pt>
                <c:pt idx="19">
                  <c:v>22.0</c:v>
                </c:pt>
                <c:pt idx="20">
                  <c:v>24.0</c:v>
                </c:pt>
                <c:pt idx="21">
                  <c:v>25.0</c:v>
                </c:pt>
                <c:pt idx="22">
                  <c:v>26.0</c:v>
                </c:pt>
                <c:pt idx="23">
                  <c:v>27.0</c:v>
                </c:pt>
                <c:pt idx="24">
                  <c:v>28.0</c:v>
                </c:pt>
                <c:pt idx="25">
                  <c:v>29.0</c:v>
                </c:pt>
                <c:pt idx="26">
                  <c:v>30.0</c:v>
                </c:pt>
                <c:pt idx="27">
                  <c:v>31.0</c:v>
                </c:pt>
                <c:pt idx="28">
                  <c:v>32.0</c:v>
                </c:pt>
              </c:numCache>
            </c:numRef>
          </c:cat>
          <c:val>
            <c:numRef>
              <c:f>'2013 percentage'!$M$5:$M$33</c:f>
              <c:numCache>
                <c:formatCode>0%</c:formatCode>
                <c:ptCount val="29"/>
                <c:pt idx="0">
                  <c:v>0.382352941176471</c:v>
                </c:pt>
                <c:pt idx="1">
                  <c:v>0.333333333333333</c:v>
                </c:pt>
                <c:pt idx="2">
                  <c:v>0.0</c:v>
                </c:pt>
                <c:pt idx="3">
                  <c:v>0.0</c:v>
                </c:pt>
                <c:pt idx="4">
                  <c:v>0.08</c:v>
                </c:pt>
                <c:pt idx="5">
                  <c:v>0.0476190476190476</c:v>
                </c:pt>
                <c:pt idx="6">
                  <c:v>0.0</c:v>
                </c:pt>
                <c:pt idx="7">
                  <c:v>0.048780487804878</c:v>
                </c:pt>
                <c:pt idx="8">
                  <c:v>0.0714285714285714</c:v>
                </c:pt>
                <c:pt idx="9">
                  <c:v>0.181818181818182</c:v>
                </c:pt>
                <c:pt idx="10">
                  <c:v>0.0555555555555555</c:v>
                </c:pt>
                <c:pt idx="11">
                  <c:v>0.0476190476190476</c:v>
                </c:pt>
                <c:pt idx="12">
                  <c:v>0.434782608695652</c:v>
                </c:pt>
                <c:pt idx="13">
                  <c:v>0.0</c:v>
                </c:pt>
                <c:pt idx="14">
                  <c:v>0.0434782608695652</c:v>
                </c:pt>
                <c:pt idx="15">
                  <c:v>0.0769230769230769</c:v>
                </c:pt>
                <c:pt idx="16">
                  <c:v>0.0</c:v>
                </c:pt>
                <c:pt idx="17">
                  <c:v>0.366666666666667</c:v>
                </c:pt>
                <c:pt idx="18">
                  <c:v>0.227272727272727</c:v>
                </c:pt>
                <c:pt idx="19">
                  <c:v>0.0740740740740741</c:v>
                </c:pt>
                <c:pt idx="20">
                  <c:v>0.310344827586207</c:v>
                </c:pt>
                <c:pt idx="21">
                  <c:v>0.307692307692308</c:v>
                </c:pt>
                <c:pt idx="22">
                  <c:v>0.142857142857143</c:v>
                </c:pt>
                <c:pt idx="23">
                  <c:v>0.0769230769230769</c:v>
                </c:pt>
                <c:pt idx="24">
                  <c:v>0.153846153846154</c:v>
                </c:pt>
                <c:pt idx="25">
                  <c:v>0.037037037037037</c:v>
                </c:pt>
                <c:pt idx="26">
                  <c:v>0.307692307692308</c:v>
                </c:pt>
                <c:pt idx="27">
                  <c:v>0.133333333333333</c:v>
                </c:pt>
                <c:pt idx="28">
                  <c:v>0.0</c:v>
                </c:pt>
              </c:numCache>
            </c:numRef>
          </c:val>
        </c:ser>
        <c:dLbls>
          <c:showLegendKey val="0"/>
          <c:showVal val="0"/>
          <c:showCatName val="0"/>
          <c:showSerName val="0"/>
          <c:showPercent val="0"/>
          <c:showBubbleSize val="0"/>
        </c:dLbls>
        <c:gapWidth val="150"/>
        <c:axId val="2132609320"/>
        <c:axId val="-2132237544"/>
      </c:barChart>
      <c:catAx>
        <c:axId val="2132609320"/>
        <c:scaling>
          <c:orientation val="minMax"/>
        </c:scaling>
        <c:delete val="0"/>
        <c:axPos val="b"/>
        <c:title>
          <c:tx>
            <c:rich>
              <a:bodyPr/>
              <a:lstStyle/>
              <a:p>
                <a:pPr>
                  <a:defRPr/>
                </a:pPr>
                <a:r>
                  <a:rPr lang="en-US" dirty="0" smtClean="0"/>
                  <a:t>Districts</a:t>
                </a:r>
                <a:r>
                  <a:rPr lang="en-US" baseline="0" dirty="0" smtClean="0"/>
                  <a:t> </a:t>
                </a:r>
                <a:r>
                  <a:rPr lang="en-US" dirty="0" smtClean="0"/>
                  <a:t>1, </a:t>
                </a:r>
                <a:r>
                  <a:rPr lang="en-US" dirty="0"/>
                  <a:t>7, </a:t>
                </a:r>
                <a:r>
                  <a:rPr lang="en-US" dirty="0" smtClean="0"/>
                  <a:t>23 </a:t>
                </a:r>
                <a:r>
                  <a:rPr lang="en-US" baseline="0" dirty="0" smtClean="0"/>
                  <a:t>not </a:t>
                </a:r>
                <a:r>
                  <a:rPr lang="en-US" baseline="0" dirty="0"/>
                  <a:t>included as they are "choice districts")</a:t>
                </a:r>
                <a:endParaRPr lang="en-US" dirty="0"/>
              </a:p>
            </c:rich>
          </c:tx>
          <c:layout/>
          <c:overlay val="0"/>
        </c:title>
        <c:numFmt formatCode="General" sourceLinked="1"/>
        <c:majorTickMark val="out"/>
        <c:minorTickMark val="none"/>
        <c:tickLblPos val="nextTo"/>
        <c:crossAx val="-2132237544"/>
        <c:crosses val="autoZero"/>
        <c:auto val="1"/>
        <c:lblAlgn val="ctr"/>
        <c:lblOffset val="100"/>
        <c:noMultiLvlLbl val="0"/>
      </c:catAx>
      <c:valAx>
        <c:axId val="-2132237544"/>
        <c:scaling>
          <c:orientation val="minMax"/>
        </c:scaling>
        <c:delete val="0"/>
        <c:axPos val="l"/>
        <c:majorGridlines/>
        <c:numFmt formatCode="0%" sourceLinked="1"/>
        <c:majorTickMark val="out"/>
        <c:minorTickMark val="none"/>
        <c:tickLblPos val="nextTo"/>
        <c:crossAx val="2132609320"/>
        <c:crosses val="autoZero"/>
        <c:crossBetween val="between"/>
      </c:valAx>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600" dirty="0"/>
              <a:t>Zoned Kindergarten</a:t>
            </a:r>
            <a:r>
              <a:rPr lang="en-US" sz="1600" baseline="0" dirty="0"/>
              <a:t> wait lists, citywide 2009-13</a:t>
            </a:r>
            <a:endParaRPr lang="en-US" sz="1600" dirty="0"/>
          </a:p>
        </c:rich>
      </c:tx>
      <c:layout/>
      <c:overlay val="0"/>
    </c:title>
    <c:autoTitleDeleted val="0"/>
    <c:plotArea>
      <c:layout/>
      <c:lineChart>
        <c:grouping val="stacked"/>
        <c:varyColors val="0"/>
        <c:ser>
          <c:idx val="0"/>
          <c:order val="0"/>
          <c:tx>
            <c:v>Zoned</c:v>
          </c:tx>
          <c:spPr>
            <a:ln>
              <a:solidFill>
                <a:srgbClr val="FF6600"/>
              </a:solidFill>
            </a:ln>
          </c:spPr>
          <c:marker>
            <c:symbol val="none"/>
          </c:marker>
          <c:dLbls>
            <c:dLbl>
              <c:idx val="2"/>
              <c:layout>
                <c:manualLayout>
                  <c:x val="0.0305555555555554"/>
                  <c:y val="-0.0324074074074074"/>
                </c:manualLayout>
              </c:layout>
              <c:showLegendKey val="0"/>
              <c:showVal val="1"/>
              <c:showCatName val="0"/>
              <c:showSerName val="0"/>
              <c:showPercent val="0"/>
              <c:showBubbleSize val="0"/>
            </c:dLbl>
            <c:dLbl>
              <c:idx val="3"/>
              <c:layout>
                <c:manualLayout>
                  <c:x val="0.0138888888888889"/>
                  <c:y val="-0.060185549722951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charts!$A$49:$E$49</c:f>
              <c:numCache>
                <c:formatCode>General</c:formatCode>
                <c:ptCount val="5"/>
                <c:pt idx="0">
                  <c:v>2009.0</c:v>
                </c:pt>
                <c:pt idx="1">
                  <c:v>2010.0</c:v>
                </c:pt>
                <c:pt idx="2">
                  <c:v>2011.0</c:v>
                </c:pt>
                <c:pt idx="3">
                  <c:v>2012.0</c:v>
                </c:pt>
                <c:pt idx="4">
                  <c:v>2013.0</c:v>
                </c:pt>
              </c:numCache>
            </c:numRef>
          </c:cat>
          <c:val>
            <c:numRef>
              <c:f>charts!$A$50:$E$50</c:f>
              <c:numCache>
                <c:formatCode>General</c:formatCode>
                <c:ptCount val="5"/>
                <c:pt idx="0">
                  <c:v>499.0</c:v>
                </c:pt>
                <c:pt idx="1">
                  <c:v>1885.0</c:v>
                </c:pt>
                <c:pt idx="2">
                  <c:v>2588.0</c:v>
                </c:pt>
                <c:pt idx="3">
                  <c:v>2382.0</c:v>
                </c:pt>
                <c:pt idx="4">
                  <c:v>2361.0</c:v>
                </c:pt>
              </c:numCache>
            </c:numRef>
          </c:val>
          <c:smooth val="0"/>
        </c:ser>
        <c:dLbls>
          <c:showLegendKey val="0"/>
          <c:showVal val="0"/>
          <c:showCatName val="0"/>
          <c:showSerName val="0"/>
          <c:showPercent val="0"/>
          <c:showBubbleSize val="0"/>
        </c:dLbls>
        <c:marker val="1"/>
        <c:smooth val="0"/>
        <c:axId val="-2132388776"/>
        <c:axId val="-2131844232"/>
      </c:lineChart>
      <c:catAx>
        <c:axId val="-2132388776"/>
        <c:scaling>
          <c:orientation val="minMax"/>
        </c:scaling>
        <c:delete val="0"/>
        <c:axPos val="b"/>
        <c:numFmt formatCode="General" sourceLinked="1"/>
        <c:majorTickMark val="out"/>
        <c:minorTickMark val="none"/>
        <c:tickLblPos val="nextTo"/>
        <c:crossAx val="-2131844232"/>
        <c:crosses val="autoZero"/>
        <c:auto val="1"/>
        <c:lblAlgn val="ctr"/>
        <c:lblOffset val="100"/>
        <c:noMultiLvlLbl val="0"/>
      </c:catAx>
      <c:valAx>
        <c:axId val="-2131844232"/>
        <c:scaling>
          <c:orientation val="minMax"/>
        </c:scaling>
        <c:delete val="0"/>
        <c:axPos val="l"/>
        <c:majorGridlines/>
        <c:numFmt formatCode="General" sourceLinked="1"/>
        <c:majorTickMark val="out"/>
        <c:minorTickMark val="none"/>
        <c:tickLblPos val="nextTo"/>
        <c:crossAx val="-2132388776"/>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b="1" i="0" u="none" strike="noStrike" baseline="0" dirty="0" smtClean="0">
                <a:solidFill>
                  <a:srgbClr val="FF6600"/>
                </a:solidFill>
                <a:effectLst/>
              </a:rPr>
              <a:t>K-3 Class sizes largest since 1998 </a:t>
            </a:r>
          </a:p>
          <a:p>
            <a:pPr>
              <a:defRPr/>
            </a:pPr>
            <a:r>
              <a:rPr lang="en-US" sz="1200" baseline="0" dirty="0" smtClean="0"/>
              <a:t>General </a:t>
            </a:r>
            <a:r>
              <a:rPr lang="en-US" sz="1200" baseline="0" dirty="0" err="1" smtClean="0"/>
              <a:t>ed</a:t>
            </a:r>
            <a:r>
              <a:rPr lang="en-US" sz="1200" baseline="0" dirty="0" smtClean="0"/>
              <a:t>, CTT and gifted: data from IBO </a:t>
            </a:r>
            <a:r>
              <a:rPr lang="en-US" sz="1200" baseline="0" dirty="0"/>
              <a:t>1998-2005; DOE 2006-2013</a:t>
            </a:r>
            <a:endParaRPr lang="en-US" sz="1200" dirty="0"/>
          </a:p>
        </c:rich>
      </c:tx>
      <c:layout/>
      <c:overlay val="0"/>
      <c:spPr>
        <a:solidFill>
          <a:srgbClr val="FFFFFF"/>
        </a:solidFill>
      </c:spPr>
    </c:title>
    <c:autoTitleDeleted val="0"/>
    <c:plotArea>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24.90215370312981</c:v>
                </c:pt>
                <c:pt idx="1">
                  <c:v>23.24580561180214</c:v>
                </c:pt>
                <c:pt idx="2">
                  <c:v>22.37947222419803</c:v>
                </c:pt>
                <c:pt idx="3">
                  <c:v>22.09556068031128</c:v>
                </c:pt>
                <c:pt idx="4">
                  <c:v>21.68038688095409</c:v>
                </c:pt>
                <c:pt idx="5">
                  <c:v>21.55078822129685</c:v>
                </c:pt>
                <c:pt idx="6">
                  <c:v>21.28487229862475</c:v>
                </c:pt>
                <c:pt idx="7">
                  <c:v>21.11942368441328</c:v>
                </c:pt>
                <c:pt idx="8">
                  <c:v>21.0</c:v>
                </c:pt>
                <c:pt idx="9">
                  <c:v>20.9</c:v>
                </c:pt>
                <c:pt idx="10">
                  <c:v>21.4</c:v>
                </c:pt>
                <c:pt idx="11">
                  <c:v>22.1</c:v>
                </c:pt>
                <c:pt idx="12">
                  <c:v>22.9</c:v>
                </c:pt>
                <c:pt idx="13">
                  <c:v>23.89</c:v>
                </c:pt>
                <c:pt idx="14">
                  <c:v>24.45999999999999</c:v>
                </c:pt>
                <c:pt idx="15">
                  <c:v>24.86</c:v>
                </c:pt>
              </c:numCache>
            </c:numRef>
          </c:val>
          <c:smooth val="0"/>
        </c:ser>
        <c:dLbls>
          <c:showLegendKey val="0"/>
          <c:showVal val="0"/>
          <c:showCatName val="0"/>
          <c:showSerName val="0"/>
          <c:showPercent val="0"/>
          <c:showBubbleSize val="0"/>
        </c:dLbls>
        <c:marker val="1"/>
        <c:smooth val="0"/>
        <c:axId val="2120296200"/>
        <c:axId val="2120227800"/>
      </c:lineChart>
      <c:catAx>
        <c:axId val="2120296200"/>
        <c:scaling>
          <c:orientation val="minMax"/>
        </c:scaling>
        <c:delete val="0"/>
        <c:axPos val="b"/>
        <c:majorTickMark val="none"/>
        <c:minorTickMark val="none"/>
        <c:tickLblPos val="nextTo"/>
        <c:crossAx val="2120227800"/>
        <c:crosses val="autoZero"/>
        <c:auto val="1"/>
        <c:lblAlgn val="ctr"/>
        <c:lblOffset val="100"/>
        <c:noMultiLvlLbl val="0"/>
      </c:catAx>
      <c:valAx>
        <c:axId val="2120227800"/>
        <c:scaling>
          <c:orientation val="minMax"/>
        </c:scaling>
        <c:delete val="1"/>
        <c:axPos val="l"/>
        <c:majorGridlines/>
        <c:numFmt formatCode="0.00" sourceLinked="1"/>
        <c:majorTickMark val="none"/>
        <c:minorTickMark val="none"/>
        <c:tickLblPos val="none"/>
        <c:crossAx val="212029620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800"/>
            </a:pPr>
            <a:r>
              <a:rPr lang="en-US" sz="2400" dirty="0" smtClean="0">
                <a:solidFill>
                  <a:srgbClr val="FF6600"/>
                </a:solidFill>
              </a:rPr>
              <a:t>4th – 8</a:t>
            </a:r>
            <a:r>
              <a:rPr lang="en-US" sz="2400" baseline="30000" dirty="0" smtClean="0">
                <a:solidFill>
                  <a:srgbClr val="FF6600"/>
                </a:solidFill>
              </a:rPr>
              <a:t>th</a:t>
            </a:r>
            <a:r>
              <a:rPr lang="en-US" sz="2400" dirty="0" smtClean="0">
                <a:solidFill>
                  <a:srgbClr val="FF6600"/>
                </a:solidFill>
              </a:rPr>
              <a:t> grade Class</a:t>
            </a:r>
            <a:r>
              <a:rPr lang="en-US" sz="2400" baseline="0" dirty="0" smtClean="0">
                <a:solidFill>
                  <a:srgbClr val="FF6600"/>
                </a:solidFill>
              </a:rPr>
              <a:t> sizes largest </a:t>
            </a:r>
            <a:r>
              <a:rPr lang="en-US" sz="2400" baseline="0" dirty="0">
                <a:solidFill>
                  <a:srgbClr val="FF6600"/>
                </a:solidFill>
              </a:rPr>
              <a:t>since 2002 </a:t>
            </a:r>
          </a:p>
          <a:p>
            <a:pPr algn="ctr">
              <a:defRPr sz="1800"/>
            </a:pPr>
            <a:r>
              <a:rPr lang="en-US" sz="1200" b="1" i="0" baseline="0" dirty="0" err="1" smtClean="0">
                <a:effectLst/>
              </a:rPr>
              <a:t>Gened</a:t>
            </a:r>
            <a:r>
              <a:rPr lang="en-US" sz="1200" b="1" i="0" baseline="0" dirty="0" smtClean="0">
                <a:effectLst/>
              </a:rPr>
              <a:t>, CTT and gifted: data from IBO 1998-2005; DOE 2006-2013</a:t>
            </a:r>
            <a:endParaRPr lang="en-US" sz="1200" dirty="0">
              <a:effectLst/>
            </a:endParaRPr>
          </a:p>
        </c:rich>
      </c:tx>
      <c:layout>
        <c:manualLayout>
          <c:xMode val="edge"/>
          <c:yMode val="edge"/>
          <c:x val="0.12581519221862"/>
          <c:y val="0.0243445692883895"/>
        </c:manualLayout>
      </c:layout>
      <c:overlay val="0"/>
      <c:spPr>
        <a:solidFill>
          <a:srgbClr val="FFFFFF"/>
        </a:solidFill>
      </c:spPr>
    </c:title>
    <c:autoTitleDeleted val="0"/>
    <c:plotArea>
      <c:layout>
        <c:manualLayout>
          <c:layoutTarget val="inner"/>
          <c:xMode val="edge"/>
          <c:yMode val="edge"/>
          <c:x val="0.015406162464986"/>
          <c:y val="0.124325842696629"/>
          <c:w val="0.969187675070028"/>
          <c:h val="0.707038101978826"/>
        </c:manualLayout>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28.08717250220332</c:v>
                </c:pt>
                <c:pt idx="1">
                  <c:v>27.50888256556177</c:v>
                </c:pt>
                <c:pt idx="2">
                  <c:v>27.23074054739351</c:v>
                </c:pt>
                <c:pt idx="3">
                  <c:v>27.3568578185043</c:v>
                </c:pt>
                <c:pt idx="4">
                  <c:v>27.04425881146039</c:v>
                </c:pt>
                <c:pt idx="5">
                  <c:v>26.70072886297372</c:v>
                </c:pt>
                <c:pt idx="6">
                  <c:v>26.44284235433278</c:v>
                </c:pt>
                <c:pt idx="7">
                  <c:v>25.92062780269058</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mooth val="0"/>
        </c:ser>
        <c:dLbls>
          <c:showLegendKey val="0"/>
          <c:showVal val="0"/>
          <c:showCatName val="0"/>
          <c:showSerName val="0"/>
          <c:showPercent val="0"/>
          <c:showBubbleSize val="0"/>
        </c:dLbls>
        <c:marker val="1"/>
        <c:smooth val="0"/>
        <c:axId val="-2131817736"/>
        <c:axId val="-2131815016"/>
      </c:lineChart>
      <c:catAx>
        <c:axId val="-2131817736"/>
        <c:scaling>
          <c:orientation val="minMax"/>
        </c:scaling>
        <c:delete val="0"/>
        <c:axPos val="b"/>
        <c:majorTickMark val="none"/>
        <c:minorTickMark val="none"/>
        <c:tickLblPos val="nextTo"/>
        <c:crossAx val="-2131815016"/>
        <c:crosses val="autoZero"/>
        <c:auto val="1"/>
        <c:lblAlgn val="ctr"/>
        <c:lblOffset val="100"/>
        <c:noMultiLvlLbl val="0"/>
      </c:catAx>
      <c:valAx>
        <c:axId val="-2131815016"/>
        <c:scaling>
          <c:orientation val="minMax"/>
        </c:scaling>
        <c:delete val="1"/>
        <c:axPos val="l"/>
        <c:majorGridlines/>
        <c:numFmt formatCode="0.0" sourceLinked="1"/>
        <c:majorTickMark val="none"/>
        <c:minorTickMark val="none"/>
        <c:tickLblPos val="none"/>
        <c:crossAx val="-2131817736"/>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i="0" baseline="0" dirty="0" smtClean="0">
                <a:solidFill>
                  <a:srgbClr val="FF6600"/>
                </a:solidFill>
                <a:effectLst/>
              </a:rPr>
              <a:t>Total </a:t>
            </a:r>
            <a:r>
              <a:rPr lang="en-US" sz="2000" b="1" i="0" baseline="0" dirty="0">
                <a:solidFill>
                  <a:srgbClr val="FF6600"/>
                </a:solidFill>
                <a:effectLst/>
              </a:rPr>
              <a:t>no. of teachers dropped by 5,000 since 2007-8 </a:t>
            </a:r>
            <a:endParaRPr lang="en-US" sz="2000" dirty="0">
              <a:solidFill>
                <a:srgbClr val="FF6600"/>
              </a:solidFill>
              <a:effectLst/>
            </a:endParaRPr>
          </a:p>
          <a:p>
            <a:pPr>
              <a:defRPr/>
            </a:pPr>
            <a:r>
              <a:rPr lang="en-US" sz="1800" b="1" i="0" baseline="0" dirty="0">
                <a:effectLst/>
              </a:rPr>
              <a:t>data source: Mayor's Management Report</a:t>
            </a:r>
            <a:endParaRPr lang="en-US" sz="1800" dirty="0">
              <a:effectLst/>
            </a:endParaRPr>
          </a:p>
        </c:rich>
      </c:tx>
      <c:layout>
        <c:manualLayout>
          <c:xMode val="edge"/>
          <c:yMode val="edge"/>
          <c:x val="0.128817524262955"/>
          <c:y val="0.00147687007874016"/>
        </c:manualLayout>
      </c:layout>
      <c:overlay val="0"/>
      <c:spPr>
        <a:noFill/>
      </c:spPr>
    </c:title>
    <c:autoTitleDeleted val="0"/>
    <c:plotArea>
      <c:layout>
        <c:manualLayout>
          <c:layoutTarget val="inner"/>
          <c:xMode val="edge"/>
          <c:yMode val="edge"/>
          <c:x val="0.0305555555555556"/>
          <c:y val="0.182429784914633"/>
          <c:w val="0.93888888888889"/>
          <c:h val="0.70159033202361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0.0154320987654321"/>
                  <c:y val="-0.0174710623492691"/>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79109.0</c:v>
                </c:pt>
                <c:pt idx="1">
                  <c:v>79021.0</c:v>
                </c:pt>
                <c:pt idx="2">
                  <c:v>76795.0</c:v>
                </c:pt>
                <c:pt idx="3">
                  <c:v>74958.0</c:v>
                </c:pt>
                <c:pt idx="4">
                  <c:v>72787.0</c:v>
                </c:pt>
                <c:pt idx="5">
                  <c:v>73844.0</c:v>
                </c:pt>
              </c:numCache>
            </c:numRef>
          </c:val>
          <c:smooth val="0"/>
        </c:ser>
        <c:dLbls>
          <c:showLegendKey val="0"/>
          <c:showVal val="0"/>
          <c:showCatName val="0"/>
          <c:showSerName val="0"/>
          <c:showPercent val="0"/>
          <c:showBubbleSize val="0"/>
        </c:dLbls>
        <c:marker val="1"/>
        <c:smooth val="0"/>
        <c:axId val="2119187592"/>
        <c:axId val="2132310152"/>
      </c:lineChart>
      <c:catAx>
        <c:axId val="2119187592"/>
        <c:scaling>
          <c:orientation val="minMax"/>
        </c:scaling>
        <c:delete val="0"/>
        <c:axPos val="b"/>
        <c:majorTickMark val="out"/>
        <c:minorTickMark val="none"/>
        <c:tickLblPos val="nextTo"/>
        <c:txPr>
          <a:bodyPr/>
          <a:lstStyle/>
          <a:p>
            <a:pPr>
              <a:defRPr sz="1800"/>
            </a:pPr>
            <a:endParaRPr lang="en-US"/>
          </a:p>
        </c:txPr>
        <c:crossAx val="2132310152"/>
        <c:crosses val="autoZero"/>
        <c:auto val="1"/>
        <c:lblAlgn val="ctr"/>
        <c:lblOffset val="100"/>
        <c:noMultiLvlLbl val="0"/>
      </c:catAx>
      <c:valAx>
        <c:axId val="2132310152"/>
        <c:scaling>
          <c:orientation val="minMax"/>
        </c:scaling>
        <c:delete val="1"/>
        <c:axPos val="l"/>
        <c:majorGridlines/>
        <c:numFmt formatCode="#,##0" sourceLinked="1"/>
        <c:majorTickMark val="out"/>
        <c:minorTickMark val="none"/>
        <c:tickLblPos val="none"/>
        <c:crossAx val="2119187592"/>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Data:[D9 Class Size Analysis updated 2013-14.xlsx]Summary'!$A$8</c:f>
              <c:strCache>
                <c:ptCount val="1"/>
                <c:pt idx="0">
                  <c:v>C4E goals</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Data:[D9 Class Size Analysis updated 2013-14.xlsx]Summary'!$B$7:$I$7</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Data:[D9 Class Size Analysis updated 2013-14.xlsx]Summary'!$B$8:$I$8</c:f>
              <c:numCache>
                <c:formatCode>General</c:formatCode>
                <c:ptCount val="8"/>
                <c:pt idx="0">
                  <c:v>21.0</c:v>
                </c:pt>
                <c:pt idx="1">
                  <c:v>20.7</c:v>
                </c:pt>
                <c:pt idx="2">
                  <c:v>20.5</c:v>
                </c:pt>
                <c:pt idx="3">
                  <c:v>20.3</c:v>
                </c:pt>
                <c:pt idx="4">
                  <c:v>20.1</c:v>
                </c:pt>
                <c:pt idx="5">
                  <c:v>19.9</c:v>
                </c:pt>
                <c:pt idx="6">
                  <c:v>19.9</c:v>
                </c:pt>
                <c:pt idx="7">
                  <c:v>19.9</c:v>
                </c:pt>
              </c:numCache>
            </c:numRef>
          </c:val>
          <c:smooth val="0"/>
        </c:ser>
        <c:ser>
          <c:idx val="1"/>
          <c:order val="1"/>
          <c:tx>
            <c:strRef>
              <c:f>'Macintosh HD:Users:peterdalmasy:Desktop:Class Size Matters:Class Size Data:Class Size:Short term CS Data:District Data:[D9 Class Size Analysis updated 2013-14.xlsx]Summary'!$A$9</c:f>
              <c:strCache>
                <c:ptCount val="1"/>
                <c:pt idx="0">
                  <c:v>Citywide actual</c:v>
                </c:pt>
              </c:strCache>
            </c:strRef>
          </c:tx>
          <c:spPr>
            <a:ln>
              <a:solidFill>
                <a:srgbClr val="FF0000"/>
              </a:solidFill>
            </a:ln>
          </c:spPr>
          <c:marker>
            <c:symbol val="none"/>
          </c:marker>
          <c:dLbls>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Data:[D9 Class Size Analysis updated 2013-14.xlsx]Summary'!$B$7:$I$7</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Data:[D9 Class Size Analysis updated 2013-14.xlsx]Summary'!$B$9:$I$9</c:f>
              <c:numCache>
                <c:formatCode>General</c:formatCode>
                <c:ptCount val="8"/>
                <c:pt idx="0">
                  <c:v>21.0</c:v>
                </c:pt>
                <c:pt idx="1">
                  <c:v>20.9</c:v>
                </c:pt>
                <c:pt idx="2">
                  <c:v>21.4</c:v>
                </c:pt>
                <c:pt idx="3">
                  <c:v>22.1</c:v>
                </c:pt>
                <c:pt idx="4">
                  <c:v>22.9</c:v>
                </c:pt>
                <c:pt idx="5">
                  <c:v>23.9</c:v>
                </c:pt>
                <c:pt idx="6">
                  <c:v>24.5</c:v>
                </c:pt>
                <c:pt idx="7">
                  <c:v>24.86</c:v>
                </c:pt>
              </c:numCache>
            </c:numRef>
          </c:val>
          <c:smooth val="0"/>
        </c:ser>
        <c:ser>
          <c:idx val="2"/>
          <c:order val="2"/>
          <c:tx>
            <c:strRef>
              <c:f>'Macintosh HD:Users:peterdalmasy:Desktop:Class Size Matters:Class Size Data:Class Size:Short term CS Data:District Data:[D9 Class Size Analysis updated 2013-14.xlsx]Summary'!$A$10</c:f>
              <c:strCache>
                <c:ptCount val="1"/>
                <c:pt idx="0">
                  <c:v>D9</c:v>
                </c:pt>
              </c:strCache>
            </c:strRef>
          </c:tx>
          <c:spPr>
            <a:ln>
              <a:solidFill>
                <a:schemeClr val="tx1"/>
              </a:solidFill>
            </a:ln>
          </c:spPr>
          <c:marker>
            <c:symbol val="none"/>
          </c:marker>
          <c:dLbls>
            <c:dLbl>
              <c:idx val="1"/>
              <c:layout>
                <c:manualLayout>
                  <c:x val="-2.546266881604E-17"/>
                  <c:y val="-0.0148698884758364"/>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Data:[D9 Class Size Analysis updated 2013-14.xlsx]Summary'!$B$7:$I$7</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Data:[D9 Class Size Analysis updated 2013-14.xlsx]Summary'!$B$10:$I$10</c:f>
              <c:numCache>
                <c:formatCode>General</c:formatCode>
                <c:ptCount val="8"/>
                <c:pt idx="0">
                  <c:v>21.0</c:v>
                </c:pt>
                <c:pt idx="1">
                  <c:v>21.2</c:v>
                </c:pt>
                <c:pt idx="2">
                  <c:v>21.0</c:v>
                </c:pt>
                <c:pt idx="3">
                  <c:v>21.2</c:v>
                </c:pt>
                <c:pt idx="4">
                  <c:v>22.1</c:v>
                </c:pt>
                <c:pt idx="5">
                  <c:v>23.0</c:v>
                </c:pt>
                <c:pt idx="6">
                  <c:v>23.4</c:v>
                </c:pt>
                <c:pt idx="7">
                  <c:v>24.33</c:v>
                </c:pt>
              </c:numCache>
            </c:numRef>
          </c:val>
          <c:smooth val="0"/>
        </c:ser>
        <c:dLbls>
          <c:showLegendKey val="0"/>
          <c:showVal val="0"/>
          <c:showCatName val="0"/>
          <c:showSerName val="0"/>
          <c:showPercent val="0"/>
          <c:showBubbleSize val="0"/>
        </c:dLbls>
        <c:marker val="1"/>
        <c:smooth val="0"/>
        <c:axId val="2120315176"/>
        <c:axId val="2121201864"/>
      </c:lineChart>
      <c:catAx>
        <c:axId val="2120315176"/>
        <c:scaling>
          <c:orientation val="minMax"/>
        </c:scaling>
        <c:delete val="0"/>
        <c:axPos val="b"/>
        <c:majorTickMark val="none"/>
        <c:minorTickMark val="none"/>
        <c:tickLblPos val="nextTo"/>
        <c:crossAx val="2121201864"/>
        <c:crosses val="autoZero"/>
        <c:auto val="1"/>
        <c:lblAlgn val="ctr"/>
        <c:lblOffset val="100"/>
        <c:noMultiLvlLbl val="0"/>
      </c:catAx>
      <c:valAx>
        <c:axId val="2121201864"/>
        <c:scaling>
          <c:orientation val="minMax"/>
          <c:min val="18.0"/>
        </c:scaling>
        <c:delete val="0"/>
        <c:axPos val="l"/>
        <c:majorGridlines/>
        <c:title>
          <c:tx>
            <c:rich>
              <a:bodyPr/>
              <a:lstStyle/>
              <a:p>
                <a:pPr>
                  <a:defRPr/>
                </a:pPr>
                <a:r>
                  <a:rPr lang="en-US"/>
                  <a:t>Students per Section</a:t>
                </a:r>
              </a:p>
            </c:rich>
          </c:tx>
          <c:layout>
            <c:manualLayout>
              <c:xMode val="edge"/>
              <c:yMode val="edge"/>
              <c:x val="0.0361111111111111"/>
              <c:y val="0.43254593175853"/>
            </c:manualLayout>
          </c:layout>
          <c:overlay val="0"/>
        </c:title>
        <c:numFmt formatCode="General" sourceLinked="1"/>
        <c:majorTickMark val="none"/>
        <c:minorTickMark val="none"/>
        <c:tickLblPos val="nextTo"/>
        <c:crossAx val="2120315176"/>
        <c:crosses val="autoZero"/>
        <c:crossBetween val="between"/>
      </c:valAx>
    </c:plotArea>
    <c:legend>
      <c:legendPos val="r"/>
      <c:layout/>
      <c:overlay val="0"/>
      <c:spPr>
        <a:ln>
          <a:solidFill>
            <a:schemeClr val="tx1"/>
          </a:solidFill>
        </a:ln>
      </c:spPr>
    </c:legend>
    <c:plotVisOnly val="1"/>
    <c:dispBlanksAs val="gap"/>
    <c:showDLblsOverMax val="0"/>
  </c:chart>
  <c:spPr>
    <a:ln>
      <a:solidFill>
        <a:schemeClr val="tx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Data:[D9 Class Size Analysis updated 2013-14.xlsx]Summary'!$A$15</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Data:[D9 Class Size Analysis updated 2013-14.xlsx]Summary'!$B$14:$I$14</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Data:[D9 Class Size Analysis updated 2013-14.xlsx]Summary'!$B$15:$I$15</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'Macintosh HD:Users:peterdalmasy:Desktop:Class Size Matters:Class Size Data:Class Size:Short term CS Data:District Data:[D9 Class Size Analysis updated 2013-14.xlsx]Summary'!$A$16</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Data:[D9 Class Size Analysis updated 2013-14.xlsx]Summary'!$B$14:$I$14</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Data:[D9 Class Size Analysis updated 2013-14.xlsx]Summary'!$B$16:$I$16</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'Macintosh HD:Users:peterdalmasy:Desktop:Class Size Matters:Class Size Data:Class Size:Short term CS Data:District Data:[D9 Class Size Analysis updated 2013-14.xlsx]Summary'!$A$17</c:f>
              <c:strCache>
                <c:ptCount val="1"/>
                <c:pt idx="0">
                  <c:v>D9</c:v>
                </c:pt>
              </c:strCache>
            </c:strRef>
          </c:tx>
          <c:spPr>
            <a:ln>
              <a:solidFill>
                <a:schemeClr val="tx1"/>
              </a:solidFill>
            </a:ln>
          </c:spPr>
          <c:marker>
            <c:symbol val="none"/>
          </c:marker>
          <c:dLbls>
            <c:dLbl>
              <c:idx val="3"/>
              <c:layout>
                <c:manualLayout>
                  <c:x val="0.0"/>
                  <c:y val="-0.0239796078925009"/>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'Macintosh HD:Users:peterdalmasy:Desktop:Class Size Matters:Class Size Data:Class Size:Short term CS Data:District Data:[D9 Class Size Analysis updated 2013-14.xlsx]Summary'!$B$14:$I$14</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Data:[D9 Class Size Analysis updated 2013-14.xlsx]Summary'!$B$17:$I$17</c:f>
              <c:numCache>
                <c:formatCode>General</c:formatCode>
                <c:ptCount val="8"/>
                <c:pt idx="0">
                  <c:v>24.9</c:v>
                </c:pt>
                <c:pt idx="1">
                  <c:v>23.8</c:v>
                </c:pt>
                <c:pt idx="2">
                  <c:v>24.0</c:v>
                </c:pt>
                <c:pt idx="3">
                  <c:v>24.3</c:v>
                </c:pt>
                <c:pt idx="4">
                  <c:v>24.0</c:v>
                </c:pt>
                <c:pt idx="5">
                  <c:v>24.2</c:v>
                </c:pt>
                <c:pt idx="6">
                  <c:v>24.8</c:v>
                </c:pt>
                <c:pt idx="7">
                  <c:v>25.1</c:v>
                </c:pt>
              </c:numCache>
            </c:numRef>
          </c:val>
          <c:smooth val="0"/>
        </c:ser>
        <c:dLbls>
          <c:showLegendKey val="0"/>
          <c:showVal val="0"/>
          <c:showCatName val="0"/>
          <c:showSerName val="0"/>
          <c:showPercent val="0"/>
          <c:showBubbleSize val="0"/>
        </c:dLbls>
        <c:marker val="1"/>
        <c:smooth val="0"/>
        <c:axId val="2120127384"/>
        <c:axId val="2120189080"/>
      </c:lineChart>
      <c:catAx>
        <c:axId val="2120127384"/>
        <c:scaling>
          <c:orientation val="minMax"/>
        </c:scaling>
        <c:delete val="0"/>
        <c:axPos val="b"/>
        <c:majorTickMark val="none"/>
        <c:minorTickMark val="none"/>
        <c:tickLblPos val="nextTo"/>
        <c:txPr>
          <a:bodyPr rot="-2700000"/>
          <a:lstStyle/>
          <a:p>
            <a:pPr>
              <a:defRPr/>
            </a:pPr>
            <a:endParaRPr lang="en-US"/>
          </a:p>
        </c:txPr>
        <c:crossAx val="2120189080"/>
        <c:crosses val="autoZero"/>
        <c:auto val="1"/>
        <c:lblAlgn val="ctr"/>
        <c:lblOffset val="100"/>
        <c:noMultiLvlLbl val="0"/>
      </c:catAx>
      <c:valAx>
        <c:axId val="2120189080"/>
        <c:scaling>
          <c:orientation val="minMax"/>
        </c:scaling>
        <c:delete val="0"/>
        <c:axPos val="l"/>
        <c:majorGridlines/>
        <c:title>
          <c:tx>
            <c:rich>
              <a:bodyPr/>
              <a:lstStyle/>
              <a:p>
                <a:pPr>
                  <a:defRPr/>
                </a:pPr>
                <a:r>
                  <a:rPr lang="en-US"/>
                  <a:t>Students per Section</a:t>
                </a:r>
              </a:p>
            </c:rich>
          </c:tx>
          <c:layout/>
          <c:overlay val="0"/>
        </c:title>
        <c:numFmt formatCode="General" sourceLinked="1"/>
        <c:majorTickMark val="none"/>
        <c:minorTickMark val="none"/>
        <c:tickLblPos val="nextTo"/>
        <c:crossAx val="2120127384"/>
        <c:crosses val="autoZero"/>
        <c:crossBetween val="between"/>
      </c:valAx>
    </c:plotArea>
    <c:legend>
      <c:legendPos val="r"/>
      <c:layout/>
      <c:overlay val="0"/>
      <c:spPr>
        <a:ln>
          <a:solidFill>
            <a:schemeClr val="tx1"/>
          </a:solidFill>
        </a:ln>
      </c:spPr>
    </c:legend>
    <c:plotVisOnly val="1"/>
    <c:dispBlanksAs val="gap"/>
    <c:showDLblsOverMax val="0"/>
  </c:chart>
  <c:spPr>
    <a:ln>
      <a:solidFill>
        <a:schemeClr val="tx1"/>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26.0</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2119843928"/>
        <c:axId val="2119846840"/>
      </c:lineChart>
      <c:catAx>
        <c:axId val="2119843928"/>
        <c:scaling>
          <c:orientation val="minMax"/>
        </c:scaling>
        <c:delete val="0"/>
        <c:axPos val="b"/>
        <c:majorTickMark val="out"/>
        <c:minorTickMark val="none"/>
        <c:tickLblPos val="nextTo"/>
        <c:crossAx val="2119846840"/>
        <c:crosses val="autoZero"/>
        <c:auto val="1"/>
        <c:lblAlgn val="ctr"/>
        <c:lblOffset val="100"/>
        <c:noMultiLvlLbl val="0"/>
      </c:catAx>
      <c:valAx>
        <c:axId val="2119846840"/>
        <c:scaling>
          <c:orientation val="minMax"/>
          <c:min val="24.0"/>
        </c:scaling>
        <c:delete val="0"/>
        <c:axPos val="l"/>
        <c:majorGridlines/>
        <c:numFmt formatCode="General" sourceLinked="1"/>
        <c:majorTickMark val="out"/>
        <c:minorTickMark val="none"/>
        <c:tickLblPos val="nextTo"/>
        <c:crossAx val="2119843928"/>
        <c:crosses val="autoZero"/>
        <c:crossBetween val="between"/>
      </c:valAx>
    </c:plotArea>
    <c:legend>
      <c:legendPos val="r"/>
      <c:layout/>
      <c:overlay val="0"/>
    </c:legend>
    <c:plotVisOnly val="1"/>
    <c:dispBlanksAs val="gap"/>
    <c:showDLblsOverMax val="0"/>
  </c:chart>
  <c:txPr>
    <a:bodyPr/>
    <a:lstStyle/>
    <a:p>
      <a:pPr>
        <a:defRPr>
          <a:latin typeface="Helvetica Neue"/>
          <a:cs typeface="Helvetica Neue"/>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D9 Kindergarten</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Sheet6!$D$2:$D$20</c:f>
              <c:strCache>
                <c:ptCount val="19"/>
                <c:pt idx="0">
                  <c:v>P.S. X088 - S. Silverstein Little Sparrow School</c:v>
                </c:pt>
                <c:pt idx="1">
                  <c:v>P.S. 073 BRONX</c:v>
                </c:pt>
                <c:pt idx="2">
                  <c:v>P.S. 035 FRANZ SIEGEL</c:v>
                </c:pt>
                <c:pt idx="3">
                  <c:v>P.S. 053 BASHEER QUISIM</c:v>
                </c:pt>
                <c:pt idx="4">
                  <c:v>P.S. X114 - Luis Llorens Torres Schools</c:v>
                </c:pt>
                <c:pt idx="5">
                  <c:v>P.S. 028 MOUNT HOPE</c:v>
                </c:pt>
                <c:pt idx="6">
                  <c:v>P.S. 070 MAX SCHOENFELD</c:v>
                </c:pt>
                <c:pt idx="7">
                  <c:v>P.S. 055 BENJAMIN FRANKLIN</c:v>
                </c:pt>
                <c:pt idx="8">
                  <c:v>P.S. 110 THEODORE SCHOENFELD</c:v>
                </c:pt>
                <c:pt idx="9">
                  <c:v>P.S. 163 ARTHUR A. SCHOMBURG</c:v>
                </c:pt>
                <c:pt idx="10">
                  <c:v>P.S. 170</c:v>
                </c:pt>
                <c:pt idx="11">
                  <c:v>P.S. 199X - The Shakespeare School</c:v>
                </c:pt>
                <c:pt idx="12">
                  <c:v>P.S. 236 LANGSTON HUGHES</c:v>
                </c:pt>
                <c:pt idx="13">
                  <c:v>P.S./I.S. 218 Rafael Hernandez Dual Language Magnet School</c:v>
                </c:pt>
                <c:pt idx="14">
                  <c:v>SHERIDAN ACADEMY for YOUNG LEADERS</c:v>
                </c:pt>
                <c:pt idx="15">
                  <c:v>The Walton Avenue School</c:v>
                </c:pt>
                <c:pt idx="16">
                  <c:v>P.S. 204 MORRIS HEIGHTS</c:v>
                </c:pt>
                <c:pt idx="17">
                  <c:v>Lucero Elementary School</c:v>
                </c:pt>
                <c:pt idx="18">
                  <c:v>Mount Eden Children's Academy</c:v>
                </c:pt>
              </c:strCache>
            </c:strRef>
          </c:cat>
          <c:val>
            <c:numRef>
              <c:f>Sheet6!$E$2:$E$20</c:f>
              <c:numCache>
                <c:formatCode>0</c:formatCode>
                <c:ptCount val="19"/>
                <c:pt idx="0">
                  <c:v>45.3</c:v>
                </c:pt>
                <c:pt idx="1">
                  <c:v>29.0</c:v>
                </c:pt>
                <c:pt idx="2">
                  <c:v>27.3</c:v>
                </c:pt>
                <c:pt idx="3">
                  <c:v>26.0</c:v>
                </c:pt>
                <c:pt idx="4">
                  <c:v>25.5</c:v>
                </c:pt>
                <c:pt idx="5">
                  <c:v>25.3</c:v>
                </c:pt>
                <c:pt idx="6">
                  <c:v>25.3</c:v>
                </c:pt>
                <c:pt idx="7">
                  <c:v>25.0</c:v>
                </c:pt>
                <c:pt idx="8">
                  <c:v>25.0</c:v>
                </c:pt>
                <c:pt idx="9">
                  <c:v>25.0</c:v>
                </c:pt>
                <c:pt idx="10">
                  <c:v>25.0</c:v>
                </c:pt>
                <c:pt idx="11">
                  <c:v>25.0</c:v>
                </c:pt>
                <c:pt idx="12">
                  <c:v>25.0</c:v>
                </c:pt>
                <c:pt idx="13">
                  <c:v>25.0</c:v>
                </c:pt>
                <c:pt idx="14">
                  <c:v>25.0</c:v>
                </c:pt>
                <c:pt idx="15">
                  <c:v>25.0</c:v>
                </c:pt>
                <c:pt idx="16">
                  <c:v>24.7</c:v>
                </c:pt>
                <c:pt idx="17">
                  <c:v>24.5</c:v>
                </c:pt>
                <c:pt idx="18">
                  <c:v>24.5</c:v>
                </c:pt>
              </c:numCache>
            </c:numRef>
          </c:val>
        </c:ser>
        <c:dLbls>
          <c:showLegendKey val="0"/>
          <c:showVal val="0"/>
          <c:showCatName val="0"/>
          <c:showSerName val="0"/>
          <c:showPercent val="0"/>
          <c:showBubbleSize val="0"/>
        </c:dLbls>
        <c:gapWidth val="150"/>
        <c:axId val="-2131971624"/>
        <c:axId val="2120285448"/>
      </c:barChart>
      <c:catAx>
        <c:axId val="-2131971624"/>
        <c:scaling>
          <c:orientation val="minMax"/>
        </c:scaling>
        <c:delete val="0"/>
        <c:axPos val="b"/>
        <c:majorTickMark val="out"/>
        <c:minorTickMark val="none"/>
        <c:tickLblPos val="nextTo"/>
        <c:crossAx val="2120285448"/>
        <c:crosses val="autoZero"/>
        <c:auto val="1"/>
        <c:lblAlgn val="ctr"/>
        <c:lblOffset val="100"/>
        <c:noMultiLvlLbl val="0"/>
      </c:catAx>
      <c:valAx>
        <c:axId val="2120285448"/>
        <c:scaling>
          <c:orientation val="minMax"/>
        </c:scaling>
        <c:delete val="1"/>
        <c:axPos val="l"/>
        <c:majorGridlines/>
        <c:numFmt formatCode="0" sourceLinked="1"/>
        <c:majorTickMark val="out"/>
        <c:minorTickMark val="none"/>
        <c:tickLblPos val="nextTo"/>
        <c:crossAx val="-2131971624"/>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4911CF6A-DDD0-48B3-AFB8-A9E58A216385}" type="datetimeFigureOut">
              <a:rPr lang="en-US" smtClean="0"/>
              <a:t>7/11/14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B2CA7E1F-AE6B-4B36-AFDA-E5EE3B17EDD0}" type="slidenum">
              <a:rPr lang="en-US" smtClean="0"/>
              <a:t>‹#›</a:t>
            </a:fld>
            <a:endParaRPr lang="en-US"/>
          </a:p>
        </p:txBody>
      </p:sp>
    </p:spTree>
    <p:extLst>
      <p:ext uri="{BB962C8B-B14F-4D97-AF65-F5344CB8AC3E}">
        <p14:creationId xmlns:p14="http://schemas.microsoft.com/office/powerpoint/2010/main" val="2293203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89A4CE2E-778E-1143-8E3E-8AE59F6F8948}" type="datetimeFigureOut">
              <a:rPr lang="en-US" smtClean="0"/>
              <a:t>7/11/14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6EEC6D3F-CCCE-5B49-BF13-65E29BF8B776}" type="slidenum">
              <a:rPr lang="en-US" smtClean="0"/>
              <a:t>‹#›</a:t>
            </a:fld>
            <a:endParaRPr lang="en-US"/>
          </a:p>
        </p:txBody>
      </p:sp>
    </p:spTree>
    <p:extLst>
      <p:ext uri="{BB962C8B-B14F-4D97-AF65-F5344CB8AC3E}">
        <p14:creationId xmlns:p14="http://schemas.microsoft.com/office/powerpoint/2010/main" val="5101938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766220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val="15681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val="223185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12</a:t>
            </a:fld>
            <a:endParaRPr lang="en-US"/>
          </a:p>
        </p:txBody>
      </p:sp>
    </p:spTree>
    <p:extLst>
      <p:ext uri="{BB962C8B-B14F-4D97-AF65-F5344CB8AC3E}">
        <p14:creationId xmlns:p14="http://schemas.microsoft.com/office/powerpoint/2010/main" val="279478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DFA88B-A37A-EB47-A09C-779C117D0048}" type="datetimeFigureOut">
              <a:rPr lang="en-US" smtClean="0"/>
              <a:t>7/11/14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2237B-B260-8643-9669-60DFFD286FD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FA88B-A37A-EB47-A09C-779C117D0048}" type="datetimeFigureOut">
              <a:rPr lang="en-US" smtClean="0"/>
              <a:t>7/11/14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FA88B-A37A-EB47-A09C-779C117D0048}" type="datetimeFigureOut">
              <a:rPr lang="en-US" smtClean="0"/>
              <a:t>7/11/14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FDFA88B-A37A-EB47-A09C-779C117D0048}" type="datetimeFigureOut">
              <a:rPr lang="en-US" smtClean="0"/>
              <a:t>7/11/14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922237B-B260-8643-9669-60DFFD286F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 Id="rId3" Type="http://schemas.openxmlformats.org/officeDocument/2006/relationships/chart" Target="../charts/char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1.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0.xml"/></Relationships>
</file>

<file path=ppt/slides/_rels/slide22.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chart" Target="../charts/chart23.xml"/><Relationship Id="rId4" Type="http://schemas.openxmlformats.org/officeDocument/2006/relationships/chart" Target="../charts/chart24.xml"/><Relationship Id="rId1" Type="http://schemas.openxmlformats.org/officeDocument/2006/relationships/slideLayout" Target="../slideLayouts/slideLayout2.xml"/><Relationship Id="rId2" Type="http://schemas.openxmlformats.org/officeDocument/2006/relationships/chart" Target="../charts/char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57225"/>
            <a:ext cx="7848600" cy="1927225"/>
          </a:xfrm>
        </p:spPr>
        <p:txBody>
          <a:bodyPr>
            <a:normAutofit/>
          </a:bodyPr>
          <a:lstStyle/>
          <a:p>
            <a:pPr algn="ctr"/>
            <a:r>
              <a:rPr lang="en-US" sz="2800" dirty="0" err="1"/>
              <a:t>UnMet</a:t>
            </a:r>
            <a:r>
              <a:rPr lang="en-US" sz="2800" dirty="0"/>
              <a:t> need for seats in New 2015-2019 capital plan</a:t>
            </a:r>
            <a:br>
              <a:rPr lang="en-US" sz="2800" dirty="0"/>
            </a:br>
            <a:r>
              <a:rPr lang="en-US" sz="1800" dirty="0"/>
              <a:t/>
            </a:r>
            <a:br>
              <a:rPr lang="en-US" sz="1800" dirty="0"/>
            </a:br>
            <a:r>
              <a:rPr lang="en-US" sz="1800" i="1" dirty="0"/>
              <a:t>Including CLASS SIZE and OVERCROWDING data  </a:t>
            </a:r>
            <a:r>
              <a:rPr lang="en-US" sz="1800" i="1" dirty="0" smtClean="0"/>
              <a:t/>
            </a:r>
            <a:br>
              <a:rPr lang="en-US" sz="1800" i="1" dirty="0" smtClean="0"/>
            </a:br>
            <a:r>
              <a:rPr lang="en-US" sz="1800" i="1" dirty="0" smtClean="0"/>
              <a:t>for </a:t>
            </a:r>
            <a:r>
              <a:rPr lang="en-US" sz="1800" i="1" dirty="0"/>
              <a:t>Community School district 9</a:t>
            </a:r>
          </a:p>
        </p:txBody>
      </p:sp>
      <p:sp>
        <p:nvSpPr>
          <p:cNvPr id="3" name="Subtitle 2"/>
          <p:cNvSpPr>
            <a:spLocks noGrp="1"/>
          </p:cNvSpPr>
          <p:nvPr>
            <p:ph type="subTitle" idx="1"/>
          </p:nvPr>
        </p:nvSpPr>
        <p:spPr/>
        <p:txBody>
          <a:bodyPr/>
          <a:lstStyle/>
          <a:p>
            <a:r>
              <a:rPr lang="en-US" dirty="0" smtClean="0"/>
              <a:t>Leonie </a:t>
            </a:r>
            <a:r>
              <a:rPr lang="en-US" dirty="0" err="1" smtClean="0"/>
              <a:t>Haimson</a:t>
            </a:r>
            <a:r>
              <a:rPr lang="en-US" dirty="0" smtClean="0"/>
              <a:t>, Class Size Matters</a:t>
            </a:r>
          </a:p>
          <a:p>
            <a:r>
              <a:rPr lang="en-US" dirty="0" smtClean="0"/>
              <a:t>July 2014</a:t>
            </a:r>
            <a:endParaRPr lang="en-US" dirty="0"/>
          </a:p>
        </p:txBody>
      </p:sp>
    </p:spTree>
    <p:extLst>
      <p:ext uri="{BB962C8B-B14F-4D97-AF65-F5344CB8AC3E}">
        <p14:creationId xmlns:p14="http://schemas.microsoft.com/office/powerpoint/2010/main" val="28721971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District </a:t>
            </a:r>
            <a:r>
              <a:rPr lang="en-US" sz="1800" b="1" i="1" dirty="0"/>
              <a:t>9</a:t>
            </a:r>
            <a:r>
              <a:rPr lang="en-US" sz="1800" b="1" i="1" dirty="0" smtClean="0"/>
              <a:t> have increased in grades K-3 </a:t>
            </a:r>
            <a:br>
              <a:rPr lang="en-US" sz="1800" b="1" i="1" dirty="0" smtClean="0"/>
            </a:br>
            <a:r>
              <a:rPr lang="en-US" sz="1800" b="1" i="1" dirty="0" smtClean="0"/>
              <a:t>by 15.7% since 2006 and are far above Contracts for Excellence goals</a:t>
            </a:r>
            <a:endParaRPr lang="en-US" sz="1800" b="1" i="1" dirty="0"/>
          </a:p>
        </p:txBody>
      </p:sp>
      <p:sp>
        <p:nvSpPr>
          <p:cNvPr id="4" name="TextBox 3"/>
          <p:cNvSpPr txBox="1"/>
          <p:nvPr/>
        </p:nvSpPr>
        <p:spPr>
          <a:xfrm>
            <a:off x="0" y="6581001"/>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97768873"/>
              </p:ext>
            </p:extLst>
          </p:nvPr>
        </p:nvGraphicFramePr>
        <p:xfrm>
          <a:off x="0" y="1352550"/>
          <a:ext cx="9144000" cy="5124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07041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1800" b="1" i="1" dirty="0" smtClean="0"/>
              <a:t>District </a:t>
            </a:r>
            <a:r>
              <a:rPr lang="en-US" sz="1800" b="1" i="1" dirty="0"/>
              <a:t>9</a:t>
            </a:r>
            <a:r>
              <a:rPr lang="en-US" sz="1800" b="1" i="1" dirty="0" smtClean="0"/>
              <a:t>’</a:t>
            </a:r>
            <a:r>
              <a:rPr lang="en-US" sz="1800" b="1" i="1" dirty="0" smtClean="0"/>
              <a:t>s class sizes in grades 4-8 have increased by 5.5% since 2007 </a:t>
            </a:r>
            <a:br>
              <a:rPr lang="en-US" sz="1800" b="1" i="1" dirty="0" smtClean="0"/>
            </a:br>
            <a:r>
              <a:rPr lang="en-US" sz="1800" b="1" i="1" dirty="0" smtClean="0"/>
              <a:t>and are also above Contracts for Excellence goals</a:t>
            </a:r>
            <a:endParaRPr lang="en-US" sz="1800" b="1" i="1" dirty="0"/>
          </a:p>
        </p:txBody>
      </p:sp>
      <p:sp>
        <p:nvSpPr>
          <p:cNvPr id="4" name="TextBox 3"/>
          <p:cNvSpPr txBox="1"/>
          <p:nvPr/>
        </p:nvSpPr>
        <p:spPr>
          <a:xfrm>
            <a:off x="0" y="6581001"/>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39625353"/>
              </p:ext>
            </p:extLst>
          </p:nvPr>
        </p:nvGraphicFramePr>
        <p:xfrm>
          <a:off x="0" y="1710450"/>
          <a:ext cx="9144000"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6177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591"/>
            <a:ext cx="7772400" cy="1060609"/>
          </a:xfrm>
          <a:solidFill>
            <a:schemeClr val="accent1">
              <a:lumMod val="20000"/>
              <a:lumOff val="80000"/>
            </a:schemeClr>
          </a:solidFill>
          <a:ln>
            <a:noFill/>
          </a:ln>
        </p:spPr>
        <p:txBody>
          <a:bodyPr>
            <a:noAutofit/>
          </a:bodyPr>
          <a:lstStyle/>
          <a:p>
            <a:pPr algn="ct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3" name="TextBox 2"/>
          <p:cNvSpPr txBox="1"/>
          <p:nvPr/>
        </p:nvSpPr>
        <p:spPr>
          <a:xfrm>
            <a:off x="838201" y="6096000"/>
            <a:ext cx="6885199" cy="584776"/>
          </a:xfrm>
          <a:prstGeom prst="rect">
            <a:avLst/>
          </a:prstGeom>
          <a:noFill/>
        </p:spPr>
        <p:txBody>
          <a:bodyPr wrap="square" rtlCol="0">
            <a:spAutoFit/>
          </a:bodyPr>
          <a:lstStyle/>
          <a:p>
            <a:pPr algn="ctr"/>
            <a:r>
              <a:rPr lang="en-US" sz="1600" dirty="0" smtClean="0"/>
              <a:t>*DOE’s class size data is unreliable &amp; </a:t>
            </a:r>
          </a:p>
          <a:p>
            <a:pPr algn="ctr"/>
            <a:r>
              <a:rPr lang="en-US" sz="1600" dirty="0" smtClean="0"/>
              <a:t>their methodology for calculating HS averages have changed year to year</a:t>
            </a:r>
            <a:endParaRPr lang="en-US" sz="1600" dirty="0"/>
          </a:p>
        </p:txBody>
      </p:sp>
      <p:graphicFrame>
        <p:nvGraphicFramePr>
          <p:cNvPr id="6" name="Chart 5"/>
          <p:cNvGraphicFramePr>
            <a:graphicFrameLocks/>
          </p:cNvGraphicFramePr>
          <p:nvPr>
            <p:extLst>
              <p:ext uri="{D42A27DB-BD31-4B8C-83A1-F6EECF244321}">
                <p14:modId xmlns:p14="http://schemas.microsoft.com/office/powerpoint/2010/main" val="3794488541"/>
              </p:ext>
            </p:extLst>
          </p:nvPr>
        </p:nvGraphicFramePr>
        <p:xfrm>
          <a:off x="435940" y="1612899"/>
          <a:ext cx="8153400" cy="4483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615619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a:bodyPr>
          <a:lstStyle/>
          <a:p>
            <a:r>
              <a:rPr lang="en-US" dirty="0" smtClean="0"/>
              <a:t>D9 Schools with large class sizes</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In grades K-3, there are 31 schools in District </a:t>
            </a:r>
            <a:r>
              <a:rPr lang="en-US" sz="2000" dirty="0"/>
              <a:t>8</a:t>
            </a:r>
            <a:r>
              <a:rPr lang="en-US" sz="2000" dirty="0" smtClean="0"/>
              <a:t> with at least one grade with an average class size of 25 or more, according </a:t>
            </a:r>
            <a:r>
              <a:rPr lang="en-US" sz="2000" dirty="0"/>
              <a:t>to DOE’s November 2013 </a:t>
            </a:r>
            <a:r>
              <a:rPr lang="en-US" sz="2000" dirty="0" smtClean="0"/>
              <a:t>report.</a:t>
            </a:r>
          </a:p>
          <a:p>
            <a:endParaRPr lang="en-US" sz="2000" dirty="0" smtClean="0"/>
          </a:p>
          <a:p>
            <a:r>
              <a:rPr lang="en-US" sz="2000" dirty="0" smtClean="0"/>
              <a:t>Lucero ES, PS 28, PS 35, PS 42, PS 55, PS 70, PS 110, PS 163, PS 199X, PS 204, PS 236, PS X114, Sheridan Academy, and The Walton Ave School have at least three grade levels in K-3 with 25 or more students.</a:t>
            </a:r>
          </a:p>
          <a:p>
            <a:endParaRPr lang="en-US" sz="2000" dirty="0"/>
          </a:p>
          <a:p>
            <a:r>
              <a:rPr lang="en-US" sz="2000" dirty="0" smtClean="0"/>
              <a:t>In grades 4-8, 18 schools have </a:t>
            </a:r>
            <a:r>
              <a:rPr lang="en-US" sz="2000" dirty="0"/>
              <a:t>at least one grade level with </a:t>
            </a:r>
            <a:r>
              <a:rPr lang="en-US" sz="2000" dirty="0" smtClean="0"/>
              <a:t>an average </a:t>
            </a:r>
            <a:r>
              <a:rPr lang="en-US" sz="2000" dirty="0"/>
              <a:t>class size of 30 or </a:t>
            </a:r>
            <a:r>
              <a:rPr lang="en-US" sz="2000" dirty="0" smtClean="0"/>
              <a:t>more.</a:t>
            </a:r>
            <a:endParaRPr lang="en-US" sz="2000" dirty="0"/>
          </a:p>
          <a:p>
            <a:endParaRPr lang="en-US" sz="2000" dirty="0"/>
          </a:p>
          <a:p>
            <a:r>
              <a:rPr lang="en-US" sz="2000" dirty="0" smtClean="0"/>
              <a:t>Bronx School for Law, Government &amp; Justice, PS/IS 218, and Urban Assembly School  have </a:t>
            </a:r>
            <a:r>
              <a:rPr lang="en-US" sz="2000" dirty="0"/>
              <a:t>at least three grade levels with 30 or more students at the 4-8 level.</a:t>
            </a:r>
          </a:p>
          <a:p>
            <a:endParaRPr lang="en-US" sz="2000" dirty="0"/>
          </a:p>
        </p:txBody>
      </p:sp>
    </p:spTree>
    <p:extLst>
      <p:ext uri="{BB962C8B-B14F-4D97-AF65-F5344CB8AC3E}">
        <p14:creationId xmlns:p14="http://schemas.microsoft.com/office/powerpoint/2010/main" val="117359952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D9 with large class sizes, K-3</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167800185"/>
              </p:ext>
            </p:extLst>
          </p:nvPr>
        </p:nvGraphicFramePr>
        <p:xfrm>
          <a:off x="0" y="1524000"/>
          <a:ext cx="4889500" cy="3378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3945998666"/>
              </p:ext>
            </p:extLst>
          </p:nvPr>
        </p:nvGraphicFramePr>
        <p:xfrm>
          <a:off x="4343400" y="1524000"/>
          <a:ext cx="49784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3339812332"/>
              </p:ext>
            </p:extLst>
          </p:nvPr>
        </p:nvGraphicFramePr>
        <p:xfrm>
          <a:off x="0" y="4724400"/>
          <a:ext cx="4826000" cy="2133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a:graphicFrameLocks/>
          </p:cNvGraphicFramePr>
          <p:nvPr>
            <p:extLst>
              <p:ext uri="{D42A27DB-BD31-4B8C-83A1-F6EECF244321}">
                <p14:modId xmlns:p14="http://schemas.microsoft.com/office/powerpoint/2010/main" val="4103764460"/>
              </p:ext>
            </p:extLst>
          </p:nvPr>
        </p:nvGraphicFramePr>
        <p:xfrm>
          <a:off x="4826000" y="4267200"/>
          <a:ext cx="4318000" cy="25908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1909720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least 30,000 seats currently needed  just in districts averaging over 100%</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694159020"/>
              </p:ext>
            </p:extLst>
          </p:nvPr>
        </p:nvGraphicFramePr>
        <p:xfrm>
          <a:off x="5219700" y="1689100"/>
          <a:ext cx="36957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399" y="6211669"/>
            <a:ext cx="4905375" cy="461665"/>
          </a:xfrm>
          <a:prstGeom prst="rect">
            <a:avLst/>
          </a:prstGeom>
          <a:noFill/>
        </p:spPr>
        <p:txBody>
          <a:bodyPr wrap="square" rtlCol="0">
            <a:spAutoFit/>
          </a:bodyPr>
          <a:lstStyle/>
          <a:p>
            <a:r>
              <a:rPr lang="en-US" sz="1200" dirty="0" smtClean="0"/>
              <a:t>*These figures are the difference between capacity &amp; enrollment in the organizational target #  in 2012-2013 Blue Book </a:t>
            </a:r>
            <a:endParaRPr lang="en-US" sz="1200" dirty="0"/>
          </a:p>
        </p:txBody>
      </p:sp>
      <p:graphicFrame>
        <p:nvGraphicFramePr>
          <p:cNvPr id="8" name="Chart 7"/>
          <p:cNvGraphicFramePr>
            <a:graphicFrameLocks/>
          </p:cNvGraphicFramePr>
          <p:nvPr>
            <p:extLst>
              <p:ext uri="{D42A27DB-BD31-4B8C-83A1-F6EECF244321}">
                <p14:modId xmlns:p14="http://schemas.microsoft.com/office/powerpoint/2010/main" val="3400242011"/>
              </p:ext>
            </p:extLst>
          </p:nvPr>
        </p:nvGraphicFramePr>
        <p:xfrm>
          <a:off x="279400" y="1689100"/>
          <a:ext cx="5054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199" y="6567268"/>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349439651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Over-utilized ES and MS buildings in CSD 9</a:t>
            </a:r>
            <a:r>
              <a:rPr lang="en-US" sz="2400" dirty="0" smtClean="0"/>
              <a:t> and in Bronx HS </a:t>
            </a:r>
            <a:endParaRPr lang="en-US" sz="2400" dirty="0"/>
          </a:p>
        </p:txBody>
      </p:sp>
      <p:sp>
        <p:nvSpPr>
          <p:cNvPr id="3" name="Content Placeholder 2"/>
          <p:cNvSpPr>
            <a:spLocks noGrp="1"/>
          </p:cNvSpPr>
          <p:nvPr>
            <p:ph idx="1"/>
          </p:nvPr>
        </p:nvSpPr>
        <p:spPr/>
        <p:txBody>
          <a:bodyPr>
            <a:normAutofit/>
          </a:bodyPr>
          <a:lstStyle/>
          <a:p>
            <a:r>
              <a:rPr lang="en-US" dirty="0" smtClean="0"/>
              <a:t>There were </a:t>
            </a:r>
            <a:r>
              <a:rPr lang="en-US" dirty="0" smtClean="0"/>
              <a:t>18 </a:t>
            </a:r>
            <a:r>
              <a:rPr lang="en-US" dirty="0" smtClean="0"/>
              <a:t>buildings with elementary and middle school students in CSD </a:t>
            </a:r>
            <a:r>
              <a:rPr lang="en-US" dirty="0"/>
              <a:t>9</a:t>
            </a:r>
            <a:r>
              <a:rPr lang="en-US" dirty="0" smtClean="0"/>
              <a:t> </a:t>
            </a:r>
            <a:r>
              <a:rPr lang="en-US" dirty="0" smtClean="0"/>
              <a:t>that </a:t>
            </a:r>
            <a:r>
              <a:rPr lang="en-US" dirty="0" smtClean="0"/>
              <a:t>were over</a:t>
            </a:r>
            <a:r>
              <a:rPr lang="en-US" dirty="0" smtClean="0"/>
              <a:t>-utilized.  The seat need for these schools is </a:t>
            </a:r>
            <a:r>
              <a:rPr lang="en-US" dirty="0" smtClean="0"/>
              <a:t>1,180 </a:t>
            </a:r>
            <a:r>
              <a:rPr lang="en-US" dirty="0" smtClean="0"/>
              <a:t>students.*</a:t>
            </a:r>
          </a:p>
          <a:p>
            <a:pPr marL="0" indent="0">
              <a:buNone/>
            </a:pPr>
            <a:endParaRPr lang="en-US" dirty="0"/>
          </a:p>
          <a:p>
            <a:r>
              <a:rPr lang="en-US" dirty="0" smtClean="0"/>
              <a:t>14 Bronx high school buildings are over-utilized.  Nearly 2,400 seats are needed to reduce utilization to 100%.*</a:t>
            </a:r>
          </a:p>
          <a:p>
            <a:endParaRPr lang="en-US" dirty="0" smtClean="0"/>
          </a:p>
          <a:p>
            <a:pPr marL="0" indent="0">
              <a:buNone/>
            </a:pPr>
            <a:r>
              <a:rPr lang="en-US" sz="1800" i="1" dirty="0" smtClean="0"/>
              <a:t>*Note </a:t>
            </a:r>
            <a:r>
              <a:rPr lang="en-US" sz="1800" i="1" dirty="0"/>
              <a:t>that the seat need here is higher because it takes into account all </a:t>
            </a:r>
            <a:r>
              <a:rPr lang="en-US" sz="1800" i="1" dirty="0" smtClean="0"/>
              <a:t>over-utilized school buildings (</a:t>
            </a:r>
            <a:r>
              <a:rPr lang="en-US" sz="1800" i="1" dirty="0"/>
              <a:t>100% or more) rather than the need averaged across the district.</a:t>
            </a:r>
          </a:p>
          <a:p>
            <a:endParaRPr lang="en-US" dirty="0"/>
          </a:p>
          <a:p>
            <a:endParaRPr lang="en-US" dirty="0"/>
          </a:p>
        </p:txBody>
      </p:sp>
    </p:spTree>
    <p:extLst>
      <p:ext uri="{BB962C8B-B14F-4D97-AF65-F5344CB8AC3E}">
        <p14:creationId xmlns:p14="http://schemas.microsoft.com/office/powerpoint/2010/main" val="832976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a:t>Average </a:t>
            </a:r>
            <a:r>
              <a:rPr lang="en-US" sz="2400" dirty="0" smtClean="0"/>
              <a:t>Building Utilization Rates</a:t>
            </a:r>
            <a:r>
              <a:rPr lang="en-US" sz="2000" dirty="0" smtClean="0"/>
              <a:t/>
            </a:r>
            <a:br>
              <a:rPr lang="en-US" sz="2000" dirty="0" smtClean="0"/>
            </a:br>
            <a:r>
              <a:rPr lang="en-US" sz="2000" dirty="0" smtClean="0"/>
              <a:t> in CSD 9</a:t>
            </a:r>
            <a:br>
              <a:rPr lang="en-US" sz="2000" dirty="0" smtClean="0"/>
            </a:b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827132511"/>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270869" y="6413500"/>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1307886906"/>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873685507"/>
              </p:ext>
            </p:extLst>
          </p:nvPr>
        </p:nvGraphicFramePr>
        <p:xfrm>
          <a:off x="0" y="1524000"/>
          <a:ext cx="8026400" cy="4889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838393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18 Over-utilized ES buildings in CSD 9</a:t>
            </a:r>
            <a:endParaRPr lang="en-US" dirty="0"/>
          </a:p>
        </p:txBody>
      </p:sp>
      <p:sp>
        <p:nvSpPr>
          <p:cNvPr id="5" name="TextBox 4"/>
          <p:cNvSpPr txBox="1"/>
          <p:nvPr/>
        </p:nvSpPr>
        <p:spPr>
          <a:xfrm>
            <a:off x="1" y="6573103"/>
            <a:ext cx="9144000" cy="307777"/>
          </a:xfrm>
          <a:prstGeom prst="rect">
            <a:avLst/>
          </a:prstGeom>
          <a:noFill/>
        </p:spPr>
        <p:txBody>
          <a:bodyPr wrap="square" rtlCol="0">
            <a:spAutoFit/>
          </a:bodyPr>
          <a:lstStyle/>
          <a:p>
            <a:r>
              <a:rPr lang="en-US" sz="1400" dirty="0" smtClean="0"/>
              <a:t>*1,180 </a:t>
            </a:r>
            <a:r>
              <a:rPr lang="en-US" sz="1400" dirty="0"/>
              <a:t>s</a:t>
            </a:r>
            <a:r>
              <a:rPr lang="en-US" sz="1400" dirty="0" smtClean="0"/>
              <a:t>eats needed to reach 100% building utilization</a:t>
            </a:r>
            <a:endParaRPr lang="en-US" sz="1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2967438"/>
              </p:ext>
            </p:extLst>
          </p:nvPr>
        </p:nvGraphicFramePr>
        <p:xfrm>
          <a:off x="1" y="1282700"/>
          <a:ext cx="9143999" cy="5194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8835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dirty="0" smtClean="0"/>
              <a:t>14 Bronx High Schools Above 100%; </a:t>
            </a:r>
            <a:br>
              <a:rPr lang="en-US" sz="3100" dirty="0" smtClean="0"/>
            </a:br>
            <a:r>
              <a:rPr lang="en-US" sz="2200" i="1" dirty="0" smtClean="0"/>
              <a:t>2,385 </a:t>
            </a:r>
            <a:r>
              <a:rPr lang="en-US" sz="2200" i="1" dirty="0"/>
              <a:t>HS seats needed </a:t>
            </a:r>
            <a:r>
              <a:rPr lang="en-US" sz="2200" i="1" dirty="0" smtClean="0"/>
              <a:t>to </a:t>
            </a:r>
            <a:r>
              <a:rPr lang="en-US" sz="2200" i="1" dirty="0"/>
              <a:t>reduce building utilization rate to 100</a:t>
            </a:r>
            <a:r>
              <a:rPr lang="en-US" sz="2200" i="1" dirty="0" smtClean="0"/>
              <a:t>% but NO Bronx HS to be built in capital plan</a:t>
            </a:r>
            <a:r>
              <a:rPr lang="en-US" sz="2700" dirty="0"/>
              <a:t/>
            </a:r>
            <a:br>
              <a:rPr lang="en-US" sz="2700" dirty="0"/>
            </a:br>
            <a:endParaRPr lang="en-US" sz="2700" dirty="0"/>
          </a:p>
        </p:txBody>
      </p:sp>
      <p:sp>
        <p:nvSpPr>
          <p:cNvPr id="5" name="TextBox 4"/>
          <p:cNvSpPr txBox="1"/>
          <p:nvPr/>
        </p:nvSpPr>
        <p:spPr>
          <a:xfrm>
            <a:off x="474069" y="6403775"/>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9554285"/>
              </p:ext>
            </p:extLst>
          </p:nvPr>
        </p:nvGraphicFramePr>
        <p:xfrm>
          <a:off x="-101600" y="1524000"/>
          <a:ext cx="92456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207098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 Utilization Rates at critical levels</a:t>
            </a:r>
            <a:endParaRPr lang="en-US" dirty="0"/>
          </a:p>
        </p:txBody>
      </p:sp>
      <p:sp>
        <p:nvSpPr>
          <p:cNvPr id="3" name="Content Placeholder 2"/>
          <p:cNvSpPr>
            <a:spLocks noGrp="1"/>
          </p:cNvSpPr>
          <p:nvPr>
            <p:ph idx="1"/>
          </p:nvPr>
        </p:nvSpPr>
        <p:spPr/>
        <p:txBody>
          <a:bodyPr>
            <a:normAutofit fontScale="85000" lnSpcReduction="10000"/>
          </a:bodyPr>
          <a:lstStyle/>
          <a:p>
            <a:r>
              <a:rPr lang="en-US" sz="1800" dirty="0" smtClean="0"/>
              <a:t>Citywide, schools have become more overcrowded over last six years. More than 480,000 students citywide are in extremely overcrowded buildings. </a:t>
            </a:r>
          </a:p>
          <a:p>
            <a:endParaRPr lang="en-US" sz="1800" dirty="0"/>
          </a:p>
          <a:p>
            <a:r>
              <a:rPr lang="en-US" sz="1800" dirty="0" smtClean="0"/>
              <a:t>Elementary schools avg. building utilization “target” rates at 97.4%; median at 102%.  High schools are not far behind at 95.2%.  </a:t>
            </a:r>
          </a:p>
          <a:p>
            <a:endParaRPr lang="en-US" sz="1800" dirty="0"/>
          </a:p>
          <a:p>
            <a:r>
              <a:rPr lang="en-US" sz="1800" dirty="0" smtClean="0"/>
              <a:t>High ES rates in all boroughs, including D10 and D11 in the Bronx 108% and 105.6%, respectively. </a:t>
            </a:r>
          </a:p>
          <a:p>
            <a:endParaRPr lang="en-US" sz="1800" dirty="0"/>
          </a:p>
          <a:p>
            <a:r>
              <a:rPr lang="en-US" sz="1800" dirty="0" smtClean="0"/>
              <a:t>In Queens, D24 (120.6%), D25 (109.7%), D26 (110%), D27 (106.1%), and D30 (107.3%) all extremely overcrowded.</a:t>
            </a:r>
          </a:p>
          <a:p>
            <a:endParaRPr lang="en-US" sz="1800" dirty="0"/>
          </a:p>
          <a:p>
            <a:r>
              <a:rPr lang="en-US" sz="1800" dirty="0" smtClean="0"/>
              <a:t>At the MS level, D20 in Brooklyn, D24, and D25 in Queens have building utilization rates over 95%.</a:t>
            </a:r>
          </a:p>
          <a:p>
            <a:endParaRPr lang="en-US" sz="1800" dirty="0"/>
          </a:p>
          <a:p>
            <a:r>
              <a:rPr lang="en-US" sz="1800" dirty="0" smtClean="0"/>
              <a:t>Queens high school buildings have avg. utilization rate of 110.7% and Staten Island high school buildings 103.2%.</a:t>
            </a:r>
          </a:p>
          <a:p>
            <a:endParaRPr lang="en-US" sz="1800" dirty="0"/>
          </a:p>
          <a:p>
            <a:endParaRPr lang="en-US" sz="1800" dirty="0"/>
          </a:p>
          <a:p>
            <a:pPr marL="0" indent="0">
              <a:buNone/>
            </a:pPr>
            <a:r>
              <a:rPr lang="en-US" sz="1800" i="1" dirty="0" smtClean="0"/>
              <a:t>Data source: Blue Book target utilization rates 2012-2013</a:t>
            </a:r>
            <a:endParaRPr lang="en-US" i="1" dirty="0"/>
          </a:p>
          <a:p>
            <a:endParaRPr lang="en-US" dirty="0"/>
          </a:p>
        </p:txBody>
      </p:sp>
    </p:spTree>
    <p:extLst>
      <p:ext uri="{BB962C8B-B14F-4D97-AF65-F5344CB8AC3E}">
        <p14:creationId xmlns:p14="http://schemas.microsoft.com/office/powerpoint/2010/main" val="42578627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000" dirty="0" smtClean="0">
                <a:solidFill>
                  <a:srgbClr val="FF6600"/>
                </a:solidFill>
              </a:rPr>
              <a:t>New Seats in Capital Plan and DOE Enrollment Projections for CSD </a:t>
            </a:r>
            <a:r>
              <a:rPr lang="en-US" sz="2000" dirty="0">
                <a:solidFill>
                  <a:srgbClr val="FF6600"/>
                </a:solidFill>
              </a:rPr>
              <a:t>9</a:t>
            </a:r>
          </a:p>
        </p:txBody>
      </p:sp>
      <p:sp>
        <p:nvSpPr>
          <p:cNvPr id="6" name="TextBox 5"/>
          <p:cNvSpPr txBox="1"/>
          <p:nvPr/>
        </p:nvSpPr>
        <p:spPr>
          <a:xfrm>
            <a:off x="0" y="6550223"/>
            <a:ext cx="9144963" cy="276999"/>
          </a:xfrm>
          <a:prstGeom prst="rect">
            <a:avLst/>
          </a:prstGeom>
          <a:noFill/>
        </p:spPr>
        <p:txBody>
          <a:bodyPr wrap="none" rtlCol="0">
            <a:spAutoFit/>
          </a:bodyPr>
          <a:lstStyle/>
          <a:p>
            <a:r>
              <a:rPr lang="en-US" sz="1200" i="1" dirty="0"/>
              <a:t>E</a:t>
            </a:r>
            <a:r>
              <a:rPr lang="en-US" sz="1200" i="1" dirty="0" smtClean="0"/>
              <a:t>nrollment projections estimate 1,687 to 2,017 new K-8 students in </a:t>
            </a:r>
            <a:r>
              <a:rPr lang="en-US" sz="1200" i="1" dirty="0" smtClean="0"/>
              <a:t>D9 </a:t>
            </a:r>
            <a:r>
              <a:rPr lang="en-US" sz="1200" i="1" dirty="0" smtClean="0"/>
              <a:t>by 2021 but </a:t>
            </a:r>
            <a:r>
              <a:rPr lang="en-US" sz="1200" i="1" dirty="0" smtClean="0">
                <a:solidFill>
                  <a:srgbClr val="FF0000"/>
                </a:solidFill>
              </a:rPr>
              <a:t>ZERO</a:t>
            </a:r>
            <a:r>
              <a:rPr lang="en-US" sz="1200" i="1" dirty="0" smtClean="0"/>
              <a:t> seats </a:t>
            </a:r>
            <a:r>
              <a:rPr lang="en-US" sz="1200" i="1" dirty="0"/>
              <a:t>seats are added in the capital </a:t>
            </a:r>
            <a:r>
              <a:rPr lang="en-US" sz="1200" i="1" dirty="0" smtClean="0"/>
              <a:t>plan.</a:t>
            </a:r>
            <a:endParaRPr lang="en-US" sz="1200" i="1" dirty="0"/>
          </a:p>
        </p:txBody>
      </p:sp>
      <p:graphicFrame>
        <p:nvGraphicFramePr>
          <p:cNvPr id="7" name="Chart 6"/>
          <p:cNvGraphicFramePr>
            <a:graphicFrameLocks/>
          </p:cNvGraphicFramePr>
          <p:nvPr>
            <p:extLst>
              <p:ext uri="{D42A27DB-BD31-4B8C-83A1-F6EECF244321}">
                <p14:modId xmlns:p14="http://schemas.microsoft.com/office/powerpoint/2010/main" val="1593050426"/>
              </p:ext>
            </p:extLst>
          </p:nvPr>
        </p:nvGraphicFramePr>
        <p:xfrm>
          <a:off x="0" y="1600199"/>
          <a:ext cx="9144000" cy="495002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397000" y="5665232"/>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Tree>
    <p:extLst>
      <p:ext uri="{BB962C8B-B14F-4D97-AF65-F5344CB8AC3E}">
        <p14:creationId xmlns:p14="http://schemas.microsoft.com/office/powerpoint/2010/main" val="139487138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485878454"/>
              </p:ext>
            </p:extLst>
          </p:nvPr>
        </p:nvGraphicFramePr>
        <p:xfrm>
          <a:off x="457200" y="1600200"/>
          <a:ext cx="6692900" cy="470752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256181726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5868395"/>
              </p:ext>
            </p:extLst>
          </p:nvPr>
        </p:nvGraphicFramePr>
        <p:xfrm>
          <a:off x="457200" y="1600200"/>
          <a:ext cx="6350000" cy="462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94000129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Also Kindergarten </a:t>
            </a:r>
            <a:r>
              <a:rPr lang="en-US" sz="2400" dirty="0"/>
              <a:t>w</a:t>
            </a:r>
            <a:r>
              <a:rPr lang="en-US" sz="2400" dirty="0" smtClean="0"/>
              <a:t>ait </a:t>
            </a:r>
            <a:r>
              <a:rPr lang="en-US" sz="2400" dirty="0"/>
              <a:t>l</a:t>
            </a:r>
            <a:r>
              <a:rPr lang="en-US" sz="2400" dirty="0" smtClean="0"/>
              <a:t>ists in many neighborhoods</a:t>
            </a:r>
            <a:endParaRPr lang="en-US" sz="2400" dirty="0"/>
          </a:p>
        </p:txBody>
      </p:sp>
      <p:graphicFrame>
        <p:nvGraphicFramePr>
          <p:cNvPr id="4" name="Chart 3"/>
          <p:cNvGraphicFramePr>
            <a:graphicFrameLocks/>
          </p:cNvGraphicFramePr>
          <p:nvPr>
            <p:extLst>
              <p:ext uri="{D42A27DB-BD31-4B8C-83A1-F6EECF244321}">
                <p14:modId xmlns:p14="http://schemas.microsoft.com/office/powerpoint/2010/main" val="1992209010"/>
              </p:ext>
            </p:extLst>
          </p:nvPr>
        </p:nvGraphicFramePr>
        <p:xfrm>
          <a:off x="203200" y="1524000"/>
          <a:ext cx="8483600" cy="2552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1824523535"/>
              </p:ext>
            </p:extLst>
          </p:nvPr>
        </p:nvGraphicFramePr>
        <p:xfrm>
          <a:off x="203200" y="4076700"/>
          <a:ext cx="4775200" cy="2781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919186101"/>
              </p:ext>
            </p:extLst>
          </p:nvPr>
        </p:nvGraphicFramePr>
        <p:xfrm>
          <a:off x="5080000" y="4076700"/>
          <a:ext cx="3898900" cy="24434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5613630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2014 Kindergarten Waitlists in CSD </a:t>
            </a:r>
            <a:r>
              <a:rPr lang="en-US" sz="3200" dirty="0"/>
              <a:t>9</a:t>
            </a:r>
          </a:p>
        </p:txBody>
      </p:sp>
      <p:sp>
        <p:nvSpPr>
          <p:cNvPr id="3" name="Content Placeholder 2"/>
          <p:cNvSpPr>
            <a:spLocks noGrp="1"/>
          </p:cNvSpPr>
          <p:nvPr>
            <p:ph idx="1"/>
          </p:nvPr>
        </p:nvSpPr>
        <p:spPr/>
        <p:txBody>
          <a:bodyPr>
            <a:normAutofit/>
          </a:bodyPr>
          <a:lstStyle/>
          <a:p>
            <a:r>
              <a:rPr lang="en-US" sz="2000" dirty="0" smtClean="0"/>
              <a:t>According </a:t>
            </a:r>
            <a:r>
              <a:rPr lang="en-US" sz="2000" dirty="0"/>
              <a:t>to </a:t>
            </a:r>
            <a:r>
              <a:rPr lang="en-US" sz="2000" dirty="0" smtClean="0"/>
              <a:t>DOE, </a:t>
            </a:r>
            <a:r>
              <a:rPr lang="en-US" sz="2000" dirty="0"/>
              <a:t>the waitlist for </a:t>
            </a:r>
            <a:r>
              <a:rPr lang="en-US" sz="2000" dirty="0" smtClean="0"/>
              <a:t>zoned Kindergarten spots in 2014 was smaller citywide </a:t>
            </a:r>
            <a:r>
              <a:rPr lang="en-US" sz="2000" dirty="0"/>
              <a:t>than </a:t>
            </a:r>
            <a:r>
              <a:rPr lang="en-US" sz="2000" dirty="0" smtClean="0"/>
              <a:t>in 2013</a:t>
            </a:r>
            <a:r>
              <a:rPr lang="en-US" sz="2000" dirty="0"/>
              <a:t>. </a:t>
            </a:r>
            <a:endParaRPr lang="en-US" sz="2000" dirty="0" smtClean="0"/>
          </a:p>
          <a:p>
            <a:endParaRPr lang="en-US" sz="2000" dirty="0"/>
          </a:p>
          <a:p>
            <a:r>
              <a:rPr lang="en-US" sz="2000" dirty="0" smtClean="0"/>
              <a:t>There were three schools in District </a:t>
            </a:r>
            <a:r>
              <a:rPr lang="en-US" sz="2000" dirty="0"/>
              <a:t>9</a:t>
            </a:r>
            <a:r>
              <a:rPr lang="en-US" sz="2000" dirty="0" smtClean="0"/>
              <a:t> with a waiting list for zoned Kindergarten students: PS 73 (1-9 students), PS X088 (1-9 students), and PS/IS 218 (1-9 students).</a:t>
            </a:r>
          </a:p>
          <a:p>
            <a:endParaRPr lang="en-US" sz="2000" dirty="0" smtClean="0"/>
          </a:p>
          <a:p>
            <a:r>
              <a:rPr lang="en-US" sz="2000" dirty="0" smtClean="0"/>
              <a:t>There are 1,242 </a:t>
            </a:r>
            <a:r>
              <a:rPr lang="en-US" sz="2000" dirty="0"/>
              <a:t>students on these </a:t>
            </a:r>
            <a:r>
              <a:rPr lang="en-US" sz="2000" dirty="0" smtClean="0"/>
              <a:t>wait lists </a:t>
            </a:r>
            <a:r>
              <a:rPr lang="en-US" sz="2000" dirty="0"/>
              <a:t>and the methodology for determining </a:t>
            </a:r>
            <a:r>
              <a:rPr lang="en-US" sz="2000" dirty="0" smtClean="0"/>
              <a:t>wait lists </a:t>
            </a:r>
            <a:r>
              <a:rPr lang="en-US" sz="2000" dirty="0"/>
              <a:t>has yet to be </a:t>
            </a:r>
            <a:r>
              <a:rPr lang="en-US" sz="2000" dirty="0" smtClean="0"/>
              <a:t>revealed – unclear if same as last year. </a:t>
            </a:r>
          </a:p>
        </p:txBody>
      </p:sp>
    </p:spTree>
    <p:extLst>
      <p:ext uri="{BB962C8B-B14F-4D97-AF65-F5344CB8AC3E}">
        <p14:creationId xmlns:p14="http://schemas.microsoft.com/office/powerpoint/2010/main" val="50895694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Trailers in CSD </a:t>
            </a:r>
            <a:r>
              <a:rPr lang="en-US" dirty="0"/>
              <a:t>9</a:t>
            </a:r>
            <a:r>
              <a:rPr lang="en-US" dirty="0" smtClean="0"/>
              <a:t> and Bronx HS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There are four schools that have TCU’s in CSD 9: PS 28, PS 64, PS 163, and IS 117.</a:t>
            </a:r>
            <a:endParaRPr lang="en-US" dirty="0"/>
          </a:p>
          <a:p>
            <a:endParaRPr lang="en-US" dirty="0" smtClean="0"/>
          </a:p>
          <a:p>
            <a:r>
              <a:rPr lang="en-US" dirty="0" smtClean="0"/>
              <a:t>PS 64 has 99 students enrolled in its two TCU’s, PS 28 has no enrollment listed for its 1 TCU, PS 163 has 169 students enrolled in its 4 TCU’s, and IS 117 has no enrollment listed for its one TCU. The capacity for PS 28 is 56 students. There is no capacity listed for IS 117.</a:t>
            </a:r>
          </a:p>
          <a:p>
            <a:pPr marL="0" indent="0">
              <a:buNone/>
            </a:pPr>
            <a:endParaRPr lang="en-US" dirty="0"/>
          </a:p>
          <a:p>
            <a:r>
              <a:rPr lang="en-US" dirty="0" smtClean="0"/>
              <a:t>Therefore, at least 324 total students enrolled in classrooms with trailers in D9.</a:t>
            </a:r>
          </a:p>
          <a:p>
            <a:endParaRPr lang="en-US" dirty="0"/>
          </a:p>
          <a:p>
            <a:r>
              <a:rPr lang="en-US" dirty="0" smtClean="0"/>
              <a:t>There are five high schools in the Bronx, with 13 TCU’s: South Bronx HS, Adlai E Stevenson HS, John F Kennedy HS, Morris HS, and Jane Addams HS have trailers. </a:t>
            </a:r>
          </a:p>
          <a:p>
            <a:endParaRPr lang="en-US" dirty="0"/>
          </a:p>
          <a:p>
            <a:r>
              <a:rPr lang="en-US" dirty="0" smtClean="0"/>
              <a:t>The capacity for all but Jane Addams (30 students each in six classrooms) is not listed in the 2012-2013 TCU Report. Enrollment is also not listed.</a:t>
            </a:r>
          </a:p>
          <a:p>
            <a:pPr marL="0" indent="0">
              <a:buNone/>
            </a:pPr>
            <a:endParaRPr lang="en-US" dirty="0"/>
          </a:p>
        </p:txBody>
      </p:sp>
    </p:spTree>
    <p:extLst>
      <p:ext uri="{BB962C8B-B14F-4D97-AF65-F5344CB8AC3E}">
        <p14:creationId xmlns:p14="http://schemas.microsoft.com/office/powerpoint/2010/main" val="3297366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Seats Need for CSD </a:t>
            </a:r>
            <a:r>
              <a:rPr lang="en-US" sz="2800" dirty="0"/>
              <a:t>9</a:t>
            </a:r>
            <a:r>
              <a:rPr lang="en-US" sz="2800" dirty="0" smtClean="0"/>
              <a:t> and Bronx High Schools</a:t>
            </a:r>
            <a:endParaRPr lang="en-US" sz="2800" dirty="0"/>
          </a:p>
        </p:txBody>
      </p:sp>
      <p:sp>
        <p:nvSpPr>
          <p:cNvPr id="3" name="Content Placeholder 2"/>
          <p:cNvSpPr>
            <a:spLocks noGrp="1"/>
          </p:cNvSpPr>
          <p:nvPr>
            <p:ph idx="1"/>
          </p:nvPr>
        </p:nvSpPr>
        <p:spPr/>
        <p:txBody>
          <a:bodyPr>
            <a:normAutofit/>
          </a:bodyPr>
          <a:lstStyle/>
          <a:p>
            <a:r>
              <a:rPr lang="en-US" sz="1600" dirty="0"/>
              <a:t>FY 2015-2019 Capital Plan adds </a:t>
            </a:r>
            <a:r>
              <a:rPr lang="en-US" sz="1600" dirty="0" smtClean="0"/>
              <a:t>no seats </a:t>
            </a:r>
            <a:r>
              <a:rPr lang="en-US" sz="1600" dirty="0"/>
              <a:t>in District 9</a:t>
            </a:r>
            <a:r>
              <a:rPr lang="en-US" sz="1600" dirty="0" smtClean="0"/>
              <a:t>.</a:t>
            </a:r>
            <a:endParaRPr lang="en-US" sz="1600" dirty="0"/>
          </a:p>
          <a:p>
            <a:endParaRPr lang="en-US" sz="1600" dirty="0"/>
          </a:p>
          <a:p>
            <a:r>
              <a:rPr lang="en-US" sz="1600" dirty="0" smtClean="0"/>
              <a:t>1,180 </a:t>
            </a:r>
            <a:r>
              <a:rPr lang="en-US" sz="1600" dirty="0"/>
              <a:t>new seats are needed just to reduce the elementary and </a:t>
            </a:r>
            <a:r>
              <a:rPr lang="en-US" sz="1600" dirty="0" smtClean="0"/>
              <a:t>middle school </a:t>
            </a:r>
            <a:r>
              <a:rPr lang="en-US" sz="1600" dirty="0"/>
              <a:t>students in </a:t>
            </a:r>
            <a:r>
              <a:rPr lang="en-US" sz="1600" dirty="0" smtClean="0"/>
              <a:t>D9 </a:t>
            </a:r>
            <a:r>
              <a:rPr lang="en-US" sz="1600" dirty="0"/>
              <a:t>buildings over 100% utilization</a:t>
            </a:r>
            <a:r>
              <a:rPr lang="en-US" sz="1600" dirty="0" smtClean="0"/>
              <a:t>.</a:t>
            </a:r>
          </a:p>
          <a:p>
            <a:pPr marL="0" indent="0">
              <a:buNone/>
            </a:pPr>
            <a:endParaRPr lang="en-US" sz="1600" dirty="0"/>
          </a:p>
          <a:p>
            <a:r>
              <a:rPr lang="en-US" sz="1600" dirty="0"/>
              <a:t>Enrollment projections predict </a:t>
            </a:r>
            <a:r>
              <a:rPr lang="en-US" sz="1600" dirty="0" smtClean="0"/>
              <a:t>1,600 to 2,000 new K-8 students </a:t>
            </a:r>
            <a:r>
              <a:rPr lang="en-US" sz="1600" dirty="0"/>
              <a:t>over the next 5-10 </a:t>
            </a:r>
            <a:r>
              <a:rPr lang="en-US" sz="1600" dirty="0" smtClean="0"/>
              <a:t>years (</a:t>
            </a:r>
            <a:r>
              <a:rPr lang="en-US" sz="1600" dirty="0"/>
              <a:t>counting housing starts)</a:t>
            </a:r>
            <a:r>
              <a:rPr lang="en-US" sz="1600" dirty="0" smtClean="0"/>
              <a:t>.</a:t>
            </a:r>
          </a:p>
          <a:p>
            <a:endParaRPr lang="en-US" sz="1600" dirty="0"/>
          </a:p>
          <a:p>
            <a:r>
              <a:rPr lang="en-US" sz="1600" dirty="0" smtClean="0"/>
              <a:t>At least 324 students need to be removed from trailers in District 9.</a:t>
            </a:r>
          </a:p>
          <a:p>
            <a:pPr marL="0" indent="0">
              <a:buNone/>
            </a:pPr>
            <a:endParaRPr lang="en-US" sz="1600" dirty="0"/>
          </a:p>
          <a:p>
            <a:r>
              <a:rPr lang="en-US" sz="1600" dirty="0"/>
              <a:t>Real need for </a:t>
            </a:r>
            <a:r>
              <a:rPr lang="en-US" sz="1600" dirty="0" smtClean="0"/>
              <a:t>D9 </a:t>
            </a:r>
            <a:r>
              <a:rPr lang="en-US" sz="1600" dirty="0" smtClean="0"/>
              <a:t>K-8 seats is at least over 3,000 seats and as many as 3,400 seats.</a:t>
            </a:r>
            <a:endParaRPr lang="en-US" sz="1600" dirty="0"/>
          </a:p>
          <a:p>
            <a:endParaRPr lang="en-US" sz="1600" dirty="0"/>
          </a:p>
          <a:p>
            <a:r>
              <a:rPr lang="en-US" sz="1600" dirty="0"/>
              <a:t>In </a:t>
            </a:r>
            <a:r>
              <a:rPr lang="en-US" sz="1600" dirty="0" smtClean="0"/>
              <a:t>Bronx high </a:t>
            </a:r>
            <a:r>
              <a:rPr lang="en-US" sz="1600" dirty="0"/>
              <a:t>schools, </a:t>
            </a:r>
            <a:r>
              <a:rPr lang="en-US" sz="1600" dirty="0" smtClean="0"/>
              <a:t>nearly 2,400 </a:t>
            </a:r>
            <a:r>
              <a:rPr lang="en-US" sz="1600" dirty="0"/>
              <a:t>new seats are needed to </a:t>
            </a:r>
            <a:r>
              <a:rPr lang="en-US" sz="1600" dirty="0" smtClean="0"/>
              <a:t>address current </a:t>
            </a:r>
            <a:r>
              <a:rPr lang="en-US" sz="1600" dirty="0"/>
              <a:t>overcrowding in buildings over 100% utilization.</a:t>
            </a:r>
          </a:p>
          <a:p>
            <a:endParaRPr lang="en-US" sz="1600" dirty="0" smtClean="0"/>
          </a:p>
          <a:p>
            <a:r>
              <a:rPr lang="en-US" sz="1600" b="1" i="1" dirty="0"/>
              <a:t>Yet according to the Capital Plan, no seats are currently expected to </a:t>
            </a:r>
            <a:r>
              <a:rPr lang="en-US" sz="1600" b="1" i="1" dirty="0" smtClean="0"/>
              <a:t>be added </a:t>
            </a:r>
            <a:r>
              <a:rPr lang="en-US" sz="1600" b="1" i="1" dirty="0"/>
              <a:t>in </a:t>
            </a:r>
            <a:r>
              <a:rPr lang="en-US" sz="1600" b="1" i="1" dirty="0" smtClean="0"/>
              <a:t>Bronx high </a:t>
            </a:r>
            <a:r>
              <a:rPr lang="en-US" sz="1600" b="1" i="1" dirty="0"/>
              <a:t>schools</a:t>
            </a:r>
            <a:r>
              <a:rPr lang="en-US" sz="1600" b="1" i="1" dirty="0" smtClean="0"/>
              <a:t>.</a:t>
            </a:r>
            <a:endParaRPr lang="en-US" b="1" i="1" dirty="0"/>
          </a:p>
          <a:p>
            <a:endParaRPr lang="en-US" dirty="0" smtClean="0"/>
          </a:p>
          <a:p>
            <a:endParaRPr lang="en-US" dirty="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15577660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New charter provisions passed in state budget</a:t>
            </a:r>
            <a:endParaRPr lang="en-US" sz="2800" dirty="0"/>
          </a:p>
        </p:txBody>
      </p:sp>
      <p:sp>
        <p:nvSpPr>
          <p:cNvPr id="3" name="Content Placeholder 2"/>
          <p:cNvSpPr>
            <a:spLocks noGrp="1"/>
          </p:cNvSpPr>
          <p:nvPr>
            <p:ph idx="1"/>
          </p:nvPr>
        </p:nvSpPr>
        <p:spPr>
          <a:xfrm>
            <a:off x="457200" y="914400"/>
            <a:ext cx="8229600" cy="4876800"/>
          </a:xfrm>
        </p:spPr>
        <p:txBody>
          <a:bodyPr>
            <a:normAutofit fontScale="25000" lnSpcReduction="20000"/>
          </a:bodyPr>
          <a:lstStyle/>
          <a:p>
            <a:r>
              <a:rPr lang="en-US" sz="6400" dirty="0" smtClean="0"/>
              <a:t>Any </a:t>
            </a:r>
            <a:r>
              <a:rPr lang="en-US" sz="6400" dirty="0"/>
              <a:t>charter co-located in a NYC school building cannot be evicted and has </a:t>
            </a:r>
            <a:r>
              <a:rPr lang="en-US" sz="6400" dirty="0" smtClean="0"/>
              <a:t>veto powers before </a:t>
            </a:r>
            <a:r>
              <a:rPr lang="en-US" sz="6400" dirty="0"/>
              <a:t>they </a:t>
            </a:r>
            <a:r>
              <a:rPr lang="en-US" sz="6400" dirty="0" smtClean="0"/>
              <a:t>leave </a:t>
            </a:r>
            <a:r>
              <a:rPr lang="en-US" sz="6400" dirty="0"/>
              <a:t>the building – even if they are </a:t>
            </a:r>
            <a:r>
              <a:rPr lang="en-US" sz="6400" dirty="0" smtClean="0"/>
              <a:t>expanding and squeezing out </a:t>
            </a:r>
            <a:r>
              <a:rPr lang="en-US" sz="6400" dirty="0"/>
              <a:t>NYC public school students. </a:t>
            </a:r>
            <a:endParaRPr lang="en-US" sz="6400" dirty="0" smtClean="0"/>
          </a:p>
          <a:p>
            <a:pPr marL="0" indent="0">
              <a:buNone/>
            </a:pPr>
            <a:r>
              <a:rPr lang="en-US" sz="6400" dirty="0" smtClean="0"/>
              <a:t> </a:t>
            </a:r>
          </a:p>
          <a:p>
            <a:r>
              <a:rPr lang="en-US" sz="6400" dirty="0" smtClean="0"/>
              <a:t>This </a:t>
            </a:r>
            <a:r>
              <a:rPr lang="en-US" sz="6400" dirty="0"/>
              <a:t>includes any </a:t>
            </a:r>
            <a:r>
              <a:rPr lang="en-US" sz="6400" dirty="0" smtClean="0"/>
              <a:t>charter co-location agreed </a:t>
            </a:r>
            <a:r>
              <a:rPr lang="en-US" sz="6400" dirty="0"/>
              <a:t>to before 2014 – including </a:t>
            </a:r>
            <a:r>
              <a:rPr lang="en-US" sz="6400" dirty="0" smtClean="0"/>
              <a:t>the three Success charter </a:t>
            </a:r>
            <a:r>
              <a:rPr lang="en-US" sz="6400" dirty="0"/>
              <a:t>schools </a:t>
            </a:r>
            <a:r>
              <a:rPr lang="en-US" sz="6400" dirty="0" smtClean="0"/>
              <a:t>approved right </a:t>
            </a:r>
            <a:r>
              <a:rPr lang="en-US" sz="6400" dirty="0"/>
              <a:t>before Bloomberg left office</a:t>
            </a:r>
            <a:r>
              <a:rPr lang="en-US" sz="6400" dirty="0" smtClean="0"/>
              <a:t>.</a:t>
            </a:r>
          </a:p>
          <a:p>
            <a:endParaRPr lang="en-US" sz="6400" dirty="0"/>
          </a:p>
          <a:p>
            <a:r>
              <a:rPr lang="en-US" sz="6400" dirty="0" smtClean="0"/>
              <a:t>Any new or charter school in NYC adding grade levels must </a:t>
            </a:r>
            <a:r>
              <a:rPr lang="en-US" sz="6400" dirty="0"/>
              <a:t>be “provided access to facilities” w/in </a:t>
            </a:r>
            <a:r>
              <a:rPr lang="en-US" sz="6400" dirty="0" smtClean="0"/>
              <a:t>five months of asking for it.</a:t>
            </a:r>
          </a:p>
          <a:p>
            <a:endParaRPr lang="en-US" sz="6400" dirty="0"/>
          </a:p>
          <a:p>
            <a:r>
              <a:rPr lang="en-US" sz="6400" dirty="0" smtClean="0"/>
              <a:t>If </a:t>
            </a:r>
            <a:r>
              <a:rPr lang="en-US" sz="6400" dirty="0"/>
              <a:t>they don’t like the space </a:t>
            </a:r>
            <a:r>
              <a:rPr lang="en-US" sz="6400" dirty="0" smtClean="0"/>
              <a:t>offered by the city, </a:t>
            </a:r>
            <a:r>
              <a:rPr lang="en-US" sz="6400" dirty="0"/>
              <a:t>they can appeal to the </a:t>
            </a:r>
            <a:r>
              <a:rPr lang="en-US" sz="6400" dirty="0" smtClean="0"/>
              <a:t>Commissioner King, who is a former charter school director and has never ruled against a charter school</a:t>
            </a:r>
            <a:r>
              <a:rPr lang="en-US" sz="6400" dirty="0" smtClean="0"/>
              <a:t>.</a:t>
            </a:r>
            <a:endParaRPr lang="en-US" sz="6400" dirty="0" smtClean="0"/>
          </a:p>
          <a:p>
            <a:endParaRPr lang="en-US" sz="6400" dirty="0"/>
          </a:p>
          <a:p>
            <a:r>
              <a:rPr lang="en-US" sz="6400" dirty="0" smtClean="0"/>
              <a:t>NO FISCAL IMPACT statement or analysis accompanying this bill.</a:t>
            </a:r>
          </a:p>
          <a:p>
            <a:pPr marL="0" indent="0">
              <a:buNone/>
            </a:pPr>
            <a:endParaRPr lang="en-US" sz="6400" dirty="0"/>
          </a:p>
          <a:p>
            <a:r>
              <a:rPr lang="en-US" sz="6400" dirty="0" smtClean="0"/>
              <a:t>In addition, the </a:t>
            </a:r>
            <a:r>
              <a:rPr lang="en-US" sz="6400" dirty="0"/>
              <a:t>state will provide all charter schools </a:t>
            </a:r>
            <a:r>
              <a:rPr lang="en-US" sz="6400" dirty="0" smtClean="0"/>
              <a:t>with  </a:t>
            </a:r>
            <a:r>
              <a:rPr lang="en-US" sz="6400" dirty="0"/>
              <a:t>per-pupil funding </a:t>
            </a:r>
            <a:r>
              <a:rPr lang="en-US" sz="6400" dirty="0" smtClean="0"/>
              <a:t>increases, </a:t>
            </a:r>
            <a:r>
              <a:rPr lang="en-US" sz="6400" dirty="0"/>
              <a:t>amounting to $500 over the next 3 </a:t>
            </a:r>
            <a:r>
              <a:rPr lang="en-US" sz="6400" dirty="0" smtClean="0"/>
              <a:t>years and provide them funding for pre-K.</a:t>
            </a:r>
            <a:endParaRPr lang="en-US" sz="6400" dirty="0"/>
          </a:p>
          <a:p>
            <a:endParaRPr lang="en-US" dirty="0"/>
          </a:p>
        </p:txBody>
      </p:sp>
    </p:spTree>
    <p:extLst>
      <p:ext uri="{BB962C8B-B14F-4D97-AF65-F5344CB8AC3E}">
        <p14:creationId xmlns:p14="http://schemas.microsoft.com/office/powerpoint/2010/main" val="418358765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Charter space provisions ONLY apply to NYC</a:t>
            </a:r>
            <a:endParaRPr lang="en-US" dirty="0"/>
          </a:p>
        </p:txBody>
      </p:sp>
      <p:sp>
        <p:nvSpPr>
          <p:cNvPr id="3" name="Content Placeholder 2"/>
          <p:cNvSpPr>
            <a:spLocks noGrp="1"/>
          </p:cNvSpPr>
          <p:nvPr>
            <p:ph idx="1"/>
          </p:nvPr>
        </p:nvSpPr>
        <p:spPr/>
        <p:txBody>
          <a:bodyPr>
            <a:normAutofit/>
          </a:bodyPr>
          <a:lstStyle/>
          <a:p>
            <a:pPr lvl="0"/>
            <a:r>
              <a:rPr lang="en-US" sz="1800" dirty="0" smtClean="0"/>
              <a:t>Upstate legislators fought off making charters eligible for state facilities funds – which would have been better for NYC.</a:t>
            </a:r>
          </a:p>
          <a:p>
            <a:pPr lvl="0"/>
            <a:endParaRPr lang="en-US" sz="1800" dirty="0" smtClean="0"/>
          </a:p>
          <a:p>
            <a:r>
              <a:rPr lang="en-US" sz="1800" dirty="0" smtClean="0"/>
              <a:t>Yet legislators did not block these onerous provisions for NYC , where we have the most expensive real estate &amp; the most overcrowded schools in the state.</a:t>
            </a:r>
          </a:p>
          <a:p>
            <a:endParaRPr lang="en-US" sz="1800" dirty="0"/>
          </a:p>
          <a:p>
            <a:r>
              <a:rPr lang="en-US" sz="1800" dirty="0"/>
              <a:t>If the DOE doesn’t offer </a:t>
            </a:r>
            <a:r>
              <a:rPr lang="en-US" sz="1800" dirty="0" smtClean="0"/>
              <a:t>charter schools free </a:t>
            </a:r>
            <a:r>
              <a:rPr lang="en-US" sz="1800" dirty="0"/>
              <a:t>space, the city  must pay for a school’s rent in private space or give them an extra 20 percent over their operating aid </a:t>
            </a:r>
            <a:r>
              <a:rPr lang="en-US" sz="1800" dirty="0" smtClean="0"/>
              <a:t>every </a:t>
            </a:r>
            <a:r>
              <a:rPr lang="en-US" sz="1800" dirty="0"/>
              <a:t>year going forward. </a:t>
            </a:r>
          </a:p>
          <a:p>
            <a:endParaRPr lang="en-US" sz="1800" dirty="0"/>
          </a:p>
          <a:p>
            <a:r>
              <a:rPr lang="en-US" sz="1800" dirty="0"/>
              <a:t>After the city spends $40 million per year on charter rent, the state will begin chipping in 60% of additional cost. </a:t>
            </a:r>
          </a:p>
          <a:p>
            <a:endParaRPr lang="en-US" sz="1800" dirty="0" smtClean="0"/>
          </a:p>
          <a:p>
            <a:pPr marL="0" lvl="0" indent="0">
              <a:buNone/>
            </a:pPr>
            <a:endParaRPr lang="en-US" sz="1800" dirty="0"/>
          </a:p>
          <a:p>
            <a:endParaRPr lang="en-US" sz="1800" dirty="0" smtClean="0"/>
          </a:p>
          <a:p>
            <a:endParaRPr lang="en-US" dirty="0" smtClean="0"/>
          </a:p>
          <a:p>
            <a:endParaRPr lang="en-US" dirty="0"/>
          </a:p>
        </p:txBody>
      </p:sp>
    </p:spTree>
    <p:extLst>
      <p:ext uri="{BB962C8B-B14F-4D97-AF65-F5344CB8AC3E}">
        <p14:creationId xmlns:p14="http://schemas.microsoft.com/office/powerpoint/2010/main" val="31038761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charters will there be entitled to free space?</a:t>
            </a:r>
            <a:endParaRPr lang="en-US" dirty="0"/>
          </a:p>
        </p:txBody>
      </p:sp>
      <p:sp>
        <p:nvSpPr>
          <p:cNvPr id="3" name="Content Placeholder 2"/>
          <p:cNvSpPr>
            <a:spLocks noGrp="1"/>
          </p:cNvSpPr>
          <p:nvPr>
            <p:ph idx="1"/>
          </p:nvPr>
        </p:nvSpPr>
        <p:spPr/>
        <p:txBody>
          <a:bodyPr>
            <a:noAutofit/>
          </a:bodyPr>
          <a:lstStyle/>
          <a:p>
            <a:r>
              <a:rPr lang="en-US" sz="1600" u="sng" dirty="0" smtClean="0"/>
              <a:t>We have 183 charters in NYC, 119 in co-located space.</a:t>
            </a:r>
          </a:p>
          <a:p>
            <a:endParaRPr lang="en-US" sz="1600" dirty="0"/>
          </a:p>
          <a:p>
            <a:r>
              <a:rPr lang="en-US" sz="1600" dirty="0" smtClean="0"/>
              <a:t>22 new charters are approved to open next year or the year after, all entitled to free space.</a:t>
            </a:r>
          </a:p>
          <a:p>
            <a:endParaRPr lang="en-US" sz="1600" dirty="0" smtClean="0"/>
          </a:p>
          <a:p>
            <a:r>
              <a:rPr lang="en-US" sz="1600" dirty="0" smtClean="0"/>
              <a:t>52 additional charter schools left to approve until we reach the cap raised in 2010 – with legislative approval – all entitled to free space.</a:t>
            </a:r>
          </a:p>
          <a:p>
            <a:endParaRPr lang="en-US" sz="1600" dirty="0" smtClean="0"/>
          </a:p>
          <a:p>
            <a:r>
              <a:rPr lang="en-US" sz="1600" dirty="0" smtClean="0"/>
              <a:t>Any new or existing co-located charter can also be authorized to expand grade levels through HS and will be entitled to free space.</a:t>
            </a:r>
          </a:p>
          <a:p>
            <a:endParaRPr lang="en-US" sz="1600" dirty="0"/>
          </a:p>
          <a:p>
            <a:r>
              <a:rPr lang="en-US" sz="1600" dirty="0" smtClean="0"/>
              <a:t>DOE will be paying $5.4 M in annual rent for four years for 3 Success Academy schools that only have </a:t>
            </a:r>
            <a:r>
              <a:rPr lang="en-US" sz="1600" dirty="0"/>
              <a:t>484 </a:t>
            </a:r>
            <a:r>
              <a:rPr lang="en-US" sz="1600" dirty="0" smtClean="0"/>
              <a:t>students next year – at a cost of  $11,000 per student.</a:t>
            </a:r>
          </a:p>
          <a:p>
            <a:endParaRPr lang="en-US" sz="1600" dirty="0"/>
          </a:p>
          <a:p>
            <a:r>
              <a:rPr lang="en-US" sz="1600" dirty="0" smtClean="0"/>
              <a:t>This doesn’t count the unknown renovation costs in these 3 schools, also paid for by the city. </a:t>
            </a:r>
            <a:endParaRPr lang="en-US" sz="1600" dirty="0"/>
          </a:p>
        </p:txBody>
      </p:sp>
    </p:spTree>
    <p:extLst>
      <p:ext uri="{BB962C8B-B14F-4D97-AF65-F5344CB8AC3E}">
        <p14:creationId xmlns:p14="http://schemas.microsoft.com/office/powerpoint/2010/main" val="1503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a:t>
            </a:r>
            <a:r>
              <a:rPr lang="en-US" sz="2400" dirty="0" smtClean="0"/>
              <a:t>City-Wide 2012-2013</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4163167558"/>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3677980628"/>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1531416325"/>
              </p:ext>
            </p:extLst>
          </p:nvPr>
        </p:nvGraphicFramePr>
        <p:xfrm>
          <a:off x="0" y="1524000"/>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01915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4" y="533400"/>
            <a:ext cx="7953375" cy="838200"/>
          </a:xfrm>
        </p:spPr>
        <p:txBody>
          <a:bodyPr>
            <a:normAutofit fontScale="90000"/>
          </a:bodyPr>
          <a:lstStyle/>
          <a:p>
            <a:r>
              <a:rPr lang="en-US" sz="3100" dirty="0" smtClean="0"/>
              <a:t/>
            </a:r>
            <a:br>
              <a:rPr lang="en-US" sz="3100" dirty="0" smtClean="0"/>
            </a:br>
            <a:r>
              <a:rPr lang="en-US" sz="3100" dirty="0" smtClean="0"/>
              <a:t>Blue book data &amp; Utilization formula inaccurate &amp; underestimates actual level of overcrowding</a:t>
            </a:r>
            <a:r>
              <a:rPr lang="en-US" dirty="0"/>
              <a:t/>
            </a:r>
            <a:br>
              <a:rPr lang="en-US" dirty="0"/>
            </a:br>
            <a:r>
              <a:rPr lang="en-US" dirty="0" smtClean="0"/>
              <a:t/>
            </a:r>
            <a:br>
              <a:rPr lang="en-US" dirty="0" smtClean="0"/>
            </a:br>
            <a:endParaRPr lang="en-US" sz="1300" dirty="0"/>
          </a:p>
        </p:txBody>
      </p:sp>
      <p:sp>
        <p:nvSpPr>
          <p:cNvPr id="5" name="Content Placeholder 4"/>
          <p:cNvSpPr>
            <a:spLocks noGrp="1"/>
          </p:cNvSpPr>
          <p:nvPr>
            <p:ph idx="1"/>
          </p:nvPr>
        </p:nvSpPr>
        <p:spPr>
          <a:xfrm>
            <a:off x="819150" y="1371600"/>
            <a:ext cx="7867650" cy="5105399"/>
          </a:xfrm>
        </p:spPr>
        <p:txBody>
          <a:bodyPr>
            <a:normAutofit fontScale="85000" lnSpcReduction="20000"/>
          </a:bodyPr>
          <a:lstStyle/>
          <a:p>
            <a:r>
              <a:rPr lang="en-US" sz="2000" dirty="0" smtClean="0"/>
              <a:t>Class sizes in grades 4-12 larger than current averages &amp; far above goals in city’s C4E plan &amp; will likely force class sizes upwards</a:t>
            </a:r>
          </a:p>
          <a:p>
            <a:endParaRPr lang="en-US" sz="2000" dirty="0"/>
          </a:p>
          <a:p>
            <a:r>
              <a:rPr lang="en-US" sz="2000" dirty="0" smtClean="0"/>
              <a:t>Doesn’t require full complement of cluster rooms or special needs students to have dedicated spaces for their mandated services</a:t>
            </a:r>
          </a:p>
          <a:p>
            <a:endParaRPr lang="en-US" sz="2000" dirty="0"/>
          </a:p>
          <a:p>
            <a:r>
              <a:rPr lang="en-US" sz="2000" dirty="0" smtClean="0"/>
              <a:t>Doesn’t properly account for students now housed in trailers in elementary and middle schools. </a:t>
            </a:r>
          </a:p>
          <a:p>
            <a:endParaRPr lang="en-US" sz="2000" dirty="0"/>
          </a:p>
          <a:p>
            <a:r>
              <a:rPr lang="en-US" sz="2000" dirty="0" smtClean="0"/>
              <a:t>Doesn’t account for co-locations which subtract about 10% of total space and eat up classrooms with replicated administrative &amp; cluster rooms. Small schools use space less efficiently</a:t>
            </a:r>
          </a:p>
          <a:p>
            <a:endParaRPr lang="en-US" sz="2000" dirty="0" smtClean="0"/>
          </a:p>
          <a:p>
            <a:r>
              <a:rPr lang="en-US" sz="2000" dirty="0" smtClean="0"/>
              <a:t> Instructional footprint shrank full size classroom only 500 sq. feet min., risking building code/safety violations at many schools as 20-35 </a:t>
            </a:r>
            <a:r>
              <a:rPr lang="en-US" sz="2000" dirty="0" err="1" smtClean="0"/>
              <a:t>sq</a:t>
            </a:r>
            <a:r>
              <a:rPr lang="en-US" sz="2000" dirty="0" smtClean="0"/>
              <a:t> feet per student required.</a:t>
            </a:r>
          </a:p>
          <a:p>
            <a:endParaRPr lang="en-US" sz="2000" dirty="0"/>
          </a:p>
          <a:p>
            <a:r>
              <a:rPr lang="en-US" sz="2000" dirty="0" smtClean="0"/>
              <a:t>Special </a:t>
            </a:r>
            <a:r>
              <a:rPr lang="en-US" sz="2000" dirty="0" err="1" smtClean="0"/>
              <a:t>ed</a:t>
            </a:r>
            <a:r>
              <a:rPr lang="en-US" sz="2000" dirty="0" smtClean="0"/>
              <a:t> classrooms defined as only 240-499 </a:t>
            </a:r>
            <a:r>
              <a:rPr lang="en-US" sz="2000" dirty="0" err="1" smtClean="0"/>
              <a:t>sq</a:t>
            </a:r>
            <a:r>
              <a:rPr lang="en-US" sz="2000" dirty="0" smtClean="0"/>
              <a:t> </a:t>
            </a:r>
            <a:r>
              <a:rPr lang="en-US" sz="2000" dirty="0" err="1" smtClean="0"/>
              <a:t>ft</a:t>
            </a:r>
            <a:r>
              <a:rPr lang="en-US" sz="2000" dirty="0" smtClean="0"/>
              <a:t>, thought State Ed guidelines call for 75 </a:t>
            </a:r>
            <a:r>
              <a:rPr lang="en-US" sz="2000" dirty="0" err="1" smtClean="0"/>
              <a:t>sq</a:t>
            </a:r>
            <a:r>
              <a:rPr lang="en-US" sz="2000" dirty="0" smtClean="0"/>
              <a:t> </a:t>
            </a:r>
            <a:r>
              <a:rPr lang="en-US" sz="2000" dirty="0" err="1" smtClean="0"/>
              <a:t>ft</a:t>
            </a:r>
            <a:r>
              <a:rPr lang="en-US" sz="2000" dirty="0" smtClean="0"/>
              <a:t> per child with special needs; classrooms this small would allow only 3- 7 students.</a:t>
            </a:r>
            <a:endParaRPr lang="en-US" sz="2000" dirty="0"/>
          </a:p>
        </p:txBody>
      </p:sp>
    </p:spTree>
    <p:extLst>
      <p:ext uri="{BB962C8B-B14F-4D97-AF65-F5344CB8AC3E}">
        <p14:creationId xmlns:p14="http://schemas.microsoft.com/office/powerpoint/2010/main" val="21267505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2143734"/>
              </p:ext>
            </p:extLst>
          </p:nvPr>
        </p:nvGraphicFramePr>
        <p:xfrm>
          <a:off x="838201" y="1762125"/>
          <a:ext cx="7286624" cy="4224337"/>
        </p:xfrm>
        <a:graphic>
          <a:graphicData uri="http://schemas.openxmlformats.org/drawingml/2006/table">
            <a:tbl>
              <a:tblPr>
                <a:tableStyleId>{5C22544A-7EE6-4342-B048-85BDC9FD1C3A}</a:tableStyleId>
              </a:tblPr>
              <a:tblGrid>
                <a:gridCol w="1106829"/>
                <a:gridCol w="1106829"/>
                <a:gridCol w="1106829"/>
                <a:gridCol w="1106829"/>
                <a:gridCol w="1106829"/>
                <a:gridCol w="1752479"/>
              </a:tblGrid>
              <a:tr h="2158647">
                <a:tc>
                  <a:txBody>
                    <a:bodyPr/>
                    <a:lstStyle/>
                    <a:p>
                      <a:pPr algn="ctr" fontAlgn="ctr"/>
                      <a:r>
                        <a:rPr lang="en-US" sz="1100" u="none" strike="noStrike" dirty="0">
                          <a:effectLst/>
                        </a:rPr>
                        <a:t>Grade levels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UFT Contract class size limits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Target class sizes in "blue book"</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Current average class sizes </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 C4E class Size goals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How many </a:t>
                      </a:r>
                      <a:r>
                        <a:rPr lang="en-US" sz="1100" u="none" strike="noStrike" dirty="0" err="1" smtClean="0">
                          <a:effectLst/>
                        </a:rPr>
                        <a:t>sq</a:t>
                      </a:r>
                      <a:r>
                        <a:rPr lang="en-US" sz="1100" u="none" strike="noStrike" dirty="0" smtClean="0">
                          <a:effectLst/>
                        </a:rPr>
                        <a:t> </a:t>
                      </a:r>
                      <a:r>
                        <a:rPr lang="en-US" sz="1100" u="none" strike="noStrike" dirty="0" err="1" smtClean="0">
                          <a:effectLst/>
                        </a:rPr>
                        <a:t>ft</a:t>
                      </a:r>
                      <a:r>
                        <a:rPr lang="en-US" sz="1100" u="none" strike="noStrike" dirty="0" smtClean="0">
                          <a:effectLst/>
                        </a:rPr>
                        <a:t> per student required in classrooms according to NYC building code </a:t>
                      </a:r>
                      <a:endParaRPr lang="en-US" sz="1100" b="1"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a:effectLst/>
                        </a:rPr>
                        <a:t>Kindergarten</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25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20</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23</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19.9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35</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1st-3rd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25.5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19.9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4th-5th</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26</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22.9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826276">
                <a:tc>
                  <a:txBody>
                    <a:bodyPr/>
                    <a:lstStyle/>
                    <a:p>
                      <a:pPr algn="l" fontAlgn="ctr"/>
                      <a:r>
                        <a:rPr lang="en-US" sz="1100" u="none" strike="noStrike">
                          <a:effectLst/>
                        </a:rPr>
                        <a:t>6th-8th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dirty="0">
                          <a:effectLst/>
                        </a:rPr>
                        <a:t>30 (Title I)  </a:t>
                      </a:r>
                      <a:endParaRPr lang="en-US" sz="1100" u="none" strike="noStrike" dirty="0" smtClean="0">
                        <a:effectLst/>
                      </a:endParaRPr>
                    </a:p>
                    <a:p>
                      <a:pPr algn="r" fontAlgn="ctr"/>
                      <a:endParaRPr lang="en-US" sz="1100" u="none" strike="noStrike" dirty="0" smtClean="0">
                        <a:effectLst/>
                      </a:endParaRPr>
                    </a:p>
                    <a:p>
                      <a:pPr algn="r" fontAlgn="ctr"/>
                      <a:r>
                        <a:rPr lang="en-US" sz="1100" u="none" strike="noStrike" dirty="0" smtClean="0">
                          <a:effectLst/>
                        </a:rPr>
                        <a:t>33 </a:t>
                      </a:r>
                      <a:r>
                        <a:rPr lang="en-US" sz="1100" u="none" strike="noStrike" dirty="0">
                          <a:effectLst/>
                        </a:rPr>
                        <a:t>(non-Title I)</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27.4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22.9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dirty="0">
                          <a:effectLst/>
                        </a:rPr>
                        <a:t>HS (core classes)</a:t>
                      </a:r>
                      <a:endParaRPr lang="en-US" sz="1100" b="0" i="0" u="none" strike="noStrike" dirty="0">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30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26.7*</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24.5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bl>
          </a:graphicData>
        </a:graphic>
      </p:graphicFrame>
      <p:sp>
        <p:nvSpPr>
          <p:cNvPr id="3" name="TextBox 2"/>
          <p:cNvSpPr txBox="1"/>
          <p:nvPr/>
        </p:nvSpPr>
        <p:spPr>
          <a:xfrm>
            <a:off x="1476375" y="6315075"/>
            <a:ext cx="3421129" cy="369332"/>
          </a:xfrm>
          <a:prstGeom prst="rect">
            <a:avLst/>
          </a:prstGeom>
          <a:noFill/>
        </p:spPr>
        <p:txBody>
          <a:bodyPr wrap="none" rtlCol="0">
            <a:spAutoFit/>
          </a:bodyPr>
          <a:lstStyle/>
          <a:p>
            <a:r>
              <a:rPr lang="en-US" dirty="0" smtClean="0"/>
              <a:t>*</a:t>
            </a:r>
            <a:r>
              <a:rPr lang="en-US" sz="1400" i="1" dirty="0" smtClean="0"/>
              <a:t>DOE reported HS class sizes unreliable</a:t>
            </a:r>
            <a:endParaRPr lang="en-US" sz="1400" i="1" dirty="0"/>
          </a:p>
        </p:txBody>
      </p:sp>
    </p:spTree>
    <p:extLst>
      <p:ext uri="{BB962C8B-B14F-4D97-AF65-F5344CB8AC3E}">
        <p14:creationId xmlns:p14="http://schemas.microsoft.com/office/powerpoint/2010/main" val="61880684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Recommendations</a:t>
            </a:r>
            <a:endParaRPr lang="en-US" dirty="0"/>
          </a:p>
        </p:txBody>
      </p:sp>
      <p:sp>
        <p:nvSpPr>
          <p:cNvPr id="3" name="Content Placeholder 2"/>
          <p:cNvSpPr>
            <a:spLocks noGrp="1"/>
          </p:cNvSpPr>
          <p:nvPr>
            <p:ph idx="1"/>
          </p:nvPr>
        </p:nvSpPr>
        <p:spPr>
          <a:xfrm>
            <a:off x="457200" y="1352550"/>
            <a:ext cx="8229600" cy="5124450"/>
          </a:xfrm>
        </p:spPr>
        <p:txBody>
          <a:bodyPr>
            <a:normAutofit fontScale="77500" lnSpcReduction="20000"/>
          </a:bodyPr>
          <a:lstStyle/>
          <a:p>
            <a:r>
              <a:rPr lang="en-US" dirty="0" smtClean="0"/>
              <a:t>38,000 seats in capital plan is too low, esp. given existing overcrowding, projected enrollment, </a:t>
            </a:r>
            <a:r>
              <a:rPr lang="en-US" dirty="0" err="1" smtClean="0"/>
              <a:t>preK</a:t>
            </a:r>
            <a:r>
              <a:rPr lang="en-US" dirty="0" smtClean="0"/>
              <a:t> expansion, class size reduction, new mandates to provide charter schools with space</a:t>
            </a:r>
          </a:p>
          <a:p>
            <a:endParaRPr lang="en-US" dirty="0"/>
          </a:p>
          <a:p>
            <a:r>
              <a:rPr lang="en-US" dirty="0" smtClean="0"/>
              <a:t>Also very low as compared to Mayor’s plan to create or preserve 200,000 affordable housing units.</a:t>
            </a:r>
          </a:p>
          <a:p>
            <a:endParaRPr lang="en-US" dirty="0"/>
          </a:p>
          <a:p>
            <a:r>
              <a:rPr lang="en-US" dirty="0" smtClean="0"/>
              <a:t>Council should expand </a:t>
            </a:r>
            <a:r>
              <a:rPr lang="en-US" dirty="0"/>
              <a:t>the </a:t>
            </a:r>
            <a:r>
              <a:rPr lang="en-US" dirty="0" smtClean="0"/>
              <a:t>seats  in five year capital plan.</a:t>
            </a:r>
          </a:p>
          <a:p>
            <a:endParaRPr lang="en-US" dirty="0"/>
          </a:p>
          <a:p>
            <a:r>
              <a:rPr lang="en-US" dirty="0" smtClean="0"/>
              <a:t>Commission an independent analysis by City Comptroller, IBO or other agency.</a:t>
            </a:r>
          </a:p>
          <a:p>
            <a:endParaRPr lang="en-US" dirty="0" smtClean="0"/>
          </a:p>
          <a:p>
            <a:r>
              <a:rPr lang="en-US" dirty="0" smtClean="0"/>
              <a:t>Adopt reforms to planning process so that schools are built along with housing in future through mandatory inclusionary zoning, impact fees etc.</a:t>
            </a:r>
          </a:p>
          <a:p>
            <a:endParaRPr lang="en-US" dirty="0" smtClean="0"/>
          </a:p>
          <a:p>
            <a:r>
              <a:rPr lang="en-US" dirty="0" smtClean="0"/>
              <a:t>Over half of all states and 60% of large cities have impact fees, requiring developers to pay for costs of infrastructure improvements, including schools.</a:t>
            </a:r>
          </a:p>
          <a:p>
            <a:endParaRPr lang="en-US" dirty="0"/>
          </a:p>
          <a:p>
            <a:endParaRPr lang="en-US" dirty="0" smtClean="0"/>
          </a:p>
          <a:p>
            <a:endParaRPr lang="en-US" dirty="0"/>
          </a:p>
        </p:txBody>
      </p:sp>
    </p:spTree>
    <p:extLst>
      <p:ext uri="{BB962C8B-B14F-4D97-AF65-F5344CB8AC3E}">
        <p14:creationId xmlns:p14="http://schemas.microsoft.com/office/powerpoint/2010/main" val="40550638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capital plan vs. needs for seats</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sz="2000" dirty="0" smtClean="0"/>
              <a:t>Proposed capital plan has (at most) 38,754 seats – and this if Cuomo’s “Smart School” bond act is approved. (806 more seats funded only for design)</a:t>
            </a:r>
          </a:p>
          <a:p>
            <a:endParaRPr lang="en-US" sz="2000" dirty="0" smtClean="0"/>
          </a:p>
          <a:p>
            <a:r>
              <a:rPr lang="en-US" sz="2000" dirty="0" smtClean="0"/>
              <a:t>Plan admits real need </a:t>
            </a:r>
            <a:r>
              <a:rPr lang="en-US" sz="2000" dirty="0"/>
              <a:t>of 49,245 </a:t>
            </a:r>
            <a:r>
              <a:rPr lang="en-US" sz="2000" dirty="0" smtClean="0"/>
              <a:t>(though </a:t>
            </a:r>
            <a:r>
              <a:rPr lang="en-US" sz="2000" dirty="0"/>
              <a:t>doesn’t explain </a:t>
            </a:r>
            <a:r>
              <a:rPr lang="en-US" sz="2000" dirty="0" smtClean="0"/>
              <a:t>how this figure was derived).</a:t>
            </a:r>
          </a:p>
          <a:p>
            <a:endParaRPr lang="en-US" sz="2000" dirty="0"/>
          </a:p>
          <a:p>
            <a:r>
              <a:rPr lang="en-US" sz="2000" dirty="0" smtClean="0"/>
              <a:t>DOE’s consultants project enrollment increases of 60,000-70,000 students by 2021 </a:t>
            </a:r>
          </a:p>
          <a:p>
            <a:endParaRPr lang="en-US" sz="2000" dirty="0" smtClean="0"/>
          </a:p>
          <a:p>
            <a:r>
              <a:rPr lang="en-US" sz="2000" dirty="0" smtClean="0"/>
              <a:t>At least 30,000 seats needed to alleviate current overcrowding for just those districts that </a:t>
            </a:r>
            <a:r>
              <a:rPr lang="en-US" sz="2000" i="1" dirty="0" smtClean="0"/>
              <a:t>average</a:t>
            </a:r>
            <a:r>
              <a:rPr lang="en-US" sz="2000" dirty="0" smtClean="0"/>
              <a:t> above 100</a:t>
            </a:r>
            <a:r>
              <a:rPr lang="en-US" sz="2000" dirty="0"/>
              <a:t>%. </a:t>
            </a:r>
            <a:endParaRPr lang="en-US" sz="2000" dirty="0" smtClean="0"/>
          </a:p>
          <a:p>
            <a:endParaRPr lang="en-US" sz="2000" dirty="0"/>
          </a:p>
          <a:p>
            <a:r>
              <a:rPr lang="en-US" sz="2000" dirty="0" smtClean="0"/>
              <a:t>Conclusion: real need for seats </a:t>
            </a:r>
            <a:r>
              <a:rPr lang="en-US" sz="2000" i="1" dirty="0" smtClean="0"/>
              <a:t>at least </a:t>
            </a:r>
            <a:r>
              <a:rPr lang="en-US" sz="2000" dirty="0" smtClean="0"/>
              <a:t>100,000.</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31692778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Proposed capital plan vs. needs for </a:t>
            </a:r>
            <a:r>
              <a:rPr lang="en-US" sz="3200" dirty="0" smtClean="0"/>
              <a:t>seats part II</a:t>
            </a:r>
            <a:endParaRPr lang="en-US" sz="3200" dirty="0"/>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r>
              <a:rPr lang="en-US" dirty="0" smtClean="0"/>
              <a:t>These figures </a:t>
            </a:r>
            <a:r>
              <a:rPr lang="en-US" dirty="0"/>
              <a:t>do not capture overcrowding at neighborhood level, including schools with </a:t>
            </a:r>
            <a:r>
              <a:rPr lang="en-US" dirty="0" smtClean="0"/>
              <a:t>K waiting lists, or need </a:t>
            </a:r>
            <a:r>
              <a:rPr lang="en-US" dirty="0"/>
              <a:t>to expand </a:t>
            </a:r>
            <a:r>
              <a:rPr lang="en-US" dirty="0" smtClean="0"/>
              <a:t>pre-K</a:t>
            </a:r>
            <a:r>
              <a:rPr lang="en-US" dirty="0"/>
              <a:t>, reduce class size, restore cluster rooms, or provide space for charters as </a:t>
            </a:r>
            <a:r>
              <a:rPr lang="en-US" dirty="0" smtClean="0"/>
              <a:t>required in </a:t>
            </a:r>
            <a:r>
              <a:rPr lang="en-US" dirty="0"/>
              <a:t>new state law.</a:t>
            </a:r>
          </a:p>
          <a:p>
            <a:endParaRPr lang="en-US" dirty="0"/>
          </a:p>
          <a:p>
            <a:r>
              <a:rPr lang="en-US" dirty="0"/>
              <a:t>Does not capture need to replace trailers with capacity of </a:t>
            </a:r>
            <a:r>
              <a:rPr lang="en-US" dirty="0" smtClean="0"/>
              <a:t>more than </a:t>
            </a:r>
            <a:r>
              <a:rPr lang="en-US" dirty="0"/>
              <a:t>10,890</a:t>
            </a:r>
            <a:r>
              <a:rPr lang="en-US" dirty="0" smtClean="0"/>
              <a:t> seats.</a:t>
            </a:r>
          </a:p>
          <a:p>
            <a:endParaRPr lang="en-US" dirty="0"/>
          </a:p>
          <a:p>
            <a:r>
              <a:rPr lang="en-US" dirty="0" smtClean="0"/>
              <a:t>Though </a:t>
            </a:r>
            <a:r>
              <a:rPr lang="en-US" dirty="0"/>
              <a:t>DOE </a:t>
            </a:r>
            <a:r>
              <a:rPr lang="en-US" dirty="0" smtClean="0"/>
              <a:t>counts only 7,158 students </a:t>
            </a:r>
            <a:r>
              <a:rPr lang="en-US" dirty="0"/>
              <a:t>attending class in TCUs, actual number is far </a:t>
            </a:r>
            <a:r>
              <a:rPr lang="en-US" dirty="0" smtClean="0"/>
              <a:t>higher &amp; likely over 10,000. </a:t>
            </a:r>
            <a:endParaRPr lang="en-US" dirty="0"/>
          </a:p>
          <a:p>
            <a:endParaRPr lang="en-US" dirty="0"/>
          </a:p>
          <a:p>
            <a:r>
              <a:rPr lang="en-US" dirty="0"/>
              <a:t>Also, DOE utilization figures </a:t>
            </a:r>
            <a:r>
              <a:rPr lang="en-US" i="1" dirty="0"/>
              <a:t>underestimate</a:t>
            </a:r>
            <a:r>
              <a:rPr lang="en-US" dirty="0"/>
              <a:t> actual overcrowding according to most experts and Chancellor, who has appointed a “Blue Book” taskforce to improve them.</a:t>
            </a:r>
          </a:p>
          <a:p>
            <a:endParaRPr lang="en-US" dirty="0"/>
          </a:p>
          <a:p>
            <a:r>
              <a:rPr lang="en-US" dirty="0"/>
              <a:t>Revised utilization formula should be aligned to smaller classes, dedicated rooms for art, music, special education services, and more.</a:t>
            </a:r>
          </a:p>
          <a:p>
            <a:endParaRPr lang="en-US" dirty="0"/>
          </a:p>
          <a:p>
            <a:endParaRPr lang="en-US" dirty="0"/>
          </a:p>
        </p:txBody>
      </p:sp>
    </p:spTree>
    <p:extLst>
      <p:ext uri="{BB962C8B-B14F-4D97-AF65-F5344CB8AC3E}">
        <p14:creationId xmlns:p14="http://schemas.microsoft.com/office/powerpoint/2010/main" val="19596003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sizes have increased for six years in a row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Despite provisions in 2007 state law requiring NYC reduce class sizes, classes in  K-3 in 2013-2014 largest since 1998; in grades 4-8 largest since 2002.  </a:t>
            </a:r>
          </a:p>
          <a:p>
            <a:endParaRPr lang="en-US" dirty="0"/>
          </a:p>
          <a:p>
            <a:r>
              <a:rPr lang="en-US" dirty="0" smtClean="0"/>
              <a:t>K-3 average </a:t>
            </a:r>
            <a:r>
              <a:rPr lang="en-US" dirty="0"/>
              <a:t>class size </a:t>
            </a:r>
            <a:r>
              <a:rPr lang="en-US" dirty="0" smtClean="0"/>
              <a:t>was 24.9 (Gen Ed, </a:t>
            </a:r>
            <a:r>
              <a:rPr lang="en-US" dirty="0"/>
              <a:t>inclusion </a:t>
            </a:r>
            <a:r>
              <a:rPr lang="en-US" dirty="0" smtClean="0"/>
              <a:t>&amp; </a:t>
            </a:r>
            <a:r>
              <a:rPr lang="en-US" dirty="0"/>
              <a:t>gifted classes) </a:t>
            </a:r>
            <a:r>
              <a:rPr lang="en-US" dirty="0" smtClean="0"/>
              <a:t>compared </a:t>
            </a:r>
            <a:r>
              <a:rPr lang="en-US" dirty="0"/>
              <a:t>to </a:t>
            </a:r>
            <a:r>
              <a:rPr lang="en-US" dirty="0" smtClean="0"/>
              <a:t>20.9 </a:t>
            </a:r>
            <a:r>
              <a:rPr lang="en-US" dirty="0"/>
              <a:t>in </a:t>
            </a:r>
            <a:r>
              <a:rPr lang="en-US" dirty="0" smtClean="0"/>
              <a:t>2007, increase </a:t>
            </a:r>
            <a:r>
              <a:rPr lang="en-US" dirty="0"/>
              <a:t>of </a:t>
            </a:r>
            <a:r>
              <a:rPr lang="en-US" dirty="0" smtClean="0"/>
              <a:t>19%.</a:t>
            </a:r>
          </a:p>
          <a:p>
            <a:endParaRPr lang="en-US" dirty="0"/>
          </a:p>
          <a:p>
            <a:r>
              <a:rPr lang="en-US" dirty="0" smtClean="0"/>
              <a:t>In </a:t>
            </a:r>
            <a:r>
              <a:rPr lang="en-US" dirty="0"/>
              <a:t>grades 4-8, the average class size </a:t>
            </a:r>
            <a:r>
              <a:rPr lang="en-US" dirty="0" smtClean="0"/>
              <a:t>was 26.8</a:t>
            </a:r>
            <a:r>
              <a:rPr lang="en-US" dirty="0"/>
              <a:t>, compared to </a:t>
            </a:r>
            <a:r>
              <a:rPr lang="en-US" dirty="0" smtClean="0"/>
              <a:t>25.1 in 2007 –increase </a:t>
            </a:r>
            <a:r>
              <a:rPr lang="en-US" dirty="0"/>
              <a:t>of </a:t>
            </a:r>
            <a:r>
              <a:rPr lang="en-US" dirty="0" smtClean="0"/>
              <a:t>6.8%. </a:t>
            </a:r>
          </a:p>
          <a:p>
            <a:endParaRPr lang="en-US" dirty="0"/>
          </a:p>
          <a:p>
            <a:r>
              <a:rPr lang="en-US" dirty="0" smtClean="0"/>
              <a:t>HS </a:t>
            </a:r>
            <a:r>
              <a:rPr lang="en-US" dirty="0"/>
              <a:t>“core” academic classes, </a:t>
            </a:r>
            <a:r>
              <a:rPr lang="en-US" dirty="0" smtClean="0"/>
              <a:t>class size average 26.7, up slightly since 2007</a:t>
            </a:r>
            <a:r>
              <a:rPr lang="en-US" dirty="0"/>
              <a:t>.  </a:t>
            </a:r>
            <a:r>
              <a:rPr lang="en-US" dirty="0" smtClean="0"/>
              <a:t>(Yet </a:t>
            </a:r>
            <a:r>
              <a:rPr lang="en-US" dirty="0"/>
              <a:t>DOE’s </a:t>
            </a:r>
            <a:r>
              <a:rPr lang="en-US" dirty="0" smtClean="0"/>
              <a:t> measure of HS </a:t>
            </a:r>
            <a:r>
              <a:rPr lang="en-US" dirty="0"/>
              <a:t>class sizes is inaccurate and their methodology </a:t>
            </a:r>
            <a:r>
              <a:rPr lang="en-US" dirty="0" smtClean="0"/>
              <a:t>changes, </a:t>
            </a:r>
            <a:r>
              <a:rPr lang="en-US" dirty="0"/>
              <a:t>so </a:t>
            </a:r>
            <a:r>
              <a:rPr lang="en-US" dirty="0" smtClean="0"/>
              <a:t>estimates </a:t>
            </a:r>
            <a:r>
              <a:rPr lang="en-US" dirty="0"/>
              <a:t>cannot be relied upon</a:t>
            </a:r>
            <a:r>
              <a:rPr lang="en-US" dirty="0" smtClean="0"/>
              <a:t>.)</a:t>
            </a:r>
          </a:p>
          <a:p>
            <a:endParaRPr lang="en-US" dirty="0"/>
          </a:p>
          <a:p>
            <a:r>
              <a:rPr lang="en-US" dirty="0" smtClean="0"/>
              <a:t>Averages do NOT tell the whole story – as more than 330,000 students were in classes of 30 or more in 2013-2014.</a:t>
            </a:r>
            <a:r>
              <a:rPr lang="en-US" dirty="0"/>
              <a:t> </a:t>
            </a:r>
            <a:endParaRPr lang="en-US" dirty="0" smtClean="0"/>
          </a:p>
          <a:p>
            <a:endParaRPr lang="en-US" dirty="0"/>
          </a:p>
          <a:p>
            <a:r>
              <a:rPr lang="en-US" dirty="0" smtClean="0"/>
              <a:t>There were 40,268 </a:t>
            </a:r>
            <a:r>
              <a:rPr lang="en-US" dirty="0"/>
              <a:t>kids in K-3 </a:t>
            </a:r>
            <a:r>
              <a:rPr lang="en-US" dirty="0" smtClean="0"/>
              <a:t>in classes of 30 </a:t>
            </a:r>
            <a:r>
              <a:rPr lang="en-US" dirty="0"/>
              <a:t>or </a:t>
            </a:r>
            <a:r>
              <a:rPr lang="en-US" dirty="0" smtClean="0"/>
              <a:t>more in 2013-2014 – an increase of nearly 14% compared to the year before.</a:t>
            </a:r>
            <a:r>
              <a:rPr lang="en-US" dirty="0"/>
              <a:t> </a:t>
            </a:r>
          </a:p>
          <a:p>
            <a:endParaRPr lang="en-US" dirty="0"/>
          </a:p>
          <a:p>
            <a:r>
              <a:rPr lang="en-US" dirty="0"/>
              <a:t>The number of teachers decreased by </a:t>
            </a:r>
            <a:r>
              <a:rPr lang="en-US" dirty="0" smtClean="0"/>
              <a:t>over 5000 between </a:t>
            </a:r>
            <a:r>
              <a:rPr lang="en-US" dirty="0"/>
              <a:t>2007-2010, according to the Mayor’s Management Report, despite rising enrollment.</a:t>
            </a:r>
          </a:p>
          <a:p>
            <a:endParaRPr lang="en-US" dirty="0"/>
          </a:p>
        </p:txBody>
      </p:sp>
    </p:spTree>
    <p:extLst>
      <p:ext uri="{BB962C8B-B14F-4D97-AF65-F5344CB8AC3E}">
        <p14:creationId xmlns:p14="http://schemas.microsoft.com/office/powerpoint/2010/main" val="38047538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55541119"/>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238664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97248229"/>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0747318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37996095"/>
              </p:ext>
            </p:extLst>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4919483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4299</TotalTime>
  <Words>2591</Words>
  <Application>Microsoft Macintosh PowerPoint</Application>
  <PresentationFormat>On-screen Show (4:3)</PresentationFormat>
  <Paragraphs>270</Paragraphs>
  <Slides>32</Slides>
  <Notes>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Clarity</vt:lpstr>
      <vt:lpstr>UnMet need for seats in New 2015-2019 capital plan  Including CLASS SIZE and OVERCROWDING data   for Community School district 9</vt:lpstr>
      <vt:lpstr>School Utilization Rates at critical levels</vt:lpstr>
      <vt:lpstr>Average Utilization Rates City-Wide 2012-2013</vt:lpstr>
      <vt:lpstr>Proposed capital plan vs. needs for seats</vt:lpstr>
      <vt:lpstr>Proposed capital plan vs. needs for seats part II</vt:lpstr>
      <vt:lpstr>Class sizes have increased for six years in a row </vt:lpstr>
      <vt:lpstr>PowerPoint Presentation</vt:lpstr>
      <vt:lpstr>PowerPoint Presentation</vt:lpstr>
      <vt:lpstr>PowerPoint Presentation</vt:lpstr>
      <vt:lpstr>Class sizes in District 9 have increased in grades K-3  by 15.7% since 2006 and are far above Contracts for Excellence goals</vt:lpstr>
      <vt:lpstr>District 9’s class sizes in grades 4-8 have increased by 5.5% since 2007  and are also above Contracts for Excellence goals</vt:lpstr>
      <vt:lpstr> Class sizes city-wide have increased in core HS classes as well, by 2.3% since 2007, though the DOE data is unreliable* </vt:lpstr>
      <vt:lpstr>D9 Schools with large class sizes</vt:lpstr>
      <vt:lpstr>Examples of schools in D9 with large class sizes, K-3</vt:lpstr>
      <vt:lpstr>At least 30,000 seats currently needed  just in districts averaging over 100%</vt:lpstr>
      <vt:lpstr>Over-utilized ES and MS buildings in CSD 9 and in Bronx HS </vt:lpstr>
      <vt:lpstr>Average Building Utilization Rates  in CSD 9 </vt:lpstr>
      <vt:lpstr>18 Over-utilized ES buildings in CSD 9</vt:lpstr>
      <vt:lpstr>14 Bronx High Schools Above 100%;  2,385 HS seats needed to reduce building utilization rate to 100% but NO Bronx HS to be built in capital plan </vt:lpstr>
      <vt:lpstr>New Seats in Capital Plan and DOE Enrollment Projections for CSD 9</vt:lpstr>
      <vt:lpstr>City-wide Enrollment Projections K-8 vs. New Seats in Capital Plan </vt:lpstr>
      <vt:lpstr>City-wide Enrollment Projections HS vs. New Seats in Capital Plan </vt:lpstr>
      <vt:lpstr>Also Kindergarten wait lists in many neighborhoods</vt:lpstr>
      <vt:lpstr>2014 Kindergarten Waitlists in CSD 9</vt:lpstr>
      <vt:lpstr>Trailers in CSD 9 and Bronx HS</vt:lpstr>
      <vt:lpstr>Seats Need for CSD 9 and Bronx High Schools</vt:lpstr>
      <vt:lpstr>New charter provisions passed in state budget</vt:lpstr>
      <vt:lpstr>Charter space provisions ONLY apply to NYC</vt:lpstr>
      <vt:lpstr>How many charters will there be entitled to free space?</vt:lpstr>
      <vt:lpstr> Blue book data &amp; Utilization formula inaccurate &amp; underestimates actual level of overcrowding  </vt:lpstr>
      <vt:lpstr>Comparison of class sizes in Blue book compared to current averages &amp; Contract for excellence goals</vt:lpstr>
      <vt:lpstr>Some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Peter Dalmasy</cp:lastModifiedBy>
  <cp:revision>131</cp:revision>
  <cp:lastPrinted>2014-03-23T01:45:07Z</cp:lastPrinted>
  <dcterms:created xsi:type="dcterms:W3CDTF">2014-02-11T14:35:23Z</dcterms:created>
  <dcterms:modified xsi:type="dcterms:W3CDTF">2014-07-11T18:24:07Z</dcterms:modified>
</cp:coreProperties>
</file>