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handoutMasterIdLst>
    <p:handoutMasterId r:id="rId35"/>
  </p:handoutMasterIdLst>
  <p:sldIdLst>
    <p:sldId id="256" r:id="rId2"/>
    <p:sldId id="286" r:id="rId3"/>
    <p:sldId id="287" r:id="rId4"/>
    <p:sldId id="288" r:id="rId5"/>
    <p:sldId id="289" r:id="rId6"/>
    <p:sldId id="290" r:id="rId7"/>
    <p:sldId id="291" r:id="rId8"/>
    <p:sldId id="292" r:id="rId9"/>
    <p:sldId id="293" r:id="rId10"/>
    <p:sldId id="259" r:id="rId11"/>
    <p:sldId id="260" r:id="rId12"/>
    <p:sldId id="261" r:id="rId13"/>
    <p:sldId id="257" r:id="rId14"/>
    <p:sldId id="262" r:id="rId15"/>
    <p:sldId id="294" r:id="rId16"/>
    <p:sldId id="295" r:id="rId17"/>
    <p:sldId id="296" r:id="rId18"/>
    <p:sldId id="297" r:id="rId19"/>
    <p:sldId id="298" r:id="rId20"/>
    <p:sldId id="299" r:id="rId21"/>
    <p:sldId id="300" r:id="rId22"/>
    <p:sldId id="301" r:id="rId23"/>
    <p:sldId id="303" r:id="rId24"/>
    <p:sldId id="304" r:id="rId25"/>
    <p:sldId id="312" r:id="rId26"/>
    <p:sldId id="305" r:id="rId27"/>
    <p:sldId id="306" r:id="rId28"/>
    <p:sldId id="307" r:id="rId29"/>
    <p:sldId id="308" r:id="rId30"/>
    <p:sldId id="309" r:id="rId31"/>
    <p:sldId id="310" r:id="rId32"/>
    <p:sldId id="311" r:id="rId33"/>
  </p:sldIdLst>
  <p:sldSz cx="9144000" cy="6858000" type="screen4x3"/>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816"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ownloads:D1-32%202012%20SV-8.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ownloads:D78_ALL_HS%202012%20SV-6.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2798936"/>
        <c:axId val="-2132796024"/>
      </c:barChart>
      <c:catAx>
        <c:axId val="-2132798936"/>
        <c:scaling>
          <c:orientation val="minMax"/>
        </c:scaling>
        <c:delete val="0"/>
        <c:axPos val="b"/>
        <c:majorTickMark val="out"/>
        <c:minorTickMark val="none"/>
        <c:tickLblPos val="nextTo"/>
        <c:crossAx val="-2132796024"/>
        <c:crosses val="autoZero"/>
        <c:auto val="1"/>
        <c:lblAlgn val="ctr"/>
        <c:lblOffset val="100"/>
        <c:noMultiLvlLbl val="0"/>
      </c:catAx>
      <c:valAx>
        <c:axId val="-2132796024"/>
        <c:scaling>
          <c:orientation val="minMax"/>
        </c:scaling>
        <c:delete val="0"/>
        <c:axPos val="l"/>
        <c:majorGridlines/>
        <c:numFmt formatCode="0%" sourceLinked="1"/>
        <c:majorTickMark val="out"/>
        <c:minorTickMark val="none"/>
        <c:tickLblPos val="nextTo"/>
        <c:crossAx val="-213279893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D9 1</a:t>
            </a:r>
            <a:r>
              <a:rPr lang="en-US" baseline="30000" dirty="0" smtClean="0"/>
              <a:t>st</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Sheet6!$D$23:$D$40</c:f>
              <c:strCache>
                <c:ptCount val="18"/>
                <c:pt idx="0">
                  <c:v>Lucero Elementary School</c:v>
                </c:pt>
                <c:pt idx="1">
                  <c:v>P.S. 028 MOUNT HOPE</c:v>
                </c:pt>
                <c:pt idx="2">
                  <c:v>The Walton Avenue School</c:v>
                </c:pt>
                <c:pt idx="3">
                  <c:v>P.S. 132 GARRET A. MORGAN</c:v>
                </c:pt>
                <c:pt idx="4">
                  <c:v>P.S. 110 THEODORE SCHOENFELD</c:v>
                </c:pt>
                <c:pt idx="5">
                  <c:v>P.S. 035 FRANZ SIEGEL</c:v>
                </c:pt>
                <c:pt idx="6">
                  <c:v>Mount Eden Children's Academy</c:v>
                </c:pt>
                <c:pt idx="7">
                  <c:v>P.S. 109 SEDGWICK</c:v>
                </c:pt>
                <c:pt idx="8">
                  <c:v>P.S. 199X - The Shakespeare School</c:v>
                </c:pt>
                <c:pt idx="9">
                  <c:v>West Tremont Neighborhood School</c:v>
                </c:pt>
                <c:pt idx="10">
                  <c:v>P.S. 058</c:v>
                </c:pt>
                <c:pt idx="11">
                  <c:v>P.S. 204 MORRIS HEIGHTS</c:v>
                </c:pt>
                <c:pt idx="12">
                  <c:v>P.S. X114 - Luis Llorens Torres Schools</c:v>
                </c:pt>
                <c:pt idx="13">
                  <c:v>SHERIDAN ACADEMY for YOUNG LEADERS</c:v>
                </c:pt>
                <c:pt idx="14">
                  <c:v>P.S. 070 MAX SCHOENFELD</c:v>
                </c:pt>
                <c:pt idx="15">
                  <c:v>P.S. 236 LANGSTON HUGHES</c:v>
                </c:pt>
                <c:pt idx="16">
                  <c:v>P.S. 042 CLAREMONT</c:v>
                </c:pt>
                <c:pt idx="17">
                  <c:v>P.S. 170</c:v>
                </c:pt>
              </c:strCache>
            </c:strRef>
          </c:cat>
          <c:val>
            <c:numRef>
              <c:f>Sheet6!$E$23:$E$40</c:f>
              <c:numCache>
                <c:formatCode>0</c:formatCode>
                <c:ptCount val="18"/>
                <c:pt idx="0">
                  <c:v>30.0</c:v>
                </c:pt>
                <c:pt idx="1">
                  <c:v>30.0</c:v>
                </c:pt>
                <c:pt idx="2">
                  <c:v>30.0</c:v>
                </c:pt>
                <c:pt idx="3">
                  <c:v>29.5</c:v>
                </c:pt>
                <c:pt idx="4">
                  <c:v>29.0</c:v>
                </c:pt>
                <c:pt idx="5">
                  <c:v>28.8</c:v>
                </c:pt>
                <c:pt idx="6">
                  <c:v>28.0</c:v>
                </c:pt>
                <c:pt idx="7">
                  <c:v>27.0</c:v>
                </c:pt>
                <c:pt idx="8">
                  <c:v>27.0</c:v>
                </c:pt>
                <c:pt idx="9">
                  <c:v>27.0</c:v>
                </c:pt>
                <c:pt idx="10">
                  <c:v>26.7</c:v>
                </c:pt>
                <c:pt idx="11">
                  <c:v>26.7</c:v>
                </c:pt>
                <c:pt idx="12">
                  <c:v>26.7</c:v>
                </c:pt>
                <c:pt idx="13">
                  <c:v>26.5</c:v>
                </c:pt>
                <c:pt idx="14">
                  <c:v>26.3</c:v>
                </c:pt>
                <c:pt idx="15">
                  <c:v>26.0</c:v>
                </c:pt>
                <c:pt idx="16">
                  <c:v>25.0</c:v>
                </c:pt>
                <c:pt idx="17">
                  <c:v>25.0</c:v>
                </c:pt>
              </c:numCache>
            </c:numRef>
          </c:val>
        </c:ser>
        <c:dLbls>
          <c:showLegendKey val="0"/>
          <c:showVal val="0"/>
          <c:showCatName val="0"/>
          <c:showSerName val="0"/>
          <c:showPercent val="0"/>
          <c:showBubbleSize val="0"/>
        </c:dLbls>
        <c:gapWidth val="150"/>
        <c:axId val="2119780632"/>
        <c:axId val="2119328872"/>
      </c:barChart>
      <c:catAx>
        <c:axId val="2119780632"/>
        <c:scaling>
          <c:orientation val="minMax"/>
        </c:scaling>
        <c:delete val="0"/>
        <c:axPos val="b"/>
        <c:majorTickMark val="out"/>
        <c:minorTickMark val="none"/>
        <c:tickLblPos val="nextTo"/>
        <c:crossAx val="2119328872"/>
        <c:crosses val="autoZero"/>
        <c:auto val="1"/>
        <c:lblAlgn val="ctr"/>
        <c:lblOffset val="100"/>
        <c:noMultiLvlLbl val="0"/>
      </c:catAx>
      <c:valAx>
        <c:axId val="2119328872"/>
        <c:scaling>
          <c:orientation val="minMax"/>
        </c:scaling>
        <c:delete val="1"/>
        <c:axPos val="l"/>
        <c:majorGridlines/>
        <c:numFmt formatCode="0" sourceLinked="1"/>
        <c:majorTickMark val="out"/>
        <c:minorTickMark val="none"/>
        <c:tickLblPos val="nextTo"/>
        <c:crossAx val="211978063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D9 2</a:t>
            </a:r>
            <a:r>
              <a:rPr lang="en-US" baseline="30000" dirty="0" smtClean="0"/>
              <a:t>nd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Sheet6!$D$43:$D$61</c:f>
              <c:strCache>
                <c:ptCount val="19"/>
                <c:pt idx="0">
                  <c:v>P.S. 204 MORRIS HEIGHTS</c:v>
                </c:pt>
                <c:pt idx="1">
                  <c:v>The Walton Avenue School</c:v>
                </c:pt>
                <c:pt idx="2">
                  <c:v>P.S. 110 THEODORE SCHOENFELD</c:v>
                </c:pt>
                <c:pt idx="3">
                  <c:v>Lucero Elementary School</c:v>
                </c:pt>
                <c:pt idx="4">
                  <c:v>P.S. 028 MOUNT HOPE</c:v>
                </c:pt>
                <c:pt idx="5">
                  <c:v>P.S./M.S. 004 CROTONA PARK WEST</c:v>
                </c:pt>
                <c:pt idx="6">
                  <c:v>P.S. X114 - Luis Llorens Torres Schools</c:v>
                </c:pt>
                <c:pt idx="7">
                  <c:v>P.S. 011 HIGHBRIDGE</c:v>
                </c:pt>
                <c:pt idx="8">
                  <c:v>P.S. 035 FRANZ SIEGEL</c:v>
                </c:pt>
                <c:pt idx="9">
                  <c:v>P.S. 053 BASHEER QUISIM</c:v>
                </c:pt>
                <c:pt idx="10">
                  <c:v>West Tremont Neighborhood School</c:v>
                </c:pt>
                <c:pt idx="11">
                  <c:v>P.S. 042 CLAREMONT</c:v>
                </c:pt>
                <c:pt idx="12">
                  <c:v>P.S. 199X - The Shakespeare School</c:v>
                </c:pt>
                <c:pt idx="13">
                  <c:v>P.S. 109 SEDGWICK</c:v>
                </c:pt>
                <c:pt idx="14">
                  <c:v>P.S. 132 GARRET A. MORGAN</c:v>
                </c:pt>
                <c:pt idx="15">
                  <c:v>P.S. 236 LANGSTON HUGHES</c:v>
                </c:pt>
                <c:pt idx="16">
                  <c:v>P.S. 055 BENJAMIN FRANKLIN</c:v>
                </c:pt>
                <c:pt idx="17">
                  <c:v>P.S./I.S. 218 Rafael Hernandez Dual Language Magnet School</c:v>
                </c:pt>
                <c:pt idx="18">
                  <c:v>P.S. 163 ARTHUR A. SCHOMBURG</c:v>
                </c:pt>
              </c:strCache>
            </c:strRef>
          </c:cat>
          <c:val>
            <c:numRef>
              <c:f>Sheet6!$E$43:$E$61</c:f>
              <c:numCache>
                <c:formatCode>0</c:formatCode>
                <c:ptCount val="19"/>
                <c:pt idx="0">
                  <c:v>30.0</c:v>
                </c:pt>
                <c:pt idx="1">
                  <c:v>30.0</c:v>
                </c:pt>
                <c:pt idx="2">
                  <c:v>29.5</c:v>
                </c:pt>
                <c:pt idx="3">
                  <c:v>29.0</c:v>
                </c:pt>
                <c:pt idx="4">
                  <c:v>28.3</c:v>
                </c:pt>
                <c:pt idx="5">
                  <c:v>28.0</c:v>
                </c:pt>
                <c:pt idx="6">
                  <c:v>27.5</c:v>
                </c:pt>
                <c:pt idx="7">
                  <c:v>27.0</c:v>
                </c:pt>
                <c:pt idx="8">
                  <c:v>27.0</c:v>
                </c:pt>
                <c:pt idx="9">
                  <c:v>27.0</c:v>
                </c:pt>
                <c:pt idx="10">
                  <c:v>27.0</c:v>
                </c:pt>
                <c:pt idx="11">
                  <c:v>26.5</c:v>
                </c:pt>
                <c:pt idx="12">
                  <c:v>26.3</c:v>
                </c:pt>
                <c:pt idx="13">
                  <c:v>26.0</c:v>
                </c:pt>
                <c:pt idx="14">
                  <c:v>25.5</c:v>
                </c:pt>
                <c:pt idx="15">
                  <c:v>25.5</c:v>
                </c:pt>
                <c:pt idx="16">
                  <c:v>25.3</c:v>
                </c:pt>
                <c:pt idx="17">
                  <c:v>25.0</c:v>
                </c:pt>
                <c:pt idx="18">
                  <c:v>24.8</c:v>
                </c:pt>
              </c:numCache>
            </c:numRef>
          </c:val>
        </c:ser>
        <c:dLbls>
          <c:showLegendKey val="0"/>
          <c:showVal val="0"/>
          <c:showCatName val="0"/>
          <c:showSerName val="0"/>
          <c:showPercent val="0"/>
          <c:showBubbleSize val="0"/>
        </c:dLbls>
        <c:gapWidth val="150"/>
        <c:axId val="2119179208"/>
        <c:axId val="2119808520"/>
      </c:barChart>
      <c:catAx>
        <c:axId val="2119179208"/>
        <c:scaling>
          <c:orientation val="minMax"/>
        </c:scaling>
        <c:delete val="0"/>
        <c:axPos val="b"/>
        <c:majorTickMark val="out"/>
        <c:minorTickMark val="none"/>
        <c:tickLblPos val="nextTo"/>
        <c:crossAx val="2119808520"/>
        <c:crosses val="autoZero"/>
        <c:auto val="1"/>
        <c:lblAlgn val="ctr"/>
        <c:lblOffset val="100"/>
        <c:noMultiLvlLbl val="0"/>
      </c:catAx>
      <c:valAx>
        <c:axId val="2119808520"/>
        <c:scaling>
          <c:orientation val="minMax"/>
        </c:scaling>
        <c:delete val="1"/>
        <c:axPos val="l"/>
        <c:majorGridlines/>
        <c:numFmt formatCode="0" sourceLinked="1"/>
        <c:majorTickMark val="out"/>
        <c:minorTickMark val="none"/>
        <c:tickLblPos val="nextTo"/>
        <c:crossAx val="21191792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D9 3</a:t>
            </a:r>
            <a:r>
              <a:rPr lang="en-US" baseline="30000" dirty="0" smtClean="0"/>
              <a:t>rd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Sheet6!$D$63:$D$80</c:f>
              <c:strCache>
                <c:ptCount val="18"/>
                <c:pt idx="0">
                  <c:v>P.S. X114 - Luis Llorens Torres Schools</c:v>
                </c:pt>
                <c:pt idx="1">
                  <c:v>P.S. 064 PURA BELPRE</c:v>
                </c:pt>
                <c:pt idx="2">
                  <c:v>P.S. 204 MORRIS HEIGHTS</c:v>
                </c:pt>
                <c:pt idx="3">
                  <c:v>P.S. 028 MOUNT HOPE</c:v>
                </c:pt>
                <c:pt idx="4">
                  <c:v>P.S. 042 CLAREMONT</c:v>
                </c:pt>
                <c:pt idx="5">
                  <c:v>P.S. 070 MAX SCHOENFELD</c:v>
                </c:pt>
                <c:pt idx="6">
                  <c:v>P.S. 110 THEODORE SCHOENFELD</c:v>
                </c:pt>
                <c:pt idx="7">
                  <c:v>P.S. 236 LANGSTON HUGHES</c:v>
                </c:pt>
                <c:pt idx="8">
                  <c:v>P.S. 126 DR MARJORIE H DUNBAR</c:v>
                </c:pt>
                <c:pt idx="9">
                  <c:v>P.S. 199X - The Shakespeare School</c:v>
                </c:pt>
                <c:pt idx="10">
                  <c:v>P.S. 055 BENJAMIN FRANKLIN</c:v>
                </c:pt>
                <c:pt idx="11">
                  <c:v>P.S./M.S. 004 CROTONA PARK WEST</c:v>
                </c:pt>
                <c:pt idx="12">
                  <c:v>P.S. 011 HIGHBRIDGE</c:v>
                </c:pt>
                <c:pt idx="13">
                  <c:v>P.S. 063 AUTHOR'S ACADEMY</c:v>
                </c:pt>
                <c:pt idx="14">
                  <c:v>THE FAMILY SCHOOL</c:v>
                </c:pt>
                <c:pt idx="15">
                  <c:v>P.S. 163 ARTHUR A. SCHOMBURG</c:v>
                </c:pt>
                <c:pt idx="16">
                  <c:v>P.S. 230 DR ROLAND N. PATTERSON</c:v>
                </c:pt>
                <c:pt idx="17">
                  <c:v>SHERIDAN ACADEMY for YOUNG LEADERS</c:v>
                </c:pt>
              </c:strCache>
            </c:strRef>
          </c:cat>
          <c:val>
            <c:numRef>
              <c:f>Sheet6!$E$63:$E$80</c:f>
              <c:numCache>
                <c:formatCode>0</c:formatCode>
                <c:ptCount val="18"/>
                <c:pt idx="0">
                  <c:v>33.0</c:v>
                </c:pt>
                <c:pt idx="1">
                  <c:v>32.0</c:v>
                </c:pt>
                <c:pt idx="2">
                  <c:v>32.0</c:v>
                </c:pt>
                <c:pt idx="3">
                  <c:v>30.0</c:v>
                </c:pt>
                <c:pt idx="4">
                  <c:v>30.0</c:v>
                </c:pt>
                <c:pt idx="5">
                  <c:v>29.0</c:v>
                </c:pt>
                <c:pt idx="6">
                  <c:v>29.0</c:v>
                </c:pt>
                <c:pt idx="7">
                  <c:v>29.0</c:v>
                </c:pt>
                <c:pt idx="8">
                  <c:v>28.7</c:v>
                </c:pt>
                <c:pt idx="9">
                  <c:v>27.7</c:v>
                </c:pt>
                <c:pt idx="10">
                  <c:v>27.5</c:v>
                </c:pt>
                <c:pt idx="11">
                  <c:v>27.5</c:v>
                </c:pt>
                <c:pt idx="12">
                  <c:v>26.3</c:v>
                </c:pt>
                <c:pt idx="13">
                  <c:v>26.0</c:v>
                </c:pt>
                <c:pt idx="14">
                  <c:v>26.0</c:v>
                </c:pt>
                <c:pt idx="15">
                  <c:v>25.3</c:v>
                </c:pt>
                <c:pt idx="16">
                  <c:v>25.0</c:v>
                </c:pt>
                <c:pt idx="17">
                  <c:v>25.0</c:v>
                </c:pt>
              </c:numCache>
            </c:numRef>
          </c:val>
        </c:ser>
        <c:dLbls>
          <c:showLegendKey val="0"/>
          <c:showVal val="0"/>
          <c:showCatName val="0"/>
          <c:showSerName val="0"/>
          <c:showPercent val="0"/>
          <c:showBubbleSize val="0"/>
        </c:dLbls>
        <c:gapWidth val="150"/>
        <c:axId val="-2131919464"/>
        <c:axId val="-2132052616"/>
      </c:barChart>
      <c:catAx>
        <c:axId val="-2131919464"/>
        <c:scaling>
          <c:orientation val="minMax"/>
        </c:scaling>
        <c:delete val="0"/>
        <c:axPos val="b"/>
        <c:majorTickMark val="out"/>
        <c:minorTickMark val="none"/>
        <c:tickLblPos val="nextTo"/>
        <c:crossAx val="-2132052616"/>
        <c:crosses val="autoZero"/>
        <c:auto val="1"/>
        <c:lblAlgn val="ctr"/>
        <c:lblOffset val="100"/>
        <c:noMultiLvlLbl val="0"/>
      </c:catAx>
      <c:valAx>
        <c:axId val="-2132052616"/>
        <c:scaling>
          <c:orientation val="minMax"/>
        </c:scaling>
        <c:delete val="1"/>
        <c:axPos val="l"/>
        <c:majorGridlines/>
        <c:numFmt formatCode="0" sourceLinked="1"/>
        <c:majorTickMark val="out"/>
        <c:minorTickMark val="none"/>
        <c:tickLblPos val="nextTo"/>
        <c:crossAx val="-213191946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119893000"/>
        <c:axId val="-2131852728"/>
      </c:barChart>
      <c:catAx>
        <c:axId val="2119893000"/>
        <c:scaling>
          <c:orientation val="minMax"/>
        </c:scaling>
        <c:delete val="0"/>
        <c:axPos val="b"/>
        <c:majorTickMark val="out"/>
        <c:minorTickMark val="none"/>
        <c:tickLblPos val="nextTo"/>
        <c:crossAx val="-2131852728"/>
        <c:crosses val="autoZero"/>
        <c:auto val="1"/>
        <c:lblAlgn val="ctr"/>
        <c:lblOffset val="100"/>
        <c:noMultiLvlLbl val="0"/>
      </c:catAx>
      <c:valAx>
        <c:axId val="-2131852728"/>
        <c:scaling>
          <c:orientation val="minMax"/>
        </c:scaling>
        <c:delete val="0"/>
        <c:axPos val="l"/>
        <c:majorGridlines/>
        <c:numFmt formatCode="#,##0" sourceLinked="1"/>
        <c:majorTickMark val="out"/>
        <c:minorTickMark val="none"/>
        <c:tickLblPos val="nextTo"/>
        <c:crossAx val="2119893000"/>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121159976"/>
        <c:axId val="2119366696"/>
      </c:barChart>
      <c:catAx>
        <c:axId val="2121159976"/>
        <c:scaling>
          <c:orientation val="minMax"/>
        </c:scaling>
        <c:delete val="0"/>
        <c:axPos val="b"/>
        <c:majorTickMark val="out"/>
        <c:minorTickMark val="none"/>
        <c:tickLblPos val="nextTo"/>
        <c:crossAx val="2119366696"/>
        <c:crosses val="autoZero"/>
        <c:auto val="1"/>
        <c:lblAlgn val="ctr"/>
        <c:lblOffset val="100"/>
        <c:noMultiLvlLbl val="0"/>
      </c:catAx>
      <c:valAx>
        <c:axId val="2119366696"/>
        <c:scaling>
          <c:orientation val="minMax"/>
        </c:scaling>
        <c:delete val="0"/>
        <c:axPos val="l"/>
        <c:majorGridlines/>
        <c:numFmt formatCode="#,##0" sourceLinked="1"/>
        <c:majorTickMark val="out"/>
        <c:minorTickMark val="none"/>
        <c:tickLblPos val="nextTo"/>
        <c:crossAx val="212115997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2742216"/>
        <c:axId val="2132189080"/>
      </c:barChart>
      <c:catAx>
        <c:axId val="-2132742216"/>
        <c:scaling>
          <c:orientation val="minMax"/>
        </c:scaling>
        <c:delete val="0"/>
        <c:axPos val="b"/>
        <c:majorTickMark val="out"/>
        <c:minorTickMark val="none"/>
        <c:tickLblPos val="nextTo"/>
        <c:crossAx val="2132189080"/>
        <c:crosses val="autoZero"/>
        <c:auto val="1"/>
        <c:lblAlgn val="ctr"/>
        <c:lblOffset val="100"/>
        <c:noMultiLvlLbl val="0"/>
      </c:catAx>
      <c:valAx>
        <c:axId val="2132189080"/>
        <c:scaling>
          <c:orientation val="minMax"/>
        </c:scaling>
        <c:delete val="0"/>
        <c:axPos val="l"/>
        <c:majorGridlines/>
        <c:numFmt formatCode="0%" sourceLinked="1"/>
        <c:majorTickMark val="out"/>
        <c:minorTickMark val="none"/>
        <c:tickLblPos val="nextTo"/>
        <c:crossAx val="-2132742216"/>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'D9'!$E$102:$E$107</c:f>
              <c:strCache>
                <c:ptCount val="6"/>
                <c:pt idx="0">
                  <c:v>District 9 Elementary Schools</c:v>
                </c:pt>
                <c:pt idx="1">
                  <c:v>Citywide Elementary Schools</c:v>
                </c:pt>
                <c:pt idx="2">
                  <c:v>District 9 Middle Schools</c:v>
                </c:pt>
                <c:pt idx="3">
                  <c:v>Citywide Middle Schools</c:v>
                </c:pt>
                <c:pt idx="4">
                  <c:v>Bronx High Schools</c:v>
                </c:pt>
                <c:pt idx="5">
                  <c:v>Citywide High Schools</c:v>
                </c:pt>
              </c:strCache>
            </c:strRef>
          </c:cat>
          <c:val>
            <c:numRef>
              <c:f>'D9'!$F$102:$F$107</c:f>
              <c:numCache>
                <c:formatCode>0.0%</c:formatCode>
                <c:ptCount val="6"/>
                <c:pt idx="0">
                  <c:v>0.889</c:v>
                </c:pt>
                <c:pt idx="1">
                  <c:v>0.974</c:v>
                </c:pt>
                <c:pt idx="2">
                  <c:v>0.761</c:v>
                </c:pt>
                <c:pt idx="3">
                  <c:v>0.809</c:v>
                </c:pt>
                <c:pt idx="4">
                  <c:v>0.894</c:v>
                </c:pt>
                <c:pt idx="5">
                  <c:v>0.952</c:v>
                </c:pt>
              </c:numCache>
            </c:numRef>
          </c:val>
        </c:ser>
        <c:dLbls>
          <c:showLegendKey val="0"/>
          <c:showVal val="0"/>
          <c:showCatName val="0"/>
          <c:showSerName val="0"/>
          <c:showPercent val="0"/>
          <c:showBubbleSize val="0"/>
        </c:dLbls>
        <c:gapWidth val="150"/>
        <c:axId val="2121215016"/>
        <c:axId val="2121063432"/>
      </c:barChart>
      <c:catAx>
        <c:axId val="2121215016"/>
        <c:scaling>
          <c:orientation val="minMax"/>
        </c:scaling>
        <c:delete val="0"/>
        <c:axPos val="b"/>
        <c:majorTickMark val="out"/>
        <c:minorTickMark val="none"/>
        <c:tickLblPos val="nextTo"/>
        <c:crossAx val="2121063432"/>
        <c:crosses val="autoZero"/>
        <c:auto val="1"/>
        <c:lblAlgn val="ctr"/>
        <c:lblOffset val="100"/>
        <c:noMultiLvlLbl val="0"/>
      </c:catAx>
      <c:valAx>
        <c:axId val="2121063432"/>
        <c:scaling>
          <c:orientation val="minMax"/>
          <c:max val="1.0"/>
        </c:scaling>
        <c:delete val="0"/>
        <c:axPos val="l"/>
        <c:majorGridlines/>
        <c:numFmt formatCode="0%" sourceLinked="0"/>
        <c:majorTickMark val="out"/>
        <c:minorTickMark val="none"/>
        <c:tickLblPos val="nextTo"/>
        <c:crossAx val="2121215016"/>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Sheet1!$D$23:$D$40</c:f>
              <c:strCache>
                <c:ptCount val="18"/>
                <c:pt idx="0">
                  <c:v>P.S. 64 TRANSPORTABLE</c:v>
                </c:pt>
                <c:pt idx="1">
                  <c:v>P.S. 170 (ECC)</c:v>
                </c:pt>
                <c:pt idx="2">
                  <c:v>P.S. 236</c:v>
                </c:pt>
                <c:pt idx="3">
                  <c:v>P.S. 204 ANNEX</c:v>
                </c:pt>
                <c:pt idx="4">
                  <c:v>P.S. 236 ANNEX (P173 ECC)</c:v>
                </c:pt>
                <c:pt idx="5">
                  <c:v>P.S. 70 MINISCHOOL</c:v>
                </c:pt>
                <c:pt idx="6">
                  <c:v>P.S. 163</c:v>
                </c:pt>
                <c:pt idx="7">
                  <c:v>P.S. 109 MINISCHOOL</c:v>
                </c:pt>
                <c:pt idx="8">
                  <c:v>P.S. 35</c:v>
                </c:pt>
                <c:pt idx="9">
                  <c:v>P.S. 53 MINISCHOOL #2</c:v>
                </c:pt>
                <c:pt idx="10">
                  <c:v>P.S. 90 MINISCHOOL</c:v>
                </c:pt>
                <c:pt idx="11">
                  <c:v>P.S. 114</c:v>
                </c:pt>
                <c:pt idx="12">
                  <c:v>P.S. 73</c:v>
                </c:pt>
                <c:pt idx="13">
                  <c:v>P.S. 11 ANNEX (P172 ECC)</c:v>
                </c:pt>
                <c:pt idx="14">
                  <c:v>MORRIS HEIGHTS EDUCATIONAL COMPLEX</c:v>
                </c:pt>
                <c:pt idx="15">
                  <c:v>P.S. 53 MINISCHOOL #1</c:v>
                </c:pt>
                <c:pt idx="16">
                  <c:v>P.S./I.S. 218</c:v>
                </c:pt>
                <c:pt idx="17">
                  <c:v>P.S. 11</c:v>
                </c:pt>
              </c:strCache>
            </c:strRef>
          </c:cat>
          <c:val>
            <c:numRef>
              <c:f>Sheet1!$E$23:$E$40</c:f>
              <c:numCache>
                <c:formatCode>0%</c:formatCode>
                <c:ptCount val="18"/>
                <c:pt idx="0">
                  <c:v>1.87</c:v>
                </c:pt>
                <c:pt idx="1">
                  <c:v>1.86</c:v>
                </c:pt>
                <c:pt idx="2">
                  <c:v>1.85</c:v>
                </c:pt>
                <c:pt idx="3">
                  <c:v>1.78</c:v>
                </c:pt>
                <c:pt idx="4">
                  <c:v>1.54</c:v>
                </c:pt>
                <c:pt idx="5">
                  <c:v>1.42</c:v>
                </c:pt>
                <c:pt idx="6">
                  <c:v>1.4</c:v>
                </c:pt>
                <c:pt idx="7">
                  <c:v>1.33</c:v>
                </c:pt>
                <c:pt idx="8">
                  <c:v>1.23</c:v>
                </c:pt>
                <c:pt idx="9">
                  <c:v>1.23</c:v>
                </c:pt>
                <c:pt idx="10">
                  <c:v>1.22</c:v>
                </c:pt>
                <c:pt idx="11">
                  <c:v>1.19</c:v>
                </c:pt>
                <c:pt idx="12">
                  <c:v>1.14</c:v>
                </c:pt>
                <c:pt idx="13">
                  <c:v>1.09</c:v>
                </c:pt>
                <c:pt idx="14">
                  <c:v>1.04</c:v>
                </c:pt>
                <c:pt idx="15">
                  <c:v>1.04</c:v>
                </c:pt>
                <c:pt idx="16">
                  <c:v>1.03</c:v>
                </c:pt>
                <c:pt idx="17">
                  <c:v>1.02</c:v>
                </c:pt>
              </c:numCache>
            </c:numRef>
          </c:val>
        </c:ser>
        <c:dLbls>
          <c:showLegendKey val="0"/>
          <c:showVal val="0"/>
          <c:showCatName val="0"/>
          <c:showSerName val="0"/>
          <c:showPercent val="0"/>
          <c:showBubbleSize val="0"/>
        </c:dLbls>
        <c:gapWidth val="150"/>
        <c:axId val="-2132614696"/>
        <c:axId val="2119783816"/>
      </c:barChart>
      <c:catAx>
        <c:axId val="-2132614696"/>
        <c:scaling>
          <c:orientation val="minMax"/>
        </c:scaling>
        <c:delete val="0"/>
        <c:axPos val="b"/>
        <c:majorTickMark val="out"/>
        <c:minorTickMark val="none"/>
        <c:tickLblPos val="nextTo"/>
        <c:crossAx val="2119783816"/>
        <c:crosses val="autoZero"/>
        <c:auto val="1"/>
        <c:lblAlgn val="ctr"/>
        <c:lblOffset val="100"/>
        <c:noMultiLvlLbl val="0"/>
      </c:catAx>
      <c:valAx>
        <c:axId val="2119783816"/>
        <c:scaling>
          <c:orientation val="minMax"/>
        </c:scaling>
        <c:delete val="0"/>
        <c:axPos val="l"/>
        <c:majorGridlines/>
        <c:numFmt formatCode="0%" sourceLinked="1"/>
        <c:majorTickMark val="out"/>
        <c:minorTickMark val="none"/>
        <c:tickLblPos val="nextTo"/>
        <c:crossAx val="-2132614696"/>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Sheet1!$A$2:$A$15</c:f>
              <c:strCache>
                <c:ptCount val="14"/>
                <c:pt idx="0">
                  <c:v>BRONX HS OF SCIENCE</c:v>
                </c:pt>
                <c:pt idx="1">
                  <c:v>BRONX LEADERSHIP ACADEMY</c:v>
                </c:pt>
                <c:pt idx="2">
                  <c:v>M.S./H.S. 270</c:v>
                </c:pt>
                <c:pt idx="3">
                  <c:v>HS OF AMERICAN STUDIES</c:v>
                </c:pt>
                <c:pt idx="4">
                  <c:v>JAMES MONROE HS CAMPUS ANNEX</c:v>
                </c:pt>
                <c:pt idx="5">
                  <c:v>EAGLE ACADEMY FOR YOUNG MEN</c:v>
                </c:pt>
                <c:pt idx="6">
                  <c:v>BATHGATE HS</c:v>
                </c:pt>
                <c:pt idx="7">
                  <c:v>HERBERT H. LEHMAN HS</c:v>
                </c:pt>
                <c:pt idx="8">
                  <c:v>DEWITT CLINTON HS</c:v>
                </c:pt>
                <c:pt idx="9">
                  <c:v>BRONX HS FOR THE VISUAL ARTS</c:v>
                </c:pt>
                <c:pt idx="10">
                  <c:v>EVANDER CHILDS HS</c:v>
                </c:pt>
                <c:pt idx="11">
                  <c:v>MORRIS HS</c:v>
                </c:pt>
                <c:pt idx="12">
                  <c:v>HS OF LAW, GOV'T &amp; JUSTICE</c:v>
                </c:pt>
                <c:pt idx="13">
                  <c:v>MOTT HAVEN EDUCATIONAL CAMPUS</c:v>
                </c:pt>
              </c:strCache>
            </c:strRef>
          </c:cat>
          <c:val>
            <c:numRef>
              <c:f>Sheet1!$B$2:$B$15</c:f>
              <c:numCache>
                <c:formatCode>0%</c:formatCode>
                <c:ptCount val="14"/>
                <c:pt idx="0">
                  <c:v>1.33</c:v>
                </c:pt>
                <c:pt idx="1">
                  <c:v>1.26</c:v>
                </c:pt>
                <c:pt idx="2">
                  <c:v>1.24</c:v>
                </c:pt>
                <c:pt idx="3">
                  <c:v>1.19</c:v>
                </c:pt>
                <c:pt idx="4">
                  <c:v>1.16</c:v>
                </c:pt>
                <c:pt idx="5">
                  <c:v>1.14</c:v>
                </c:pt>
                <c:pt idx="6">
                  <c:v>1.13</c:v>
                </c:pt>
                <c:pt idx="7">
                  <c:v>1.09</c:v>
                </c:pt>
                <c:pt idx="8">
                  <c:v>1.09</c:v>
                </c:pt>
                <c:pt idx="9">
                  <c:v>1.07</c:v>
                </c:pt>
                <c:pt idx="10">
                  <c:v>1.06</c:v>
                </c:pt>
                <c:pt idx="11">
                  <c:v>1.05</c:v>
                </c:pt>
                <c:pt idx="12">
                  <c:v>1.03</c:v>
                </c:pt>
                <c:pt idx="13">
                  <c:v>1.03</c:v>
                </c:pt>
              </c:numCache>
            </c:numRef>
          </c:val>
        </c:ser>
        <c:dLbls>
          <c:showLegendKey val="0"/>
          <c:showVal val="0"/>
          <c:showCatName val="0"/>
          <c:showSerName val="0"/>
          <c:showPercent val="0"/>
          <c:showBubbleSize val="0"/>
        </c:dLbls>
        <c:gapWidth val="150"/>
        <c:axId val="-2132408664"/>
        <c:axId val="2119306072"/>
      </c:barChart>
      <c:catAx>
        <c:axId val="-2132408664"/>
        <c:scaling>
          <c:orientation val="minMax"/>
        </c:scaling>
        <c:delete val="0"/>
        <c:axPos val="b"/>
        <c:majorTickMark val="out"/>
        <c:minorTickMark val="none"/>
        <c:tickLblPos val="nextTo"/>
        <c:crossAx val="2119306072"/>
        <c:crosses val="autoZero"/>
        <c:auto val="1"/>
        <c:lblAlgn val="ctr"/>
        <c:lblOffset val="100"/>
        <c:noMultiLvlLbl val="0"/>
      </c:catAx>
      <c:valAx>
        <c:axId val="2119306072"/>
        <c:scaling>
          <c:orientation val="minMax"/>
        </c:scaling>
        <c:delete val="0"/>
        <c:axPos val="l"/>
        <c:majorGridlines/>
        <c:numFmt formatCode="0%" sourceLinked="1"/>
        <c:majorTickMark val="out"/>
        <c:minorTickMark val="none"/>
        <c:tickLblPos val="nextTo"/>
        <c:crossAx val="-2132408664"/>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Bronx!$A$22:$A$25</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Bronx!$B$22:$B$25</c:f>
              <c:numCache>
                <c:formatCode>General</c:formatCode>
                <c:ptCount val="4"/>
                <c:pt idx="1">
                  <c:v>505.0</c:v>
                </c:pt>
                <c:pt idx="2" formatCode="#,##0">
                  <c:v>835.0</c:v>
                </c:pt>
                <c:pt idx="3" formatCode="#,##0">
                  <c:v>1182.0</c:v>
                </c:pt>
              </c:numCache>
            </c:numRef>
          </c:val>
        </c:ser>
        <c:dLbls>
          <c:showLegendKey val="0"/>
          <c:showVal val="0"/>
          <c:showCatName val="0"/>
          <c:showSerName val="0"/>
          <c:showPercent val="0"/>
          <c:showBubbleSize val="0"/>
        </c:dLbls>
        <c:gapWidth val="150"/>
        <c:axId val="-2132284680"/>
        <c:axId val="2119820264"/>
      </c:barChart>
      <c:catAx>
        <c:axId val="-2132284680"/>
        <c:scaling>
          <c:orientation val="minMax"/>
        </c:scaling>
        <c:delete val="0"/>
        <c:axPos val="b"/>
        <c:majorTickMark val="out"/>
        <c:minorTickMark val="none"/>
        <c:tickLblPos val="nextTo"/>
        <c:crossAx val="2119820264"/>
        <c:crosses val="autoZero"/>
        <c:auto val="1"/>
        <c:lblAlgn val="ctr"/>
        <c:lblOffset val="100"/>
        <c:noMultiLvlLbl val="0"/>
      </c:catAx>
      <c:valAx>
        <c:axId val="2119820264"/>
        <c:scaling>
          <c:orientation val="minMax"/>
          <c:max val="1200.0"/>
        </c:scaling>
        <c:delete val="0"/>
        <c:axPos val="l"/>
        <c:majorGridlines/>
        <c:numFmt formatCode="General" sourceLinked="1"/>
        <c:majorTickMark val="out"/>
        <c:minorTickMark val="none"/>
        <c:tickLblPos val="nextTo"/>
        <c:crossAx val="-2132284680"/>
        <c:crosses val="autoZero"/>
        <c:crossBetween val="between"/>
        <c:majorUnit val="10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19374632"/>
        <c:axId val="-2132467736"/>
      </c:barChart>
      <c:catAx>
        <c:axId val="2119374632"/>
        <c:scaling>
          <c:orientation val="minMax"/>
        </c:scaling>
        <c:delete val="0"/>
        <c:axPos val="b"/>
        <c:majorTickMark val="out"/>
        <c:minorTickMark val="none"/>
        <c:tickLblPos val="nextTo"/>
        <c:crossAx val="-2132467736"/>
        <c:crosses val="autoZero"/>
        <c:auto val="1"/>
        <c:lblAlgn val="ctr"/>
        <c:lblOffset val="100"/>
        <c:noMultiLvlLbl val="0"/>
      </c:catAx>
      <c:valAx>
        <c:axId val="-2132467736"/>
        <c:scaling>
          <c:orientation val="minMax"/>
        </c:scaling>
        <c:delete val="0"/>
        <c:axPos val="l"/>
        <c:majorGridlines/>
        <c:numFmt formatCode="0%" sourceLinked="0"/>
        <c:majorTickMark val="out"/>
        <c:minorTickMark val="none"/>
        <c:tickLblPos val="nextTo"/>
        <c:crossAx val="2119374632"/>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132428104"/>
        <c:axId val="2132388152"/>
      </c:barChart>
      <c:catAx>
        <c:axId val="-2132428104"/>
        <c:scaling>
          <c:orientation val="minMax"/>
        </c:scaling>
        <c:delete val="0"/>
        <c:axPos val="b"/>
        <c:majorTickMark val="out"/>
        <c:minorTickMark val="none"/>
        <c:tickLblPos val="nextTo"/>
        <c:crossAx val="2132388152"/>
        <c:crosses val="autoZero"/>
        <c:auto val="1"/>
        <c:lblAlgn val="ctr"/>
        <c:lblOffset val="100"/>
        <c:noMultiLvlLbl val="0"/>
      </c:catAx>
      <c:valAx>
        <c:axId val="2132388152"/>
        <c:scaling>
          <c:orientation val="minMax"/>
        </c:scaling>
        <c:delete val="0"/>
        <c:axPos val="l"/>
        <c:majorGridlines/>
        <c:numFmt formatCode="#,##0" sourceLinked="1"/>
        <c:majorTickMark val="out"/>
        <c:minorTickMark val="none"/>
        <c:tickLblPos val="nextTo"/>
        <c:crossAx val="-213242810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32357848"/>
        <c:axId val="2120613096"/>
      </c:barChart>
      <c:catAx>
        <c:axId val="2132357848"/>
        <c:scaling>
          <c:orientation val="minMax"/>
        </c:scaling>
        <c:delete val="0"/>
        <c:axPos val="b"/>
        <c:majorTickMark val="out"/>
        <c:minorTickMark val="none"/>
        <c:tickLblPos val="nextTo"/>
        <c:crossAx val="2120613096"/>
        <c:crosses val="autoZero"/>
        <c:auto val="1"/>
        <c:lblAlgn val="ctr"/>
        <c:lblOffset val="100"/>
        <c:noMultiLvlLbl val="0"/>
      </c:catAx>
      <c:valAx>
        <c:axId val="2120613096"/>
        <c:scaling>
          <c:orientation val="minMax"/>
          <c:max val="20000.0"/>
        </c:scaling>
        <c:delete val="0"/>
        <c:axPos val="l"/>
        <c:majorGridlines/>
        <c:numFmt formatCode="#,##0" sourceLinked="1"/>
        <c:majorTickMark val="out"/>
        <c:minorTickMark val="none"/>
        <c:tickLblPos val="nextTo"/>
        <c:crossAx val="2132357848"/>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a:t>
            </a:r>
            <a:r>
              <a:rPr lang="en-US" baseline="0" dirty="0" smtClean="0"/>
              <a:t>wait lists </a:t>
            </a:r>
            <a:r>
              <a:rPr lang="en-US" baseline="0" dirty="0"/>
              <a:t>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132637384"/>
        <c:axId val="-2132523560"/>
      </c:barChart>
      <c:catAx>
        <c:axId val="-2132637384"/>
        <c:scaling>
          <c:orientation val="minMax"/>
        </c:scaling>
        <c:delete val="0"/>
        <c:axPos val="b"/>
        <c:majorTickMark val="none"/>
        <c:minorTickMark val="none"/>
        <c:tickLblPos val="nextTo"/>
        <c:crossAx val="-2132523560"/>
        <c:crosses val="autoZero"/>
        <c:auto val="1"/>
        <c:lblAlgn val="ctr"/>
        <c:lblOffset val="100"/>
        <c:noMultiLvlLbl val="0"/>
      </c:catAx>
      <c:valAx>
        <c:axId val="-2132523560"/>
        <c:scaling>
          <c:orientation val="minMax"/>
        </c:scaling>
        <c:delete val="0"/>
        <c:axPos val="l"/>
        <c:majorGridlines/>
        <c:numFmt formatCode="General" sourceLinked="1"/>
        <c:majorTickMark val="none"/>
        <c:minorTickMark val="none"/>
        <c:tickLblPos val="nextTo"/>
        <c:crossAx val="-21326373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 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32609320"/>
        <c:axId val="-2132237544"/>
      </c:barChart>
      <c:catAx>
        <c:axId val="2132609320"/>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132237544"/>
        <c:crosses val="autoZero"/>
        <c:auto val="1"/>
        <c:lblAlgn val="ctr"/>
        <c:lblOffset val="100"/>
        <c:noMultiLvlLbl val="0"/>
      </c:catAx>
      <c:valAx>
        <c:axId val="-2132237544"/>
        <c:scaling>
          <c:orientation val="minMax"/>
        </c:scaling>
        <c:delete val="0"/>
        <c:axPos val="l"/>
        <c:majorGridlines/>
        <c:numFmt formatCode="0%" sourceLinked="1"/>
        <c:majorTickMark val="out"/>
        <c:minorTickMark val="none"/>
        <c:tickLblPos val="nextTo"/>
        <c:crossAx val="2132609320"/>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600" dirty="0"/>
              <a:t>Zoned Kindergarten</a:t>
            </a:r>
            <a:r>
              <a:rPr lang="en-US" sz="1600" baseline="0" dirty="0"/>
              <a:t> wait lists, citywide 2009-13</a:t>
            </a:r>
            <a:endParaRPr lang="en-US" sz="1600" dirty="0"/>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32388776"/>
        <c:axId val="-2131844232"/>
      </c:lineChart>
      <c:catAx>
        <c:axId val="-2132388776"/>
        <c:scaling>
          <c:orientation val="minMax"/>
        </c:scaling>
        <c:delete val="0"/>
        <c:axPos val="b"/>
        <c:numFmt formatCode="General" sourceLinked="1"/>
        <c:majorTickMark val="out"/>
        <c:minorTickMark val="none"/>
        <c:tickLblPos val="nextTo"/>
        <c:crossAx val="-2131844232"/>
        <c:crosses val="autoZero"/>
        <c:auto val="1"/>
        <c:lblAlgn val="ctr"/>
        <c:lblOffset val="100"/>
        <c:noMultiLvlLbl val="0"/>
      </c:catAx>
      <c:valAx>
        <c:axId val="-2131844232"/>
        <c:scaling>
          <c:orientation val="minMax"/>
        </c:scaling>
        <c:delete val="0"/>
        <c:axPos val="l"/>
        <c:majorGridlines/>
        <c:numFmt formatCode="General" sourceLinked="1"/>
        <c:majorTickMark val="out"/>
        <c:minorTickMark val="none"/>
        <c:tickLblPos val="nextTo"/>
        <c:crossAx val="-213238877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largest since 1998 </a:t>
            </a:r>
          </a:p>
          <a:p>
            <a:pPr>
              <a:defRPr/>
            </a:pP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20296200"/>
        <c:axId val="2120227800"/>
      </c:lineChart>
      <c:catAx>
        <c:axId val="2120296200"/>
        <c:scaling>
          <c:orientation val="minMax"/>
        </c:scaling>
        <c:delete val="0"/>
        <c:axPos val="b"/>
        <c:majorTickMark val="none"/>
        <c:minorTickMark val="none"/>
        <c:tickLblPos val="nextTo"/>
        <c:crossAx val="2120227800"/>
        <c:crosses val="autoZero"/>
        <c:auto val="1"/>
        <c:lblAlgn val="ctr"/>
        <c:lblOffset val="100"/>
        <c:noMultiLvlLbl val="0"/>
      </c:catAx>
      <c:valAx>
        <c:axId val="2120227800"/>
        <c:scaling>
          <c:orientation val="minMax"/>
        </c:scaling>
        <c:delete val="1"/>
        <c:axPos val="l"/>
        <c:majorGridlines/>
        <c:numFmt formatCode="0.00" sourceLinked="1"/>
        <c:majorTickMark val="none"/>
        <c:minorTickMark val="none"/>
        <c:tickLblPos val="none"/>
        <c:crossAx val="21202962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31817736"/>
        <c:axId val="-2131815016"/>
      </c:lineChart>
      <c:catAx>
        <c:axId val="-2131817736"/>
        <c:scaling>
          <c:orientation val="minMax"/>
        </c:scaling>
        <c:delete val="0"/>
        <c:axPos val="b"/>
        <c:majorTickMark val="none"/>
        <c:minorTickMark val="none"/>
        <c:tickLblPos val="nextTo"/>
        <c:crossAx val="-2131815016"/>
        <c:crosses val="autoZero"/>
        <c:auto val="1"/>
        <c:lblAlgn val="ctr"/>
        <c:lblOffset val="100"/>
        <c:noMultiLvlLbl val="0"/>
      </c:catAx>
      <c:valAx>
        <c:axId val="-2131815016"/>
        <c:scaling>
          <c:orientation val="minMax"/>
        </c:scaling>
        <c:delete val="1"/>
        <c:axPos val="l"/>
        <c:majorGridlines/>
        <c:numFmt formatCode="0.0" sourceLinked="1"/>
        <c:majorTickMark val="none"/>
        <c:minorTickMark val="none"/>
        <c:tickLblPos val="none"/>
        <c:crossAx val="-213181773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19187592"/>
        <c:axId val="2132310152"/>
      </c:lineChart>
      <c:catAx>
        <c:axId val="2119187592"/>
        <c:scaling>
          <c:orientation val="minMax"/>
        </c:scaling>
        <c:delete val="0"/>
        <c:axPos val="b"/>
        <c:majorTickMark val="out"/>
        <c:minorTickMark val="none"/>
        <c:tickLblPos val="nextTo"/>
        <c:txPr>
          <a:bodyPr/>
          <a:lstStyle/>
          <a:p>
            <a:pPr>
              <a:defRPr sz="1800"/>
            </a:pPr>
            <a:endParaRPr lang="en-US"/>
          </a:p>
        </c:txPr>
        <c:crossAx val="2132310152"/>
        <c:crosses val="autoZero"/>
        <c:auto val="1"/>
        <c:lblAlgn val="ctr"/>
        <c:lblOffset val="100"/>
        <c:noMultiLvlLbl val="0"/>
      </c:catAx>
      <c:valAx>
        <c:axId val="2132310152"/>
        <c:scaling>
          <c:orientation val="minMax"/>
        </c:scaling>
        <c:delete val="1"/>
        <c:axPos val="l"/>
        <c:majorGridlines/>
        <c:numFmt formatCode="#,##0" sourceLinked="1"/>
        <c:majorTickMark val="out"/>
        <c:minorTickMark val="none"/>
        <c:tickLblPos val="none"/>
        <c:crossAx val="2119187592"/>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Data:[D9 Class Size Analysis updated 2013-14.xlsx]Summary'!$A$8</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2013-14.xlsx]Summary'!$B$7:$I$7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2013-14.xlsx]Summary'!$B$8:$I$8</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'Macintosh HD:Users:peterdalmasy:Desktop:Class Size Matters:Class Size Data:Class Size:Short term CS Data:District Data:[D9 Class Size Analysis updated 2013-14.xlsx]Summary'!$A$9</c:f>
              <c:strCache>
                <c:ptCount val="1"/>
                <c:pt idx="0">
                  <c:v>Citywide actual</c:v>
                </c:pt>
              </c:strCache>
            </c:strRef>
          </c:tx>
          <c:spPr>
            <a:ln>
              <a:solidFill>
                <a:srgbClr val="FF0000"/>
              </a:solidFill>
            </a:ln>
          </c:spPr>
          <c:marker>
            <c:symbol val="none"/>
          </c:marker>
          <c:dLbls>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2013-14.xlsx]Summary'!$B$7:$I$7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2013-14.xlsx]Summary'!$B$9:$I$9</c:f>
              <c:numCache>
                <c:formatCode>General</c:formatCode>
                <c:ptCount val="8"/>
                <c:pt idx="0">
                  <c:v>21.0</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Data:[D9 Class Size Analysis updated 2013-14.xlsx]Summary'!$A$10</c:f>
              <c:strCache>
                <c:ptCount val="1"/>
                <c:pt idx="0">
                  <c:v>D9</c:v>
                </c:pt>
              </c:strCache>
            </c:strRef>
          </c:tx>
          <c:spPr>
            <a:ln>
              <a:solidFill>
                <a:schemeClr val="tx1"/>
              </a:solidFill>
            </a:ln>
          </c:spPr>
          <c:marker>
            <c:symbol val="none"/>
          </c:marker>
          <c:dLbls>
            <c:dLbl>
              <c:idx val="1"/>
              <c:layout>
                <c:manualLayout>
                  <c:x val="-2.546266881604E-17"/>
                  <c:y val="-0.0148698884758364"/>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2013-14.xlsx]Summary'!$B$7:$I$7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2013-14.xlsx]Summary'!$B$10:$I$10</c:f>
              <c:numCache>
                <c:formatCode>General</c:formatCode>
                <c:ptCount val="8"/>
                <c:pt idx="0">
                  <c:v>21.0</c:v>
                </c:pt>
                <c:pt idx="1">
                  <c:v>21.2</c:v>
                </c:pt>
                <c:pt idx="2">
                  <c:v>21.0</c:v>
                </c:pt>
                <c:pt idx="3">
                  <c:v>21.2</c:v>
                </c:pt>
                <c:pt idx="4">
                  <c:v>22.1</c:v>
                </c:pt>
                <c:pt idx="5">
                  <c:v>23.0</c:v>
                </c:pt>
                <c:pt idx="6">
                  <c:v>23.4</c:v>
                </c:pt>
                <c:pt idx="7">
                  <c:v>24.33</c:v>
                </c:pt>
              </c:numCache>
            </c:numRef>
          </c:val>
          <c:smooth val="0"/>
        </c:ser>
        <c:dLbls>
          <c:showLegendKey val="0"/>
          <c:showVal val="0"/>
          <c:showCatName val="0"/>
          <c:showSerName val="0"/>
          <c:showPercent val="0"/>
          <c:showBubbleSize val="0"/>
        </c:dLbls>
        <c:marker val="1"/>
        <c:smooth val="0"/>
        <c:axId val="2120315176"/>
        <c:axId val="2121201864"/>
      </c:lineChart>
      <c:catAx>
        <c:axId val="2120315176"/>
        <c:scaling>
          <c:orientation val="minMax"/>
        </c:scaling>
        <c:delete val="0"/>
        <c:axPos val="b"/>
        <c:majorTickMark val="none"/>
        <c:minorTickMark val="none"/>
        <c:tickLblPos val="nextTo"/>
        <c:crossAx val="2121201864"/>
        <c:crosses val="autoZero"/>
        <c:auto val="1"/>
        <c:lblAlgn val="ctr"/>
        <c:lblOffset val="100"/>
        <c:noMultiLvlLbl val="0"/>
      </c:catAx>
      <c:valAx>
        <c:axId val="2121201864"/>
        <c:scaling>
          <c:orientation val="minMax"/>
          <c:min val="18.0"/>
        </c:scaling>
        <c:delete val="0"/>
        <c:axPos val="l"/>
        <c:majorGridlines/>
        <c:title>
          <c:tx>
            <c:rich>
              <a:bodyPr/>
              <a:lstStyle/>
              <a:p>
                <a:pPr>
                  <a:defRPr/>
                </a:pPr>
                <a:r>
                  <a:rPr lang="en-US"/>
                  <a:t>Students per Section</a:t>
                </a:r>
              </a:p>
            </c:rich>
          </c:tx>
          <c:layout>
            <c:manualLayout>
              <c:xMode val="edge"/>
              <c:yMode val="edge"/>
              <c:x val="0.0361111111111111"/>
              <c:y val="0.43254593175853"/>
            </c:manualLayout>
          </c:layout>
          <c:overlay val="0"/>
        </c:title>
        <c:numFmt formatCode="General" sourceLinked="1"/>
        <c:majorTickMark val="none"/>
        <c:minorTickMark val="none"/>
        <c:tickLblPos val="nextTo"/>
        <c:crossAx val="2120315176"/>
        <c:crosses val="autoZero"/>
        <c:crossBetween val="between"/>
      </c:valAx>
    </c:plotArea>
    <c:legend>
      <c:legendPos val="r"/>
      <c:layout/>
      <c:overlay val="0"/>
      <c:spPr>
        <a:ln>
          <a:solidFill>
            <a:schemeClr val="tx1"/>
          </a:solidFill>
        </a:ln>
      </c:spPr>
    </c:legend>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Data:[D9 Class Size Analysis updated 2013-14.xlsx]Summary'!$A$15</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2013-14.xlsx]Summary'!$B$14:$I$14</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2013-14.xlsx]Summary'!$B$15:$I$15</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'Macintosh HD:Users:peterdalmasy:Desktop:Class Size Matters:Class Size Data:Class Size:Short term CS Data:District Data:[D9 Class Size Analysis updated 2013-14.xlsx]Summary'!$A$16</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2013-14.xlsx]Summary'!$B$14:$I$14</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2013-14.xlsx]Summary'!$B$16:$I$16</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'Macintosh HD:Users:peterdalmasy:Desktop:Class Size Matters:Class Size Data:Class Size:Short term CS Data:District Data:[D9 Class Size Analysis updated 2013-14.xlsx]Summary'!$A$17</c:f>
              <c:strCache>
                <c:ptCount val="1"/>
                <c:pt idx="0">
                  <c:v>D9</c:v>
                </c:pt>
              </c:strCache>
            </c:strRef>
          </c:tx>
          <c:spPr>
            <a:ln>
              <a:solidFill>
                <a:schemeClr val="tx1"/>
              </a:solidFill>
            </a:ln>
          </c:spPr>
          <c:marker>
            <c:symbol val="none"/>
          </c:marker>
          <c:dLbls>
            <c:dLbl>
              <c:idx val="3"/>
              <c:layout>
                <c:manualLayout>
                  <c:x val="0.0"/>
                  <c:y val="-0.0239796078925009"/>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'Macintosh HD:Users:peterdalmasy:Desktop:Class Size Matters:Class Size Data:Class Size:Short term CS Data:District Data:[D9 Class Size Analysis updated 2013-14.xlsx]Summary'!$B$14:$I$14</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Data:[D9 Class Size Analysis updated 2013-14.xlsx]Summary'!$B$17:$I$17</c:f>
              <c:numCache>
                <c:formatCode>General</c:formatCode>
                <c:ptCount val="8"/>
                <c:pt idx="0">
                  <c:v>24.9</c:v>
                </c:pt>
                <c:pt idx="1">
                  <c:v>23.8</c:v>
                </c:pt>
                <c:pt idx="2">
                  <c:v>24.0</c:v>
                </c:pt>
                <c:pt idx="3">
                  <c:v>24.3</c:v>
                </c:pt>
                <c:pt idx="4">
                  <c:v>24.0</c:v>
                </c:pt>
                <c:pt idx="5">
                  <c:v>24.2</c:v>
                </c:pt>
                <c:pt idx="6">
                  <c:v>24.8</c:v>
                </c:pt>
                <c:pt idx="7">
                  <c:v>25.1</c:v>
                </c:pt>
              </c:numCache>
            </c:numRef>
          </c:val>
          <c:smooth val="0"/>
        </c:ser>
        <c:dLbls>
          <c:showLegendKey val="0"/>
          <c:showVal val="0"/>
          <c:showCatName val="0"/>
          <c:showSerName val="0"/>
          <c:showPercent val="0"/>
          <c:showBubbleSize val="0"/>
        </c:dLbls>
        <c:marker val="1"/>
        <c:smooth val="0"/>
        <c:axId val="2120127384"/>
        <c:axId val="2120189080"/>
      </c:lineChart>
      <c:catAx>
        <c:axId val="2120127384"/>
        <c:scaling>
          <c:orientation val="minMax"/>
        </c:scaling>
        <c:delete val="0"/>
        <c:axPos val="b"/>
        <c:majorTickMark val="none"/>
        <c:minorTickMark val="none"/>
        <c:tickLblPos val="nextTo"/>
        <c:txPr>
          <a:bodyPr rot="-2700000"/>
          <a:lstStyle/>
          <a:p>
            <a:pPr>
              <a:defRPr/>
            </a:pPr>
            <a:endParaRPr lang="en-US"/>
          </a:p>
        </c:txPr>
        <c:crossAx val="2120189080"/>
        <c:crosses val="autoZero"/>
        <c:auto val="1"/>
        <c:lblAlgn val="ctr"/>
        <c:lblOffset val="100"/>
        <c:noMultiLvlLbl val="0"/>
      </c:catAx>
      <c:valAx>
        <c:axId val="2120189080"/>
        <c:scaling>
          <c:orientation val="minMax"/>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120127384"/>
        <c:crosses val="autoZero"/>
        <c:crossBetween val="between"/>
      </c:valAx>
    </c:plotArea>
    <c:legend>
      <c:legendPos val="r"/>
      <c:layout/>
      <c:overlay val="0"/>
      <c:spPr>
        <a:ln>
          <a:solidFill>
            <a:schemeClr val="tx1"/>
          </a:solidFill>
        </a:ln>
      </c:spPr>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19843928"/>
        <c:axId val="2119846840"/>
      </c:lineChart>
      <c:catAx>
        <c:axId val="2119843928"/>
        <c:scaling>
          <c:orientation val="minMax"/>
        </c:scaling>
        <c:delete val="0"/>
        <c:axPos val="b"/>
        <c:majorTickMark val="out"/>
        <c:minorTickMark val="none"/>
        <c:tickLblPos val="nextTo"/>
        <c:crossAx val="2119846840"/>
        <c:crosses val="autoZero"/>
        <c:auto val="1"/>
        <c:lblAlgn val="ctr"/>
        <c:lblOffset val="100"/>
        <c:noMultiLvlLbl val="0"/>
      </c:catAx>
      <c:valAx>
        <c:axId val="2119846840"/>
        <c:scaling>
          <c:orientation val="minMax"/>
          <c:min val="24.0"/>
        </c:scaling>
        <c:delete val="0"/>
        <c:axPos val="l"/>
        <c:majorGridlines/>
        <c:numFmt formatCode="General" sourceLinked="1"/>
        <c:majorTickMark val="out"/>
        <c:minorTickMark val="none"/>
        <c:tickLblPos val="nextTo"/>
        <c:crossAx val="2119843928"/>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D9 Kindergarten</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Sheet6!$D$2:$D$20</c:f>
              <c:strCache>
                <c:ptCount val="19"/>
                <c:pt idx="0">
                  <c:v>P.S. X088 - S. Silverstein Little Sparrow School</c:v>
                </c:pt>
                <c:pt idx="1">
                  <c:v>P.S. 073 BRONX</c:v>
                </c:pt>
                <c:pt idx="2">
                  <c:v>P.S. 035 FRANZ SIEGEL</c:v>
                </c:pt>
                <c:pt idx="3">
                  <c:v>P.S. 053 BASHEER QUISIM</c:v>
                </c:pt>
                <c:pt idx="4">
                  <c:v>P.S. X114 - Luis Llorens Torres Schools</c:v>
                </c:pt>
                <c:pt idx="5">
                  <c:v>P.S. 028 MOUNT HOPE</c:v>
                </c:pt>
                <c:pt idx="6">
                  <c:v>P.S. 070 MAX SCHOENFELD</c:v>
                </c:pt>
                <c:pt idx="7">
                  <c:v>P.S. 055 BENJAMIN FRANKLIN</c:v>
                </c:pt>
                <c:pt idx="8">
                  <c:v>P.S. 110 THEODORE SCHOENFELD</c:v>
                </c:pt>
                <c:pt idx="9">
                  <c:v>P.S. 163 ARTHUR A. SCHOMBURG</c:v>
                </c:pt>
                <c:pt idx="10">
                  <c:v>P.S. 170</c:v>
                </c:pt>
                <c:pt idx="11">
                  <c:v>P.S. 199X - The Shakespeare School</c:v>
                </c:pt>
                <c:pt idx="12">
                  <c:v>P.S. 236 LANGSTON HUGHES</c:v>
                </c:pt>
                <c:pt idx="13">
                  <c:v>P.S./I.S. 218 Rafael Hernandez Dual Language Magnet School</c:v>
                </c:pt>
                <c:pt idx="14">
                  <c:v>SHERIDAN ACADEMY for YOUNG LEADERS</c:v>
                </c:pt>
                <c:pt idx="15">
                  <c:v>The Walton Avenue School</c:v>
                </c:pt>
                <c:pt idx="16">
                  <c:v>P.S. 204 MORRIS HEIGHTS</c:v>
                </c:pt>
                <c:pt idx="17">
                  <c:v>Lucero Elementary School</c:v>
                </c:pt>
                <c:pt idx="18">
                  <c:v>Mount Eden Children's Academy</c:v>
                </c:pt>
              </c:strCache>
            </c:strRef>
          </c:cat>
          <c:val>
            <c:numRef>
              <c:f>Sheet6!$E$2:$E$20</c:f>
              <c:numCache>
                <c:formatCode>0</c:formatCode>
                <c:ptCount val="19"/>
                <c:pt idx="0">
                  <c:v>45.3</c:v>
                </c:pt>
                <c:pt idx="1">
                  <c:v>29.0</c:v>
                </c:pt>
                <c:pt idx="2">
                  <c:v>27.3</c:v>
                </c:pt>
                <c:pt idx="3">
                  <c:v>26.0</c:v>
                </c:pt>
                <c:pt idx="4">
                  <c:v>25.5</c:v>
                </c:pt>
                <c:pt idx="5">
                  <c:v>25.3</c:v>
                </c:pt>
                <c:pt idx="6">
                  <c:v>25.3</c:v>
                </c:pt>
                <c:pt idx="7">
                  <c:v>25.0</c:v>
                </c:pt>
                <c:pt idx="8">
                  <c:v>25.0</c:v>
                </c:pt>
                <c:pt idx="9">
                  <c:v>25.0</c:v>
                </c:pt>
                <c:pt idx="10">
                  <c:v>25.0</c:v>
                </c:pt>
                <c:pt idx="11">
                  <c:v>25.0</c:v>
                </c:pt>
                <c:pt idx="12">
                  <c:v>25.0</c:v>
                </c:pt>
                <c:pt idx="13">
                  <c:v>25.0</c:v>
                </c:pt>
                <c:pt idx="14">
                  <c:v>25.0</c:v>
                </c:pt>
                <c:pt idx="15">
                  <c:v>25.0</c:v>
                </c:pt>
                <c:pt idx="16">
                  <c:v>24.7</c:v>
                </c:pt>
                <c:pt idx="17">
                  <c:v>24.5</c:v>
                </c:pt>
                <c:pt idx="18">
                  <c:v>24.5</c:v>
                </c:pt>
              </c:numCache>
            </c:numRef>
          </c:val>
        </c:ser>
        <c:dLbls>
          <c:showLegendKey val="0"/>
          <c:showVal val="0"/>
          <c:showCatName val="0"/>
          <c:showSerName val="0"/>
          <c:showPercent val="0"/>
          <c:showBubbleSize val="0"/>
        </c:dLbls>
        <c:gapWidth val="150"/>
        <c:axId val="-2131971624"/>
        <c:axId val="2120285448"/>
      </c:barChart>
      <c:catAx>
        <c:axId val="-2131971624"/>
        <c:scaling>
          <c:orientation val="minMax"/>
        </c:scaling>
        <c:delete val="0"/>
        <c:axPos val="b"/>
        <c:majorTickMark val="out"/>
        <c:minorTickMark val="none"/>
        <c:tickLblPos val="nextTo"/>
        <c:crossAx val="2120285448"/>
        <c:crosses val="autoZero"/>
        <c:auto val="1"/>
        <c:lblAlgn val="ctr"/>
        <c:lblOffset val="100"/>
        <c:noMultiLvlLbl val="0"/>
      </c:catAx>
      <c:valAx>
        <c:axId val="2120285448"/>
        <c:scaling>
          <c:orientation val="minMax"/>
        </c:scaling>
        <c:delete val="1"/>
        <c:axPos val="l"/>
        <c:majorGridlines/>
        <c:numFmt formatCode="0" sourceLinked="1"/>
        <c:majorTickMark val="out"/>
        <c:minorTickMark val="none"/>
        <c:tickLblPos val="nextTo"/>
        <c:crossAx val="-213197162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911CF6A-DDD0-48B3-AFB8-A9E58A216385}" type="datetimeFigureOut">
              <a:rPr lang="en-US" smtClean="0"/>
              <a:t>7/11/14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B2CA7E1F-AE6B-4B36-AFDA-E5EE3B17EDD0}" type="slidenum">
              <a:rPr lang="en-US" smtClean="0"/>
              <a:t>‹#›</a:t>
            </a:fld>
            <a:endParaRPr lang="en-US"/>
          </a:p>
        </p:txBody>
      </p:sp>
    </p:spTree>
    <p:extLst>
      <p:ext uri="{BB962C8B-B14F-4D97-AF65-F5344CB8AC3E}">
        <p14:creationId xmlns:p14="http://schemas.microsoft.com/office/powerpoint/2010/main" val="2293203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7225"/>
            <a:ext cx="7848600" cy="1927225"/>
          </a:xfrm>
        </p:spPr>
        <p:txBody>
          <a:bodyPr>
            <a:normAutofit/>
          </a:bodyPr>
          <a:lstStyle/>
          <a:p>
            <a:pPr algn="ctr"/>
            <a:r>
              <a:rPr lang="en-US" sz="2800" dirty="0" err="1"/>
              <a:t>UnMet</a:t>
            </a:r>
            <a:r>
              <a:rPr lang="en-US" sz="2800" dirty="0"/>
              <a:t> need for seats in New 2015-2019 capital plan</a:t>
            </a:r>
            <a:br>
              <a:rPr lang="en-US" sz="2800" dirty="0"/>
            </a:br>
            <a:r>
              <a:rPr lang="en-US" sz="1800" dirty="0"/>
              <a:t/>
            </a:r>
            <a:br>
              <a:rPr lang="en-US" sz="1800" dirty="0"/>
            </a:br>
            <a:r>
              <a:rPr lang="en-US" sz="1800" i="1" dirty="0"/>
              <a:t>Including CLASS SIZE and OVERCROWDING data  </a:t>
            </a:r>
            <a:r>
              <a:rPr lang="en-US" sz="1800" i="1" dirty="0" smtClean="0"/>
              <a:t/>
            </a:r>
            <a:br>
              <a:rPr lang="en-US" sz="1800" i="1" dirty="0" smtClean="0"/>
            </a:br>
            <a:r>
              <a:rPr lang="en-US" sz="1800" i="1" dirty="0" smtClean="0"/>
              <a:t>for </a:t>
            </a:r>
            <a:r>
              <a:rPr lang="en-US" sz="1800" i="1" dirty="0"/>
              <a:t>Community School district 9</a:t>
            </a:r>
          </a:p>
        </p:txBody>
      </p:sp>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2014</a:t>
            </a:r>
            <a:endParaRPr lang="en-US"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District </a:t>
            </a:r>
            <a:r>
              <a:rPr lang="en-US" sz="1800" b="1" i="1" dirty="0"/>
              <a:t>9</a:t>
            </a:r>
            <a:r>
              <a:rPr lang="en-US" sz="1800" b="1" i="1" dirty="0" smtClean="0"/>
              <a:t> have increased in grades K-3 </a:t>
            </a:r>
            <a:br>
              <a:rPr lang="en-US" sz="1800" b="1" i="1" dirty="0" smtClean="0"/>
            </a:br>
            <a:r>
              <a:rPr lang="en-US" sz="1800" b="1" i="1" dirty="0" smtClean="0"/>
              <a:t>by 15.7% since 2006 and are far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7768873"/>
              </p:ext>
            </p:extLst>
          </p:nvPr>
        </p:nvGraphicFramePr>
        <p:xfrm>
          <a:off x="0" y="1352550"/>
          <a:ext cx="9144000" cy="512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1800" b="1" i="1" dirty="0" smtClean="0"/>
              <a:t>District </a:t>
            </a:r>
            <a:r>
              <a:rPr lang="en-US" sz="1800" b="1" i="1" dirty="0"/>
              <a:t>9</a:t>
            </a:r>
            <a:r>
              <a:rPr lang="en-US" sz="1800" b="1" i="1" dirty="0" smtClean="0"/>
              <a:t>’</a:t>
            </a:r>
            <a:r>
              <a:rPr lang="en-US" sz="1800" b="1" i="1" dirty="0" smtClean="0"/>
              <a:t>s class sizes in grades 4-8 have increased by 5.5% since 2007 </a:t>
            </a:r>
            <a:br>
              <a:rPr lang="en-US" sz="1800" b="1" i="1" dirty="0" smtClean="0"/>
            </a:br>
            <a:r>
              <a:rPr lang="en-US" sz="1800" b="1" i="1" dirty="0" smtClean="0"/>
              <a:t>and are also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39625353"/>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6096000"/>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794488541"/>
              </p:ext>
            </p:extLst>
          </p:nvPr>
        </p:nvGraphicFramePr>
        <p:xfrm>
          <a:off x="435940" y="1612899"/>
          <a:ext cx="8153400" cy="4483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a:bodyPr>
          <a:lstStyle/>
          <a:p>
            <a:r>
              <a:rPr lang="en-US" dirty="0" smtClean="0"/>
              <a:t>D9 Schools with large class sizes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In grades K-3, there are 31 schools in District </a:t>
            </a:r>
            <a:r>
              <a:rPr lang="en-US" sz="2000" dirty="0"/>
              <a:t>8</a:t>
            </a:r>
            <a:r>
              <a:rPr lang="en-US" sz="2000" dirty="0" smtClean="0"/>
              <a:t> with at least one grade with an average class size of 25 or more, according </a:t>
            </a:r>
            <a:r>
              <a:rPr lang="en-US" sz="2000" dirty="0"/>
              <a:t>to DOE’s November 2013 </a:t>
            </a:r>
            <a:r>
              <a:rPr lang="en-US" sz="2000" dirty="0" smtClean="0"/>
              <a:t>report.</a:t>
            </a:r>
          </a:p>
          <a:p>
            <a:endParaRPr lang="en-US" sz="2000" dirty="0" smtClean="0"/>
          </a:p>
          <a:p>
            <a:r>
              <a:rPr lang="en-US" sz="2000" dirty="0" smtClean="0"/>
              <a:t>Lucero ES, PS 28, PS 35, PS 42, PS 55, PS 70, PS 110, PS 163, PS 199X, PS 204, PS 236, PS X114, Sheridan Academy, and The Walton Ave School have at least three grade levels in K-3 with 25 or more students.</a:t>
            </a:r>
          </a:p>
          <a:p>
            <a:endParaRPr lang="en-US" sz="2000" dirty="0"/>
          </a:p>
          <a:p>
            <a:r>
              <a:rPr lang="en-US" sz="2000" dirty="0" smtClean="0"/>
              <a:t>In grades 4-8, 18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a:p>
            <a:endParaRPr lang="en-US" sz="2000" dirty="0"/>
          </a:p>
          <a:p>
            <a:r>
              <a:rPr lang="en-US" sz="2000" dirty="0" smtClean="0"/>
              <a:t>Bronx School for Law, Government &amp; Justice, PS/IS 218, and Urban Assembly School  have </a:t>
            </a:r>
            <a:r>
              <a:rPr lang="en-US" sz="2000" dirty="0"/>
              <a:t>at least three grade levels with 30 or more students at the 4-8 level.</a:t>
            </a:r>
          </a:p>
          <a:p>
            <a:endParaRPr lang="en-US" sz="2000" dirty="0"/>
          </a:p>
        </p:txBody>
      </p:sp>
    </p:spTree>
    <p:extLst>
      <p:ext uri="{BB962C8B-B14F-4D97-AF65-F5344CB8AC3E}">
        <p14:creationId xmlns:p14="http://schemas.microsoft.com/office/powerpoint/2010/main" val="11735995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D9 with large class sizes, K-3</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167800185"/>
              </p:ext>
            </p:extLst>
          </p:nvPr>
        </p:nvGraphicFramePr>
        <p:xfrm>
          <a:off x="0" y="1524000"/>
          <a:ext cx="4889500" cy="3378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3945998666"/>
              </p:ext>
            </p:extLst>
          </p:nvPr>
        </p:nvGraphicFramePr>
        <p:xfrm>
          <a:off x="4343400" y="1524000"/>
          <a:ext cx="49784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339812332"/>
              </p:ext>
            </p:extLst>
          </p:nvPr>
        </p:nvGraphicFramePr>
        <p:xfrm>
          <a:off x="0" y="4724400"/>
          <a:ext cx="4826000" cy="213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4103764460"/>
              </p:ext>
            </p:extLst>
          </p:nvPr>
        </p:nvGraphicFramePr>
        <p:xfrm>
          <a:off x="4826000" y="4267200"/>
          <a:ext cx="4318000" cy="2590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694159020"/>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3400242011"/>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34943965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Over-utilized ES and MS buildings in CSD 9</a:t>
            </a:r>
            <a:r>
              <a:rPr lang="en-US" sz="2400" dirty="0" smtClean="0"/>
              <a:t> and in Bronx HS </a:t>
            </a:r>
            <a:endParaRPr lang="en-US" sz="2400" dirty="0"/>
          </a:p>
        </p:txBody>
      </p:sp>
      <p:sp>
        <p:nvSpPr>
          <p:cNvPr id="3" name="Content Placeholder 2"/>
          <p:cNvSpPr>
            <a:spLocks noGrp="1"/>
          </p:cNvSpPr>
          <p:nvPr>
            <p:ph idx="1"/>
          </p:nvPr>
        </p:nvSpPr>
        <p:spPr/>
        <p:txBody>
          <a:bodyPr>
            <a:normAutofit/>
          </a:bodyPr>
          <a:lstStyle/>
          <a:p>
            <a:r>
              <a:rPr lang="en-US" dirty="0" smtClean="0"/>
              <a:t>There were </a:t>
            </a:r>
            <a:r>
              <a:rPr lang="en-US" dirty="0" smtClean="0"/>
              <a:t>18 </a:t>
            </a:r>
            <a:r>
              <a:rPr lang="en-US" dirty="0" smtClean="0"/>
              <a:t>buildings with elementary and middle school students in CSD </a:t>
            </a:r>
            <a:r>
              <a:rPr lang="en-US" dirty="0"/>
              <a:t>9</a:t>
            </a:r>
            <a:r>
              <a:rPr lang="en-US" dirty="0" smtClean="0"/>
              <a:t> </a:t>
            </a:r>
            <a:r>
              <a:rPr lang="en-US" dirty="0" smtClean="0"/>
              <a:t>that </a:t>
            </a:r>
            <a:r>
              <a:rPr lang="en-US" dirty="0" smtClean="0"/>
              <a:t>were over</a:t>
            </a:r>
            <a:r>
              <a:rPr lang="en-US" dirty="0" smtClean="0"/>
              <a:t>-utilized.  The seat need for these schools is </a:t>
            </a:r>
            <a:r>
              <a:rPr lang="en-US" dirty="0" smtClean="0"/>
              <a:t>1,180 </a:t>
            </a:r>
            <a:r>
              <a:rPr lang="en-US" dirty="0" smtClean="0"/>
              <a:t>students.*</a:t>
            </a:r>
          </a:p>
          <a:p>
            <a:pPr marL="0" indent="0">
              <a:buNone/>
            </a:pPr>
            <a:endParaRPr lang="en-US" dirty="0"/>
          </a:p>
          <a:p>
            <a:r>
              <a:rPr lang="en-US" dirty="0" smtClean="0"/>
              <a:t>14 Bronx high school buildings are over-utilized.  Nearly 2,400 seats are needed to reduce utilization to 100%.*</a:t>
            </a:r>
          </a:p>
          <a:p>
            <a:endParaRPr lang="en-US" dirty="0" smtClean="0"/>
          </a:p>
          <a:p>
            <a:pPr marL="0" indent="0">
              <a:buNone/>
            </a:pPr>
            <a:r>
              <a:rPr lang="en-US" sz="1800" i="1" dirty="0" smtClean="0"/>
              <a:t>*Note </a:t>
            </a:r>
            <a:r>
              <a:rPr lang="en-US" sz="1800" i="1" dirty="0"/>
              <a:t>that the seat need here is higher because it takes into account all </a:t>
            </a:r>
            <a:r>
              <a:rPr lang="en-US" sz="1800" i="1" dirty="0" smtClean="0"/>
              <a:t>over-utilized school buildings (</a:t>
            </a:r>
            <a:r>
              <a:rPr lang="en-US" sz="1800" i="1" dirty="0"/>
              <a:t>100% or more) rather than the need averaged across the district.</a:t>
            </a:r>
          </a:p>
          <a:p>
            <a:endParaRPr lang="en-US" dirty="0"/>
          </a:p>
          <a:p>
            <a:endParaRPr lang="en-US" dirty="0"/>
          </a:p>
        </p:txBody>
      </p:sp>
    </p:spTree>
    <p:extLst>
      <p:ext uri="{BB962C8B-B14F-4D97-AF65-F5344CB8AC3E}">
        <p14:creationId xmlns:p14="http://schemas.microsoft.com/office/powerpoint/2010/main" val="83297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a:t>Average </a:t>
            </a:r>
            <a:r>
              <a:rPr lang="en-US" sz="2400" dirty="0" smtClean="0"/>
              <a:t>Building Utilization Rates</a:t>
            </a:r>
            <a:r>
              <a:rPr lang="en-US" sz="2000" dirty="0" smtClean="0"/>
              <a:t/>
            </a:r>
            <a:br>
              <a:rPr lang="en-US" sz="2000" dirty="0" smtClean="0"/>
            </a:br>
            <a:r>
              <a:rPr lang="en-US" sz="2000" dirty="0" smtClean="0"/>
              <a:t> in CSD 9</a:t>
            </a:r>
            <a:br>
              <a:rPr lang="en-US" sz="2000" dirty="0" smtClean="0"/>
            </a:b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827132511"/>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270869" y="6413500"/>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1307886906"/>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873685507"/>
              </p:ext>
            </p:extLst>
          </p:nvPr>
        </p:nvGraphicFramePr>
        <p:xfrm>
          <a:off x="0" y="1524000"/>
          <a:ext cx="8026400" cy="4889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83839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18 Over-utilized ES buildings in CSD 9</a:t>
            </a:r>
            <a:endParaRPr lang="en-US" dirty="0"/>
          </a:p>
        </p:txBody>
      </p:sp>
      <p:sp>
        <p:nvSpPr>
          <p:cNvPr id="5" name="TextBox 4"/>
          <p:cNvSpPr txBox="1"/>
          <p:nvPr/>
        </p:nvSpPr>
        <p:spPr>
          <a:xfrm>
            <a:off x="1" y="6573103"/>
            <a:ext cx="9144000" cy="307777"/>
          </a:xfrm>
          <a:prstGeom prst="rect">
            <a:avLst/>
          </a:prstGeom>
          <a:noFill/>
        </p:spPr>
        <p:txBody>
          <a:bodyPr wrap="square" rtlCol="0">
            <a:spAutoFit/>
          </a:bodyPr>
          <a:lstStyle/>
          <a:p>
            <a:r>
              <a:rPr lang="en-US" sz="1400" dirty="0" smtClean="0"/>
              <a:t>*1,180 </a:t>
            </a:r>
            <a:r>
              <a:rPr lang="en-US" sz="1400" dirty="0"/>
              <a:t>s</a:t>
            </a:r>
            <a:r>
              <a:rPr lang="en-US" sz="1400" dirty="0" smtClean="0"/>
              <a:t>eats needed to reach 100% building utilization</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2967438"/>
              </p:ext>
            </p:extLst>
          </p:nvPr>
        </p:nvGraphicFramePr>
        <p:xfrm>
          <a:off x="1" y="1282700"/>
          <a:ext cx="9143999" cy="5194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883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14 Bronx High Schools Above 100%; </a:t>
            </a:r>
            <a:br>
              <a:rPr lang="en-US" sz="3100" dirty="0" smtClean="0"/>
            </a:br>
            <a:r>
              <a:rPr lang="en-US" sz="2200" i="1" dirty="0" smtClean="0"/>
              <a:t>2,385 </a:t>
            </a:r>
            <a:r>
              <a:rPr lang="en-US" sz="2200" i="1" dirty="0"/>
              <a:t>HS seats needed </a:t>
            </a:r>
            <a:r>
              <a:rPr lang="en-US" sz="2200" i="1" dirty="0" smtClean="0"/>
              <a:t>to </a:t>
            </a:r>
            <a:r>
              <a:rPr lang="en-US" sz="2200" i="1" dirty="0"/>
              <a:t>reduce building utilization rate to 100</a:t>
            </a:r>
            <a:r>
              <a:rPr lang="en-US" sz="2200" i="1" dirty="0" smtClean="0"/>
              <a:t>% but NO Bronx HS to be built in capital plan</a:t>
            </a:r>
            <a:r>
              <a:rPr lang="en-US" sz="2700" dirty="0"/>
              <a:t/>
            </a:r>
            <a:br>
              <a:rPr lang="en-US" sz="2700" dirty="0"/>
            </a:br>
            <a:endParaRPr lang="en-US" sz="2700" dirty="0"/>
          </a:p>
        </p:txBody>
      </p:sp>
      <p:sp>
        <p:nvSpPr>
          <p:cNvPr id="5" name="TextBox 4"/>
          <p:cNvSpPr txBox="1"/>
          <p:nvPr/>
        </p:nvSpPr>
        <p:spPr>
          <a:xfrm>
            <a:off x="474069" y="6403775"/>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9554285"/>
              </p:ext>
            </p:extLst>
          </p:nvPr>
        </p:nvGraphicFramePr>
        <p:xfrm>
          <a:off x="-101600" y="1524000"/>
          <a:ext cx="9245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07098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42578627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a:t>
            </a:r>
            <a:r>
              <a:rPr lang="en-US" sz="2000" dirty="0">
                <a:solidFill>
                  <a:srgbClr val="FF6600"/>
                </a:solidFill>
              </a:rPr>
              <a:t>9</a:t>
            </a:r>
          </a:p>
        </p:txBody>
      </p:sp>
      <p:sp>
        <p:nvSpPr>
          <p:cNvPr id="6" name="TextBox 5"/>
          <p:cNvSpPr txBox="1"/>
          <p:nvPr/>
        </p:nvSpPr>
        <p:spPr>
          <a:xfrm>
            <a:off x="0" y="6550223"/>
            <a:ext cx="9144963" cy="276999"/>
          </a:xfrm>
          <a:prstGeom prst="rect">
            <a:avLst/>
          </a:prstGeom>
          <a:noFill/>
        </p:spPr>
        <p:txBody>
          <a:bodyPr wrap="none" rtlCol="0">
            <a:spAutoFit/>
          </a:bodyPr>
          <a:lstStyle/>
          <a:p>
            <a:r>
              <a:rPr lang="en-US" sz="1200" i="1" dirty="0"/>
              <a:t>E</a:t>
            </a:r>
            <a:r>
              <a:rPr lang="en-US" sz="1200" i="1" dirty="0" smtClean="0"/>
              <a:t>nrollment projections estimate 1,687 to 2,017 new K-8 students in </a:t>
            </a:r>
            <a:r>
              <a:rPr lang="en-US" sz="1200" i="1" dirty="0" smtClean="0"/>
              <a:t>D9 </a:t>
            </a:r>
            <a:r>
              <a:rPr lang="en-US" sz="1200" i="1" dirty="0" smtClean="0"/>
              <a:t>by 2021 but </a:t>
            </a:r>
            <a:r>
              <a:rPr lang="en-US" sz="1200" i="1" dirty="0" smtClean="0">
                <a:solidFill>
                  <a:srgbClr val="FF0000"/>
                </a:solidFill>
              </a:rPr>
              <a:t>ZERO</a:t>
            </a:r>
            <a:r>
              <a:rPr lang="en-US" sz="1200" i="1" dirty="0" smtClean="0"/>
              <a:t> seats </a:t>
            </a:r>
            <a:r>
              <a:rPr lang="en-US" sz="1200" i="1" dirty="0"/>
              <a:t>seats are added in the capital </a:t>
            </a:r>
            <a:r>
              <a:rPr lang="en-US" sz="1200" i="1" dirty="0" smtClean="0"/>
              <a:t>plan.</a:t>
            </a:r>
            <a:endParaRPr lang="en-US" sz="1200" i="1" dirty="0"/>
          </a:p>
        </p:txBody>
      </p:sp>
      <p:graphicFrame>
        <p:nvGraphicFramePr>
          <p:cNvPr id="7" name="Chart 6"/>
          <p:cNvGraphicFramePr>
            <a:graphicFrameLocks/>
          </p:cNvGraphicFramePr>
          <p:nvPr>
            <p:extLst>
              <p:ext uri="{D42A27DB-BD31-4B8C-83A1-F6EECF244321}">
                <p14:modId xmlns:p14="http://schemas.microsoft.com/office/powerpoint/2010/main" val="1593050426"/>
              </p:ext>
            </p:extLst>
          </p:nvPr>
        </p:nvGraphicFramePr>
        <p:xfrm>
          <a:off x="0" y="1600199"/>
          <a:ext cx="9144000" cy="495002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397000" y="5665232"/>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Tree>
    <p:extLst>
      <p:ext uri="{BB962C8B-B14F-4D97-AF65-F5344CB8AC3E}">
        <p14:creationId xmlns:p14="http://schemas.microsoft.com/office/powerpoint/2010/main" val="13948713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85878454"/>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5618172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5868395"/>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9400012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a:t>
            </a:r>
            <a:r>
              <a:rPr lang="en-US" sz="2400" dirty="0"/>
              <a:t>w</a:t>
            </a:r>
            <a:r>
              <a:rPr lang="en-US" sz="2400" dirty="0" smtClean="0"/>
              <a:t>ait </a:t>
            </a:r>
            <a:r>
              <a:rPr lang="en-US" sz="2400" dirty="0"/>
              <a:t>l</a:t>
            </a:r>
            <a:r>
              <a:rPr lang="en-US" sz="2400" dirty="0" smtClean="0"/>
              <a:t>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1992209010"/>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824523535"/>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91918610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561363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Waitlists in CSD </a:t>
            </a:r>
            <a:r>
              <a:rPr lang="en-US" sz="3200" dirty="0"/>
              <a:t>9</a:t>
            </a:r>
          </a:p>
        </p:txBody>
      </p:sp>
      <p:sp>
        <p:nvSpPr>
          <p:cNvPr id="3" name="Content Placeholder 2"/>
          <p:cNvSpPr>
            <a:spLocks noGrp="1"/>
          </p:cNvSpPr>
          <p:nvPr>
            <p:ph idx="1"/>
          </p:nvPr>
        </p:nvSpPr>
        <p:spPr/>
        <p:txBody>
          <a:bodyPr>
            <a:normAutofit/>
          </a:bodyPr>
          <a:lstStyle/>
          <a:p>
            <a:r>
              <a:rPr lang="en-US" sz="2000" dirty="0" smtClean="0"/>
              <a:t>According </a:t>
            </a:r>
            <a:r>
              <a:rPr lang="en-US" sz="2000" dirty="0"/>
              <a:t>to </a:t>
            </a:r>
            <a:r>
              <a:rPr lang="en-US" sz="2000" dirty="0" smtClean="0"/>
              <a:t>DOE, </a:t>
            </a:r>
            <a:r>
              <a:rPr lang="en-US" sz="2000" dirty="0"/>
              <a:t>the waitlist for </a:t>
            </a:r>
            <a:r>
              <a:rPr lang="en-US" sz="2000" dirty="0" smtClean="0"/>
              <a:t>zoned Kindergarten spots in 2014 was smaller citywide </a:t>
            </a:r>
            <a:r>
              <a:rPr lang="en-US" sz="2000" dirty="0"/>
              <a:t>than </a:t>
            </a:r>
            <a:r>
              <a:rPr lang="en-US" sz="2000" dirty="0" smtClean="0"/>
              <a:t>in 2013</a:t>
            </a:r>
            <a:r>
              <a:rPr lang="en-US" sz="2000" dirty="0"/>
              <a:t>. </a:t>
            </a:r>
            <a:endParaRPr lang="en-US" sz="2000" dirty="0" smtClean="0"/>
          </a:p>
          <a:p>
            <a:endParaRPr lang="en-US" sz="2000" dirty="0"/>
          </a:p>
          <a:p>
            <a:r>
              <a:rPr lang="en-US" sz="2000" dirty="0" smtClean="0"/>
              <a:t>There were three schools in District </a:t>
            </a:r>
            <a:r>
              <a:rPr lang="en-US" sz="2000" dirty="0"/>
              <a:t>9</a:t>
            </a:r>
            <a:r>
              <a:rPr lang="en-US" sz="2000" dirty="0" smtClean="0"/>
              <a:t> with a waiting list for zoned Kindergarten students: PS 73 (1-9 students), PS X088 (1-9 students), and PS/IS 218 (1-9 students).</a:t>
            </a:r>
          </a:p>
          <a:p>
            <a:endParaRPr lang="en-US" sz="2000" dirty="0" smtClean="0"/>
          </a:p>
          <a:p>
            <a:r>
              <a:rPr lang="en-US" sz="2000" dirty="0" smtClean="0"/>
              <a:t>There are 1,242 </a:t>
            </a:r>
            <a:r>
              <a:rPr lang="en-US" sz="2000" dirty="0"/>
              <a:t>students on these </a:t>
            </a:r>
            <a:r>
              <a:rPr lang="en-US" sz="2000" dirty="0" smtClean="0"/>
              <a:t>wait lists </a:t>
            </a:r>
            <a:r>
              <a:rPr lang="en-US" sz="2000" dirty="0"/>
              <a:t>and the methodology for determining </a:t>
            </a:r>
            <a:r>
              <a:rPr lang="en-US" sz="2000" dirty="0" smtClean="0"/>
              <a:t>wait lists </a:t>
            </a:r>
            <a:r>
              <a:rPr lang="en-US" sz="2000" dirty="0"/>
              <a:t>has yet to be </a:t>
            </a:r>
            <a:r>
              <a:rPr lang="en-US" sz="2000" dirty="0" smtClean="0"/>
              <a:t>revealed – unclear if same as last year. </a:t>
            </a:r>
          </a:p>
        </p:txBody>
      </p:sp>
    </p:spTree>
    <p:extLst>
      <p:ext uri="{BB962C8B-B14F-4D97-AF65-F5344CB8AC3E}">
        <p14:creationId xmlns:p14="http://schemas.microsoft.com/office/powerpoint/2010/main" val="5089569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Trailers in CSD </a:t>
            </a:r>
            <a:r>
              <a:rPr lang="en-US" dirty="0"/>
              <a:t>9</a:t>
            </a:r>
            <a:r>
              <a:rPr lang="en-US" dirty="0" smtClean="0"/>
              <a:t> and Bronx HS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four schools that have TCU’s in CSD 9: PS 28, PS 64, PS 163, and IS 117.</a:t>
            </a:r>
            <a:endParaRPr lang="en-US" dirty="0"/>
          </a:p>
          <a:p>
            <a:endParaRPr lang="en-US" dirty="0" smtClean="0"/>
          </a:p>
          <a:p>
            <a:r>
              <a:rPr lang="en-US" dirty="0" smtClean="0"/>
              <a:t>PS 64 has 99 students enrolled in its two TCU’s, PS 28 has no enrollment listed for its 1 TCU, PS 163 has 169 students enrolled in its 4 TCU’s, and IS 117 has no enrollment listed for its one TCU. The capacity for PS 28 is 56 students. There is no capacity listed for IS 117.</a:t>
            </a:r>
          </a:p>
          <a:p>
            <a:pPr marL="0" indent="0">
              <a:buNone/>
            </a:pPr>
            <a:endParaRPr lang="en-US" dirty="0"/>
          </a:p>
          <a:p>
            <a:r>
              <a:rPr lang="en-US" dirty="0" smtClean="0"/>
              <a:t>Therefore, at least 324 total students enrolled in classrooms with trailers in D9.</a:t>
            </a:r>
          </a:p>
          <a:p>
            <a:endParaRPr lang="en-US" dirty="0"/>
          </a:p>
          <a:p>
            <a:r>
              <a:rPr lang="en-US" dirty="0" smtClean="0"/>
              <a:t>There are five high schools in the Bronx, with 13 TCU’s: South Bronx HS, Adlai E Stevenson HS, John F Kennedy HS, Morris HS, and Jane Addams HS have trailers. </a:t>
            </a:r>
          </a:p>
          <a:p>
            <a:endParaRPr lang="en-US" dirty="0"/>
          </a:p>
          <a:p>
            <a:r>
              <a:rPr lang="en-US" dirty="0" smtClean="0"/>
              <a:t>The capacity for all but Jane Addams (30 students each in six classrooms) is not listed in the 2012-2013 TCU Report. Enrollment is also not listed.</a:t>
            </a:r>
          </a:p>
          <a:p>
            <a:pPr marL="0" indent="0">
              <a:buNone/>
            </a:pPr>
            <a:endParaRPr lang="en-US" dirty="0"/>
          </a:p>
        </p:txBody>
      </p:sp>
    </p:spTree>
    <p:extLst>
      <p:ext uri="{BB962C8B-B14F-4D97-AF65-F5344CB8AC3E}">
        <p14:creationId xmlns:p14="http://schemas.microsoft.com/office/powerpoint/2010/main" val="3297366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Seats Need for CSD </a:t>
            </a:r>
            <a:r>
              <a:rPr lang="en-US" sz="2800" dirty="0"/>
              <a:t>9</a:t>
            </a:r>
            <a:r>
              <a:rPr lang="en-US" sz="2800" dirty="0" smtClean="0"/>
              <a:t> and Bronx High Schools</a:t>
            </a:r>
            <a:endParaRPr lang="en-US" sz="2800" dirty="0"/>
          </a:p>
        </p:txBody>
      </p:sp>
      <p:sp>
        <p:nvSpPr>
          <p:cNvPr id="3" name="Content Placeholder 2"/>
          <p:cNvSpPr>
            <a:spLocks noGrp="1"/>
          </p:cNvSpPr>
          <p:nvPr>
            <p:ph idx="1"/>
          </p:nvPr>
        </p:nvSpPr>
        <p:spPr/>
        <p:txBody>
          <a:bodyPr>
            <a:normAutofit/>
          </a:bodyPr>
          <a:lstStyle/>
          <a:p>
            <a:r>
              <a:rPr lang="en-US" sz="1600" dirty="0"/>
              <a:t>FY 2015-2019 Capital Plan adds </a:t>
            </a:r>
            <a:r>
              <a:rPr lang="en-US" sz="1600" dirty="0" smtClean="0"/>
              <a:t>no seats </a:t>
            </a:r>
            <a:r>
              <a:rPr lang="en-US" sz="1600" dirty="0"/>
              <a:t>in District 9</a:t>
            </a:r>
            <a:r>
              <a:rPr lang="en-US" sz="1600" dirty="0" smtClean="0"/>
              <a:t>.</a:t>
            </a:r>
            <a:endParaRPr lang="en-US" sz="1600" dirty="0"/>
          </a:p>
          <a:p>
            <a:endParaRPr lang="en-US" sz="1600" dirty="0"/>
          </a:p>
          <a:p>
            <a:r>
              <a:rPr lang="en-US" sz="1600" dirty="0" smtClean="0"/>
              <a:t>1,180 </a:t>
            </a:r>
            <a:r>
              <a:rPr lang="en-US" sz="1600" dirty="0"/>
              <a:t>new seats are needed just to reduce the elementary and </a:t>
            </a:r>
            <a:r>
              <a:rPr lang="en-US" sz="1600" dirty="0" smtClean="0"/>
              <a:t>middle school </a:t>
            </a:r>
            <a:r>
              <a:rPr lang="en-US" sz="1600" dirty="0"/>
              <a:t>students in </a:t>
            </a:r>
            <a:r>
              <a:rPr lang="en-US" sz="1600" dirty="0" smtClean="0"/>
              <a:t>D9 </a:t>
            </a:r>
            <a:r>
              <a:rPr lang="en-US" sz="1600" dirty="0"/>
              <a:t>buildings over 100% utilization</a:t>
            </a:r>
            <a:r>
              <a:rPr lang="en-US" sz="1600" dirty="0" smtClean="0"/>
              <a:t>.</a:t>
            </a:r>
          </a:p>
          <a:p>
            <a:pPr marL="0" indent="0">
              <a:buNone/>
            </a:pPr>
            <a:endParaRPr lang="en-US" sz="1600" dirty="0"/>
          </a:p>
          <a:p>
            <a:r>
              <a:rPr lang="en-US" sz="1600" dirty="0"/>
              <a:t>Enrollment projections predict </a:t>
            </a:r>
            <a:r>
              <a:rPr lang="en-US" sz="1600" dirty="0" smtClean="0"/>
              <a:t>1,600 to 2,000 new K-8 students </a:t>
            </a:r>
            <a:r>
              <a:rPr lang="en-US" sz="1600" dirty="0"/>
              <a:t>over the next 5-10 </a:t>
            </a:r>
            <a:r>
              <a:rPr lang="en-US" sz="1600" dirty="0" smtClean="0"/>
              <a:t>years (</a:t>
            </a:r>
            <a:r>
              <a:rPr lang="en-US" sz="1600" dirty="0"/>
              <a:t>counting housing starts)</a:t>
            </a:r>
            <a:r>
              <a:rPr lang="en-US" sz="1600" dirty="0" smtClean="0"/>
              <a:t>.</a:t>
            </a:r>
          </a:p>
          <a:p>
            <a:endParaRPr lang="en-US" sz="1600" dirty="0"/>
          </a:p>
          <a:p>
            <a:r>
              <a:rPr lang="en-US" sz="1600" dirty="0" smtClean="0"/>
              <a:t>At least 324 students need to be removed from trailers in District 9.</a:t>
            </a:r>
          </a:p>
          <a:p>
            <a:pPr marL="0" indent="0">
              <a:buNone/>
            </a:pPr>
            <a:endParaRPr lang="en-US" sz="1600" dirty="0"/>
          </a:p>
          <a:p>
            <a:r>
              <a:rPr lang="en-US" sz="1600" dirty="0"/>
              <a:t>Real need for </a:t>
            </a:r>
            <a:r>
              <a:rPr lang="en-US" sz="1600" dirty="0" smtClean="0"/>
              <a:t>D9 </a:t>
            </a:r>
            <a:r>
              <a:rPr lang="en-US" sz="1600" dirty="0" smtClean="0"/>
              <a:t>K-8 seats is at least over 3,000 seats and as many as 3,400 seats.</a:t>
            </a:r>
            <a:endParaRPr lang="en-US" sz="1600" dirty="0"/>
          </a:p>
          <a:p>
            <a:endParaRPr lang="en-US" sz="1600" dirty="0"/>
          </a:p>
          <a:p>
            <a:r>
              <a:rPr lang="en-US" sz="1600" dirty="0"/>
              <a:t>In </a:t>
            </a:r>
            <a:r>
              <a:rPr lang="en-US" sz="1600" dirty="0" smtClean="0"/>
              <a:t>Bronx high </a:t>
            </a:r>
            <a:r>
              <a:rPr lang="en-US" sz="1600" dirty="0"/>
              <a:t>schools, </a:t>
            </a:r>
            <a:r>
              <a:rPr lang="en-US" sz="1600" dirty="0" smtClean="0"/>
              <a:t>nearly 2,400 </a:t>
            </a:r>
            <a:r>
              <a:rPr lang="en-US" sz="1600" dirty="0"/>
              <a:t>new seats are needed to </a:t>
            </a:r>
            <a:r>
              <a:rPr lang="en-US" sz="1600" dirty="0" smtClean="0"/>
              <a:t>address current </a:t>
            </a:r>
            <a:r>
              <a:rPr lang="en-US" sz="1600" dirty="0"/>
              <a:t>overcrowding in buildings over 100% utilization.</a:t>
            </a:r>
          </a:p>
          <a:p>
            <a:endParaRPr lang="en-US" sz="1600" dirty="0" smtClean="0"/>
          </a:p>
          <a:p>
            <a:r>
              <a:rPr lang="en-US" sz="1600" b="1" i="1" dirty="0"/>
              <a:t>Yet according to the Capital Plan, no seats are currently expected to </a:t>
            </a:r>
            <a:r>
              <a:rPr lang="en-US" sz="1600" b="1" i="1" dirty="0" smtClean="0"/>
              <a:t>be added </a:t>
            </a:r>
            <a:r>
              <a:rPr lang="en-US" sz="1600" b="1" i="1" dirty="0"/>
              <a:t>in </a:t>
            </a:r>
            <a:r>
              <a:rPr lang="en-US" sz="1600" b="1" i="1" dirty="0" smtClean="0"/>
              <a:t>Bronx high </a:t>
            </a:r>
            <a:r>
              <a:rPr lang="en-US" sz="1600" b="1" i="1" dirty="0"/>
              <a:t>schools</a:t>
            </a:r>
            <a:r>
              <a:rPr lang="en-US" sz="1600" b="1" i="1" dirty="0" smtClean="0"/>
              <a:t>.</a:t>
            </a:r>
            <a:endParaRPr lang="en-US" b="1" i="1"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1557766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r>
              <a:rPr lang="en-US" sz="6400" dirty="0" smtClean="0"/>
              <a:t>.</a:t>
            </a:r>
            <a:endParaRPr lang="en-US" sz="6400" dirty="0" smtClean="0"/>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1835876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3103876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50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4163167558"/>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3677980628"/>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531416325"/>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01915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2126750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2143734"/>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6188068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40550638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31692778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1959600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8047538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5554111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38664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7248229"/>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74731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7996095"/>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919483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4299</TotalTime>
  <Words>2591</Words>
  <Application>Microsoft Macintosh PowerPoint</Application>
  <PresentationFormat>On-screen Show (4:3)</PresentationFormat>
  <Paragraphs>270</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UnMet need for seats in New 2015-2019 capital plan  Including CLASS SIZE and OVERCROWDING data   for Community School district 9</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District 9 have increased in grades K-3  by 15.7% since 2006 and are far above Contracts for Excellence goals</vt:lpstr>
      <vt:lpstr>District 9’s class sizes in grades 4-8 have increased by 5.5% since 2007  and are also above Contracts for Excellence goals</vt:lpstr>
      <vt:lpstr> Class sizes city-wide have increased in core HS classes as well, by 2.3% since 2007, though the DOE data is unreliable* </vt:lpstr>
      <vt:lpstr>D9 Schools with large class sizes</vt:lpstr>
      <vt:lpstr>Examples of schools in D9 with large class sizes, K-3</vt:lpstr>
      <vt:lpstr>At least 30,000 seats currently needed  just in districts averaging over 100%</vt:lpstr>
      <vt:lpstr>Over-utilized ES and MS buildings in CSD 9 and in Bronx HS </vt:lpstr>
      <vt:lpstr>Average Building Utilization Rates  in CSD 9 </vt:lpstr>
      <vt:lpstr>18 Over-utilized ES buildings in CSD 9</vt:lpstr>
      <vt:lpstr>14 Bronx High Schools Above 100%;  2,385 HS seats needed to reduce building utilization rate to 100% but NO Bronx HS to be built in capital plan </vt:lpstr>
      <vt:lpstr>New Seats in Capital Plan and DOE Enrollment Projections for CSD 9</vt:lpstr>
      <vt:lpstr>City-wide Enrollment Projections K-8 vs. New Seats in Capital Plan </vt:lpstr>
      <vt:lpstr>City-wide Enrollment Projections HS vs. New Seats in Capital Plan </vt:lpstr>
      <vt:lpstr>Also Kindergarten wait lists in many neighborhoods</vt:lpstr>
      <vt:lpstr>2014 Kindergarten Waitlists in CSD 9</vt:lpstr>
      <vt:lpstr>Trailers in CSD 9 and Bronx HS</vt:lpstr>
      <vt:lpstr>Seats Need for CSD 9 and Bronx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131</cp:revision>
  <cp:lastPrinted>2014-03-23T01:45:07Z</cp:lastPrinted>
  <dcterms:created xsi:type="dcterms:W3CDTF">2014-02-11T14:35:23Z</dcterms:created>
  <dcterms:modified xsi:type="dcterms:W3CDTF">2014-07-11T18:24:07Z</dcterms:modified>
</cp:coreProperties>
</file>