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59" r:id="rId11"/>
    <p:sldId id="260" r:id="rId12"/>
    <p:sldId id="261" r:id="rId13"/>
    <p:sldId id="257" r:id="rId14"/>
    <p:sldId id="262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3" r:id="rId24"/>
    <p:sldId id="304" r:id="rId25"/>
    <p:sldId id="312" r:id="rId26"/>
    <p:sldId id="305" r:id="rId27"/>
    <p:sldId id="306" r:id="rId28"/>
    <p:sldId id="307" r:id="rId29"/>
    <p:sldId id="308" r:id="rId30"/>
    <p:sldId id="309" r:id="rId31"/>
    <p:sldId id="310" r:id="rId32"/>
    <p:sldId id="311" r:id="rId33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56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-32%202012%20SV-7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78_ALL_HS%202012%20SV-6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530744"/>
        <c:axId val="2119776888"/>
      </c:barChart>
      <c:catAx>
        <c:axId val="-2132530744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776888"/>
        <c:crosses val="autoZero"/>
        <c:auto val="1"/>
        <c:lblAlgn val="ctr"/>
        <c:lblOffset val="100"/>
        <c:noMultiLvlLbl val="0"/>
      </c:catAx>
      <c:valAx>
        <c:axId val="21197768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530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D7 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Sheet1!$D$31:$D$38</c:f>
              <c:strCache>
                <c:ptCount val="8"/>
                <c:pt idx="0">
                  <c:v>P.S. 018 JOHN PETER ZENGER</c:v>
                </c:pt>
                <c:pt idx="1">
                  <c:v>P.S./M.S. 029 MELROSE SCHOOL</c:v>
                </c:pt>
                <c:pt idx="2">
                  <c:v>P.S. 001 COURTLANDT SCHOOL</c:v>
                </c:pt>
                <c:pt idx="3">
                  <c:v>YOUNG LEADERS ELEMENTARY SCHOOL</c:v>
                </c:pt>
                <c:pt idx="4">
                  <c:v>P.S. 161 PONCE DE LEON</c:v>
                </c:pt>
                <c:pt idx="5">
                  <c:v>PS 5 Port Morris</c:v>
                </c:pt>
                <c:pt idx="6">
                  <c:v>P.S. 065 MOTHER HALE ACADEMY</c:v>
                </c:pt>
                <c:pt idx="7">
                  <c:v>P.S. 154 JONATHAN D. HYATT</c:v>
                </c:pt>
              </c:strCache>
            </c:strRef>
          </c:cat>
          <c:val>
            <c:numRef>
              <c:f>Sheet1!$E$31:$E$38</c:f>
              <c:numCache>
                <c:formatCode>0</c:formatCode>
                <c:ptCount val="8"/>
                <c:pt idx="0">
                  <c:v>31.0</c:v>
                </c:pt>
                <c:pt idx="1">
                  <c:v>29.0</c:v>
                </c:pt>
                <c:pt idx="2">
                  <c:v>27.0</c:v>
                </c:pt>
                <c:pt idx="3">
                  <c:v>27.0</c:v>
                </c:pt>
                <c:pt idx="4">
                  <c:v>25.0</c:v>
                </c:pt>
                <c:pt idx="5">
                  <c:v>24.7</c:v>
                </c:pt>
                <c:pt idx="6">
                  <c:v>24.5</c:v>
                </c:pt>
                <c:pt idx="7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192200"/>
        <c:axId val="-2132431272"/>
      </c:barChart>
      <c:catAx>
        <c:axId val="211919220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431272"/>
        <c:crosses val="autoZero"/>
        <c:auto val="1"/>
        <c:lblAlgn val="ctr"/>
        <c:lblOffset val="100"/>
        <c:noMultiLvlLbl val="0"/>
      </c:catAx>
      <c:valAx>
        <c:axId val="-213243127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19192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D7 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Sheet1!$D$40:$D$43</c:f>
              <c:strCache>
                <c:ptCount val="4"/>
                <c:pt idx="0">
                  <c:v>YOUNG LEADERS ELEMENTARY SCHOOL</c:v>
                </c:pt>
                <c:pt idx="1">
                  <c:v>P.S./M.S. 029 MELROSE SCHOOL</c:v>
                </c:pt>
                <c:pt idx="2">
                  <c:v>P.S./M.S. 031 THE WILLIAM LLOYD GARRISON</c:v>
                </c:pt>
                <c:pt idx="3">
                  <c:v>P.S. 018 JOHN PETER ZENGER</c:v>
                </c:pt>
              </c:strCache>
            </c:strRef>
          </c:cat>
          <c:val>
            <c:numRef>
              <c:f>Sheet1!$E$40:$E$43</c:f>
              <c:numCache>
                <c:formatCode>0</c:formatCode>
                <c:ptCount val="4"/>
                <c:pt idx="0">
                  <c:v>50.0</c:v>
                </c:pt>
                <c:pt idx="1">
                  <c:v>31.0</c:v>
                </c:pt>
                <c:pt idx="2">
                  <c:v>29.0</c:v>
                </c:pt>
                <c:pt idx="3">
                  <c:v>28.0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487128"/>
        <c:axId val="2029723528"/>
      </c:barChart>
      <c:catAx>
        <c:axId val="-2137487128"/>
        <c:scaling>
          <c:orientation val="minMax"/>
        </c:scaling>
        <c:delete val="0"/>
        <c:axPos val="b"/>
        <c:majorTickMark val="out"/>
        <c:minorTickMark val="none"/>
        <c:tickLblPos val="nextTo"/>
        <c:crossAx val="2029723528"/>
        <c:crosses val="autoZero"/>
        <c:auto val="1"/>
        <c:lblAlgn val="ctr"/>
        <c:lblOffset val="100"/>
        <c:noMultiLvlLbl val="0"/>
      </c:catAx>
      <c:valAx>
        <c:axId val="202972352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7487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D7 3</a:t>
            </a:r>
            <a:r>
              <a:rPr lang="en-US" baseline="30000" dirty="0" smtClean="0"/>
              <a:t>rd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Sheet1!$D$45:$D$52</c:f>
              <c:strCache>
                <c:ptCount val="8"/>
                <c:pt idx="0">
                  <c:v>P.S. 065 MOTHER HALE ACADEMY</c:v>
                </c:pt>
                <c:pt idx="1">
                  <c:v>P.S./M.S. 031 THE WILLIAM LLOYD GARRISON</c:v>
                </c:pt>
                <c:pt idx="2">
                  <c:v>P.S. 030 WILTON</c:v>
                </c:pt>
                <c:pt idx="3">
                  <c:v>PS 5 Port Morris</c:v>
                </c:pt>
                <c:pt idx="4">
                  <c:v>P.S. 161 PONCE DE LEON</c:v>
                </c:pt>
                <c:pt idx="5">
                  <c:v>P.S. 043 JONAS BRONCK</c:v>
                </c:pt>
                <c:pt idx="6">
                  <c:v>P.S. 018 JOHN PETER ZENGER</c:v>
                </c:pt>
                <c:pt idx="7">
                  <c:v>P.S./M.S. 029 MELROSE SCHOOL</c:v>
                </c:pt>
              </c:strCache>
            </c:strRef>
          </c:cat>
          <c:val>
            <c:numRef>
              <c:f>Sheet1!$E$45:$E$52</c:f>
              <c:numCache>
                <c:formatCode>0</c:formatCode>
                <c:ptCount val="8"/>
                <c:pt idx="0">
                  <c:v>32.0</c:v>
                </c:pt>
                <c:pt idx="1">
                  <c:v>29.5</c:v>
                </c:pt>
                <c:pt idx="2">
                  <c:v>27.5</c:v>
                </c:pt>
                <c:pt idx="3">
                  <c:v>27.0</c:v>
                </c:pt>
                <c:pt idx="4">
                  <c:v>27.0</c:v>
                </c:pt>
                <c:pt idx="5">
                  <c:v>26.5</c:v>
                </c:pt>
                <c:pt idx="6">
                  <c:v>26.0</c:v>
                </c:pt>
                <c:pt idx="7">
                  <c:v>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771544"/>
        <c:axId val="-2137674584"/>
      </c:barChart>
      <c:catAx>
        <c:axId val="-21377715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674584"/>
        <c:crosses val="autoZero"/>
        <c:auto val="1"/>
        <c:lblAlgn val="ctr"/>
        <c:lblOffset val="100"/>
        <c:noMultiLvlLbl val="0"/>
      </c:catAx>
      <c:valAx>
        <c:axId val="-21376745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7771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530440"/>
        <c:axId val="2029839544"/>
      </c:barChart>
      <c:catAx>
        <c:axId val="-2137530440"/>
        <c:scaling>
          <c:orientation val="minMax"/>
        </c:scaling>
        <c:delete val="0"/>
        <c:axPos val="b"/>
        <c:majorTickMark val="out"/>
        <c:minorTickMark val="none"/>
        <c:tickLblPos val="nextTo"/>
        <c:crossAx val="2029839544"/>
        <c:crosses val="autoZero"/>
        <c:auto val="1"/>
        <c:lblAlgn val="ctr"/>
        <c:lblOffset val="100"/>
        <c:noMultiLvlLbl val="0"/>
      </c:catAx>
      <c:valAx>
        <c:axId val="20298395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7530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491512"/>
        <c:axId val="-2137376616"/>
      </c:barChart>
      <c:catAx>
        <c:axId val="-213749151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376616"/>
        <c:crosses val="autoZero"/>
        <c:auto val="1"/>
        <c:lblAlgn val="ctr"/>
        <c:lblOffset val="100"/>
        <c:noMultiLvlLbl val="0"/>
      </c:catAx>
      <c:valAx>
        <c:axId val="-213737661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7491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787608"/>
        <c:axId val="2120117768"/>
      </c:barChart>
      <c:catAx>
        <c:axId val="-21317876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20117768"/>
        <c:crosses val="autoZero"/>
        <c:auto val="1"/>
        <c:lblAlgn val="ctr"/>
        <c:lblOffset val="100"/>
        <c:noMultiLvlLbl val="0"/>
      </c:catAx>
      <c:valAx>
        <c:axId val="21201177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1787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'D7'!$E$64:$E$69</c:f>
              <c:strCache>
                <c:ptCount val="6"/>
                <c:pt idx="0">
                  <c:v>District 7 Elementary Schools</c:v>
                </c:pt>
                <c:pt idx="1">
                  <c:v>Citywide Elementary Schools</c:v>
                </c:pt>
                <c:pt idx="2">
                  <c:v>District 7 Middle Schools</c:v>
                </c:pt>
                <c:pt idx="3">
                  <c:v>Citywide Middle Schools</c:v>
                </c:pt>
                <c:pt idx="4">
                  <c:v>Bronx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'D7'!$F$64:$F$69</c:f>
              <c:numCache>
                <c:formatCode>0.0%</c:formatCode>
                <c:ptCount val="6"/>
                <c:pt idx="0">
                  <c:v>0.866</c:v>
                </c:pt>
                <c:pt idx="1">
                  <c:v>0.974</c:v>
                </c:pt>
                <c:pt idx="2">
                  <c:v>0.827</c:v>
                </c:pt>
                <c:pt idx="3">
                  <c:v>0.809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91672"/>
        <c:axId val="2132421096"/>
      </c:barChart>
      <c:catAx>
        <c:axId val="-21326916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2421096"/>
        <c:crosses val="autoZero"/>
        <c:auto val="1"/>
        <c:lblAlgn val="ctr"/>
        <c:lblOffset val="100"/>
        <c:noMultiLvlLbl val="0"/>
      </c:catAx>
      <c:valAx>
        <c:axId val="2132421096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32691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Sheet3!$C$11:$C$13</c:f>
              <c:strCache>
                <c:ptCount val="3"/>
                <c:pt idx="0">
                  <c:v>P.S. 30 ANNEX</c:v>
                </c:pt>
                <c:pt idx="1">
                  <c:v>P.S. 65</c:v>
                </c:pt>
                <c:pt idx="2">
                  <c:v>P.S. 49</c:v>
                </c:pt>
              </c:strCache>
            </c:strRef>
          </c:cat>
          <c:val>
            <c:numRef>
              <c:f>Sheet3!$D$11:$D$13</c:f>
              <c:numCache>
                <c:formatCode>0%</c:formatCode>
                <c:ptCount val="3"/>
                <c:pt idx="0">
                  <c:v>2.34</c:v>
                </c:pt>
                <c:pt idx="1">
                  <c:v>1.24</c:v>
                </c:pt>
                <c:pt idx="2">
                  <c:v>1.02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237464"/>
        <c:axId val="2132185416"/>
      </c:barChart>
      <c:catAx>
        <c:axId val="-21322374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2185416"/>
        <c:crosses val="autoZero"/>
        <c:auto val="1"/>
        <c:lblAlgn val="ctr"/>
        <c:lblOffset val="100"/>
        <c:noMultiLvlLbl val="0"/>
      </c:catAx>
      <c:valAx>
        <c:axId val="2132185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237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BRONX HS OF SCIENCE</c:v>
                </c:pt>
                <c:pt idx="1">
                  <c:v>BRONX LEADERSHIP ACADEMY</c:v>
                </c:pt>
                <c:pt idx="2">
                  <c:v>M.S./H.S. 270</c:v>
                </c:pt>
                <c:pt idx="3">
                  <c:v>HS OF AMERICAN STUDIES</c:v>
                </c:pt>
                <c:pt idx="4">
                  <c:v>JAMES MONROE HS CAMPUS ANNEX</c:v>
                </c:pt>
                <c:pt idx="5">
                  <c:v>EAGLE ACADEMY FOR YOUNG MEN</c:v>
                </c:pt>
                <c:pt idx="6">
                  <c:v>BATHGATE HS</c:v>
                </c:pt>
                <c:pt idx="7">
                  <c:v>HERBERT H. LEHMAN HS</c:v>
                </c:pt>
                <c:pt idx="8">
                  <c:v>DEWITT CLINTON HS</c:v>
                </c:pt>
                <c:pt idx="9">
                  <c:v>BRONX HS FOR THE VISUAL ARTS</c:v>
                </c:pt>
                <c:pt idx="10">
                  <c:v>EVANDER CHILDS HS</c:v>
                </c:pt>
                <c:pt idx="11">
                  <c:v>MORRIS HS</c:v>
                </c:pt>
                <c:pt idx="12">
                  <c:v>HS OF LAW, GOV'T &amp; JUSTICE</c:v>
                </c:pt>
                <c:pt idx="13">
                  <c:v>MOTT HAVEN EDUCATIONAL CAMPUS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1.33</c:v>
                </c:pt>
                <c:pt idx="1">
                  <c:v>1.26</c:v>
                </c:pt>
                <c:pt idx="2">
                  <c:v>1.24</c:v>
                </c:pt>
                <c:pt idx="3">
                  <c:v>1.19</c:v>
                </c:pt>
                <c:pt idx="4">
                  <c:v>1.16</c:v>
                </c:pt>
                <c:pt idx="5">
                  <c:v>1.14</c:v>
                </c:pt>
                <c:pt idx="6">
                  <c:v>1.13</c:v>
                </c:pt>
                <c:pt idx="7">
                  <c:v>1.09</c:v>
                </c:pt>
                <c:pt idx="8">
                  <c:v>1.09</c:v>
                </c:pt>
                <c:pt idx="9">
                  <c:v>1.07</c:v>
                </c:pt>
                <c:pt idx="10">
                  <c:v>1.06</c:v>
                </c:pt>
                <c:pt idx="11">
                  <c:v>1.05</c:v>
                </c:pt>
                <c:pt idx="12">
                  <c:v>1.03</c:v>
                </c:pt>
                <c:pt idx="13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767160"/>
        <c:axId val="-2132781208"/>
      </c:barChart>
      <c:catAx>
        <c:axId val="-21327671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781208"/>
        <c:crosses val="autoZero"/>
        <c:auto val="1"/>
        <c:lblAlgn val="ctr"/>
        <c:lblOffset val="100"/>
        <c:noMultiLvlLbl val="0"/>
      </c:catAx>
      <c:valAx>
        <c:axId val="-2132781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767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Bronx!$A$10:$A$13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Bronx!$B$10:$B$13</c:f>
              <c:numCache>
                <c:formatCode>General</c:formatCode>
                <c:ptCount val="4"/>
                <c:pt idx="0">
                  <c:v>456.0</c:v>
                </c:pt>
                <c:pt idx="1">
                  <c:v>515.0</c:v>
                </c:pt>
                <c:pt idx="2" formatCode="#,##0">
                  <c:v>1797.0</c:v>
                </c:pt>
                <c:pt idx="3" formatCode="#,##0">
                  <c:v>3040.0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225256"/>
        <c:axId val="-2132331928"/>
      </c:barChart>
      <c:catAx>
        <c:axId val="211922525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331928"/>
        <c:crosses val="autoZero"/>
        <c:auto val="1"/>
        <c:lblAlgn val="ctr"/>
        <c:lblOffset val="100"/>
        <c:noMultiLvlLbl val="0"/>
      </c:catAx>
      <c:valAx>
        <c:axId val="-2132331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9225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66312"/>
        <c:axId val="-2131790008"/>
      </c:barChart>
      <c:catAx>
        <c:axId val="212016631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790008"/>
        <c:crosses val="autoZero"/>
        <c:auto val="1"/>
        <c:lblAlgn val="ctr"/>
        <c:lblOffset val="100"/>
        <c:noMultiLvlLbl val="0"/>
      </c:catAx>
      <c:valAx>
        <c:axId val="-21317900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20166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58680"/>
        <c:axId val="2120275128"/>
      </c:barChart>
      <c:catAx>
        <c:axId val="21201586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0275128"/>
        <c:crosses val="autoZero"/>
        <c:auto val="1"/>
        <c:lblAlgn val="ctr"/>
        <c:lblOffset val="100"/>
        <c:noMultiLvlLbl val="0"/>
      </c:catAx>
      <c:valAx>
        <c:axId val="21202751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0158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976744"/>
        <c:axId val="2119884040"/>
      </c:barChart>
      <c:catAx>
        <c:axId val="-2131976744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884040"/>
        <c:crosses val="autoZero"/>
        <c:auto val="1"/>
        <c:lblAlgn val="ctr"/>
        <c:lblOffset val="100"/>
        <c:noMultiLvlLbl val="0"/>
      </c:catAx>
      <c:valAx>
        <c:axId val="2119884040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1976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</a:t>
            </a:r>
            <a:r>
              <a:rPr lang="en-US" baseline="0" dirty="0" smtClean="0"/>
              <a:t>wait lists </a:t>
            </a:r>
            <a:r>
              <a:rPr lang="en-US" baseline="0" dirty="0"/>
              <a:t>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02312"/>
        <c:axId val="-2132011320"/>
      </c:barChart>
      <c:catAx>
        <c:axId val="-2132602312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2011320"/>
        <c:crosses val="autoZero"/>
        <c:auto val="1"/>
        <c:lblAlgn val="ctr"/>
        <c:lblOffset val="100"/>
        <c:noMultiLvlLbl val="0"/>
      </c:catAx>
      <c:valAx>
        <c:axId val="-21320113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326023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 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091560"/>
        <c:axId val="2120049688"/>
      </c:barChart>
      <c:catAx>
        <c:axId val="-2132091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0049688"/>
        <c:crosses val="autoZero"/>
        <c:auto val="1"/>
        <c:lblAlgn val="ctr"/>
        <c:lblOffset val="100"/>
        <c:noMultiLvlLbl val="0"/>
      </c:catAx>
      <c:valAx>
        <c:axId val="21200496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091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Zoned Kindergarten</a:t>
            </a:r>
            <a:r>
              <a:rPr lang="en-US" sz="1600" baseline="0" dirty="0"/>
              <a:t> wait lists, citywide 2009-13</a:t>
            </a:r>
            <a:endParaRPr lang="en-US" sz="1600" dirty="0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233240"/>
        <c:axId val="2132758664"/>
      </c:lineChart>
      <c:catAx>
        <c:axId val="2120233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32758664"/>
        <c:crosses val="autoZero"/>
        <c:auto val="1"/>
        <c:lblAlgn val="ctr"/>
        <c:lblOffset val="100"/>
        <c:noMultiLvlLbl val="0"/>
      </c:catAx>
      <c:valAx>
        <c:axId val="2132758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0233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largest since 1998 </a:t>
            </a:r>
          </a:p>
          <a:p>
            <a:pPr>
              <a:defRPr/>
            </a:pP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181832"/>
        <c:axId val="2119939208"/>
      </c:lineChart>
      <c:catAx>
        <c:axId val="2120181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19939208"/>
        <c:crosses val="autoZero"/>
        <c:auto val="1"/>
        <c:lblAlgn val="ctr"/>
        <c:lblOffset val="100"/>
        <c:noMultiLvlLbl val="0"/>
      </c:catAx>
      <c:valAx>
        <c:axId val="2119939208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120181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318712"/>
        <c:axId val="-2131985384"/>
      </c:lineChart>
      <c:catAx>
        <c:axId val="2120318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1985384"/>
        <c:crosses val="autoZero"/>
        <c:auto val="1"/>
        <c:lblAlgn val="ctr"/>
        <c:lblOffset val="100"/>
        <c:noMultiLvlLbl val="0"/>
      </c:catAx>
      <c:valAx>
        <c:axId val="-2131985384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120318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730504"/>
        <c:axId val="-2132773752"/>
      </c:lineChart>
      <c:catAx>
        <c:axId val="-2132730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32773752"/>
        <c:crosses val="autoZero"/>
        <c:auto val="1"/>
        <c:lblAlgn val="ctr"/>
        <c:lblOffset val="100"/>
        <c:noMultiLvlLbl val="0"/>
      </c:catAx>
      <c:valAx>
        <c:axId val="-213277375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213273050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Data:[D7 Class Size Analysis upd 2013-14.xlsx]Summary'!$A$8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Data:[D7 Class Size Analysis upd 2013-14.xlsx]Summary'!$B$7:$I$7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Data:[D7 Class Size Analysis upd 2013-14.xlsx]Summary'!$B$8:$I$8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Data:[D7 Class Size Analysis upd 2013-14.xlsx]Summary'!$A$9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Data:[D7 Class Size Analysis upd 2013-14.xlsx]Summary'!$B$7:$I$7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Data:[D7 Class Size Analysis upd 2013-14.xlsx]Summary'!$B$9:$I$9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Data:[D7 Class Size Analysis upd 2013-14.xlsx]Summary'!$A$10</c:f>
              <c:strCache>
                <c:ptCount val="1"/>
                <c:pt idx="0">
                  <c:v>D7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Data:[D7 Class Size Analysis upd 2013-14.xlsx]Summary'!$B$7:$I$7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Data:[D7 Class Size Analysis upd 2013-14.xlsx]Summary'!$B$10:$I$10</c:f>
              <c:numCache>
                <c:formatCode>General</c:formatCode>
                <c:ptCount val="8"/>
                <c:pt idx="0">
                  <c:v>19.2</c:v>
                </c:pt>
                <c:pt idx="1">
                  <c:v>18.9</c:v>
                </c:pt>
                <c:pt idx="2">
                  <c:v>18.7</c:v>
                </c:pt>
                <c:pt idx="3">
                  <c:v>19.8</c:v>
                </c:pt>
                <c:pt idx="4">
                  <c:v>20.3</c:v>
                </c:pt>
                <c:pt idx="5">
                  <c:v>21.9</c:v>
                </c:pt>
                <c:pt idx="6">
                  <c:v>21.99545454545455</c:v>
                </c:pt>
                <c:pt idx="7">
                  <c:v>22.43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113624"/>
        <c:axId val="2132591464"/>
      </c:lineChart>
      <c:catAx>
        <c:axId val="212011362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2591464"/>
        <c:crosses val="autoZero"/>
        <c:auto val="1"/>
        <c:lblAlgn val="ctr"/>
        <c:lblOffset val="100"/>
        <c:noMultiLvlLbl val="0"/>
      </c:catAx>
      <c:valAx>
        <c:axId val="2132591464"/>
        <c:scaling>
          <c:orientation val="minMax"/>
          <c:min val="15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20113624"/>
        <c:crosses val="autoZero"/>
        <c:crossBetween val="between"/>
      </c:valAx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Data:[D7 Class Size Analysis upd 2013-14.xlsx]Summary'!$A$15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Data:[D7 Class Size Analysis upd 2013-14.xlsx]Summary'!$B$14:$I$14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Data:[D7 Class Size Analysis upd 2013-14.xlsx]Summary'!$B$15:$I$15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Data:[D7 Class Size Analysis upd 2013-14.xlsx]Summary'!$A$16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Data:[D7 Class Size Analysis upd 2013-14.xlsx]Summary'!$B$14:$I$14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Data:[D7 Class Size Analysis upd 2013-14.xlsx]Summary'!$B$16:$I$16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Data:[D7 Class Size Analysis upd 2013-14.xlsx]Summary'!$A$17</c:f>
              <c:strCache>
                <c:ptCount val="1"/>
                <c:pt idx="0">
                  <c:v>D7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Data:[D7 Class Size Analysis upd 2013-14.xlsx]Summary'!$B$14:$I$14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Data:[D7 Class Size Analysis upd 2013-14.xlsx]Summary'!$B$17:$I$17</c:f>
              <c:numCache>
                <c:formatCode>General</c:formatCode>
                <c:ptCount val="8"/>
                <c:pt idx="0">
                  <c:v>24.3</c:v>
                </c:pt>
                <c:pt idx="1">
                  <c:v>23.7</c:v>
                </c:pt>
                <c:pt idx="2">
                  <c:v>23.3</c:v>
                </c:pt>
                <c:pt idx="3">
                  <c:v>23.6</c:v>
                </c:pt>
                <c:pt idx="4">
                  <c:v>24.0</c:v>
                </c:pt>
                <c:pt idx="5">
                  <c:v>24.6</c:v>
                </c:pt>
                <c:pt idx="6">
                  <c:v>24.39830508474576</c:v>
                </c:pt>
                <c:pt idx="7">
                  <c:v>25.58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619752"/>
        <c:axId val="2132535736"/>
      </c:lineChart>
      <c:catAx>
        <c:axId val="2120619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2535736"/>
        <c:crosses val="autoZero"/>
        <c:auto val="1"/>
        <c:lblAlgn val="ctr"/>
        <c:lblOffset val="100"/>
        <c:noMultiLvlLbl val="0"/>
      </c:catAx>
      <c:valAx>
        <c:axId val="2132535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epr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20619752"/>
        <c:crosses val="autoZero"/>
        <c:crossBetween val="between"/>
      </c:valAx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708616"/>
        <c:axId val="2120146520"/>
      </c:lineChart>
      <c:catAx>
        <c:axId val="-21327086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0146520"/>
        <c:crosses val="autoZero"/>
        <c:auto val="1"/>
        <c:lblAlgn val="ctr"/>
        <c:lblOffset val="100"/>
        <c:noMultiLvlLbl val="0"/>
      </c:catAx>
      <c:valAx>
        <c:axId val="2120146520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2708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D7 Kindergarten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Sheet1!$D$24:$D$29</c:f>
              <c:strCache>
                <c:ptCount val="6"/>
                <c:pt idx="0">
                  <c:v>P.S. 018 JOHN PETER ZENGER</c:v>
                </c:pt>
                <c:pt idx="1">
                  <c:v>P.S. 001 COURTLANDT SCHOOL</c:v>
                </c:pt>
                <c:pt idx="2">
                  <c:v>P.S. 043 JONAS BRONCK</c:v>
                </c:pt>
                <c:pt idx="3">
                  <c:v>P.S./M.S. 031 THE WILLIAM LLOYD GARRISON</c:v>
                </c:pt>
                <c:pt idx="4">
                  <c:v>P.S. 030 WILTON</c:v>
                </c:pt>
                <c:pt idx="5">
                  <c:v>P.S. 154 JONATHAN D. HYATT</c:v>
                </c:pt>
              </c:strCache>
            </c:strRef>
          </c:cat>
          <c:val>
            <c:numRef>
              <c:f>Sheet1!$E$24:$E$29</c:f>
              <c:numCache>
                <c:formatCode>0</c:formatCode>
                <c:ptCount val="6"/>
                <c:pt idx="0">
                  <c:v>29.0</c:v>
                </c:pt>
                <c:pt idx="1">
                  <c:v>27.0</c:v>
                </c:pt>
                <c:pt idx="2">
                  <c:v>26.5</c:v>
                </c:pt>
                <c:pt idx="3">
                  <c:v>25.3</c:v>
                </c:pt>
                <c:pt idx="4">
                  <c:v>24.7</c:v>
                </c:pt>
                <c:pt idx="5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828248"/>
        <c:axId val="2119521144"/>
      </c:barChart>
      <c:catAx>
        <c:axId val="-21318282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521144"/>
        <c:crosses val="autoZero"/>
        <c:auto val="1"/>
        <c:lblAlgn val="ctr"/>
        <c:lblOffset val="100"/>
        <c:noMultiLvlLbl val="0"/>
      </c:catAx>
      <c:valAx>
        <c:axId val="21195211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1828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1CF6A-DDD0-48B3-AFB8-A9E58A216385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A7E1F-AE6B-4B36-AFDA-E5EE3B17E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03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7225"/>
            <a:ext cx="7848600" cy="1927225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/>
              <a:t>UnMet</a:t>
            </a:r>
            <a:r>
              <a:rPr lang="en-US" sz="2800" dirty="0"/>
              <a:t> need for seats in New 2015-2019 capital plan</a:t>
            </a:r>
            <a:br>
              <a:rPr lang="en-US" sz="2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i="1" dirty="0"/>
              <a:t>Including CLASS SIZE and OVERCROWDING data  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>for </a:t>
            </a:r>
            <a:r>
              <a:rPr lang="en-US" sz="1800" i="1" dirty="0"/>
              <a:t>Community School district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in District </a:t>
            </a:r>
            <a:r>
              <a:rPr lang="en-US" sz="1800" b="1" i="1" dirty="0"/>
              <a:t>7</a:t>
            </a:r>
            <a:r>
              <a:rPr lang="en-US" sz="1800" b="1" i="1" dirty="0" smtClean="0"/>
              <a:t> have increased in grades K-3 </a:t>
            </a:r>
            <a:br>
              <a:rPr lang="en-US" sz="1800" b="1" i="1" dirty="0" smtClean="0"/>
            </a:br>
            <a:r>
              <a:rPr lang="en-US" sz="1800" b="1" i="1" dirty="0" smtClean="0"/>
              <a:t>by 19.1% since 2007 and are above Contracts for Excellence goals</a:t>
            </a:r>
            <a:endParaRPr lang="en-US" sz="1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013148"/>
              </p:ext>
            </p:extLst>
          </p:nvPr>
        </p:nvGraphicFramePr>
        <p:xfrm>
          <a:off x="0" y="1352549"/>
          <a:ext cx="9144000" cy="5228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 smtClean="0"/>
              <a:t>District </a:t>
            </a:r>
            <a:r>
              <a:rPr lang="en-US" sz="1800" b="1" i="1" dirty="0"/>
              <a:t>7</a:t>
            </a:r>
            <a:r>
              <a:rPr lang="en-US" sz="1800" b="1" i="1" dirty="0" smtClean="0"/>
              <a:t>’s class sizes in grades 4-8 have increased by 9.9% since 2008 </a:t>
            </a:r>
            <a:br>
              <a:rPr lang="en-US" sz="1800" b="1" i="1" dirty="0" smtClean="0"/>
            </a:br>
            <a:r>
              <a:rPr lang="en-US" sz="1800" b="1" i="1" dirty="0" smtClean="0"/>
              <a:t>and are also above Contracts for Excellence goals</a:t>
            </a:r>
            <a:endParaRPr lang="en-US" sz="1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132916"/>
              </p:ext>
            </p:extLst>
          </p:nvPr>
        </p:nvGraphicFramePr>
        <p:xfrm>
          <a:off x="0" y="1710449"/>
          <a:ext cx="9144000" cy="4870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60960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488541"/>
              </p:ext>
            </p:extLst>
          </p:nvPr>
        </p:nvGraphicFramePr>
        <p:xfrm>
          <a:off x="435940" y="1612899"/>
          <a:ext cx="8153400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D7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 grades K-3, there are 11 schools in District </a:t>
            </a:r>
            <a:r>
              <a:rPr lang="en-US" sz="2000" dirty="0"/>
              <a:t>7</a:t>
            </a:r>
            <a:r>
              <a:rPr lang="en-US" sz="2000" dirty="0" smtClean="0"/>
              <a:t> with at least one grade with an average class size of 25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endParaRPr lang="en-US" sz="2000" dirty="0" smtClean="0"/>
          </a:p>
          <a:p>
            <a:r>
              <a:rPr lang="en-US" sz="2000" dirty="0" smtClean="0"/>
              <a:t>PS 018, PS/MS 029, PS/MS 031 have at least three grade levels in K-3 with 25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10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Academy of Applied Mathematics &amp; Technology, PS/MS 029, and South Bronx Prep have </a:t>
            </a:r>
            <a:r>
              <a:rPr lang="en-US" sz="2000" dirty="0"/>
              <a:t>at least three grade levels with 30 or more students at the 4-8 level.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359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D7 with large class sizes, K-3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811072"/>
              </p:ext>
            </p:extLst>
          </p:nvPr>
        </p:nvGraphicFramePr>
        <p:xfrm>
          <a:off x="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52535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447332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855701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909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159020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242011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9439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Over-utilized ES and MS buildings in CSD 7</a:t>
            </a:r>
            <a:r>
              <a:rPr lang="en-US" sz="2400" dirty="0" smtClean="0"/>
              <a:t> and in Bronx HS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were 3 buildings with elementary and middle school students in CSD </a:t>
            </a:r>
            <a:r>
              <a:rPr lang="en-US" dirty="0"/>
              <a:t>7</a:t>
            </a:r>
            <a:r>
              <a:rPr lang="en-US" dirty="0" smtClean="0"/>
              <a:t> that are over-utilized.  The seat need for these schools is 268 students.*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14 Bronx high school buildings are over-utilized.  Nearly 2,400 seats are needed to reduce utilization to 100%.*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800" i="1" dirty="0" smtClean="0"/>
              <a:t>*Note </a:t>
            </a:r>
            <a:r>
              <a:rPr lang="en-US" sz="1800" i="1" dirty="0"/>
              <a:t>that the seat need here is higher because it takes into account all </a:t>
            </a:r>
            <a:r>
              <a:rPr lang="en-US" sz="1800" i="1" dirty="0" smtClean="0"/>
              <a:t>over-utilized school buildings (</a:t>
            </a:r>
            <a:r>
              <a:rPr lang="en-US" sz="1800" i="1" dirty="0"/>
              <a:t>100% or more) rather than the need averaged across the district.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76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/>
              <a:t>Average </a:t>
            </a:r>
            <a:r>
              <a:rPr lang="en-US" sz="2400" dirty="0" smtClean="0"/>
              <a:t>Building Utilization Rates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in CSD </a:t>
            </a:r>
            <a:r>
              <a:rPr lang="en-US" sz="2000" dirty="0"/>
              <a:t>7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32511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0869" y="6413500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0890479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850215"/>
              </p:ext>
            </p:extLst>
          </p:nvPr>
        </p:nvGraphicFramePr>
        <p:xfrm>
          <a:off x="0" y="1524000"/>
          <a:ext cx="8115300" cy="488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838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 Over-utilized ES and MS buildings in CSD 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657310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*268 </a:t>
            </a:r>
            <a:r>
              <a:rPr lang="en-US" sz="1400" dirty="0"/>
              <a:t>s</a:t>
            </a:r>
            <a:r>
              <a:rPr lang="en-US" sz="1400" dirty="0" smtClean="0"/>
              <a:t>eats needed to reach 100% building utilization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250212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835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>14 Bronx High Schools Above 100%; </a:t>
            </a:r>
            <a:br>
              <a:rPr lang="en-US" sz="3100" dirty="0" smtClean="0"/>
            </a:br>
            <a:r>
              <a:rPr lang="en-US" sz="2200" i="1" dirty="0" smtClean="0"/>
              <a:t>2,385 </a:t>
            </a:r>
            <a:r>
              <a:rPr lang="en-US" sz="2200" i="1" dirty="0"/>
              <a:t>HS seats needed </a:t>
            </a:r>
            <a:r>
              <a:rPr lang="en-US" sz="2200" i="1" dirty="0" smtClean="0"/>
              <a:t>to </a:t>
            </a:r>
            <a:r>
              <a:rPr lang="en-US" sz="2200" i="1" dirty="0"/>
              <a:t>reduce building utilization rate to 100</a:t>
            </a:r>
            <a:r>
              <a:rPr lang="en-US" sz="2200" i="1" dirty="0" smtClean="0"/>
              <a:t>% but NO Bronx HS to be built in capital plan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5" name="TextBox 4"/>
          <p:cNvSpPr txBox="1"/>
          <p:nvPr/>
        </p:nvSpPr>
        <p:spPr>
          <a:xfrm>
            <a:off x="474069" y="6403775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554285"/>
              </p:ext>
            </p:extLst>
          </p:nvPr>
        </p:nvGraphicFramePr>
        <p:xfrm>
          <a:off x="-101600" y="1524000"/>
          <a:ext cx="9245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70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62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</a:t>
            </a:r>
            <a:r>
              <a:rPr lang="en-US" sz="24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312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E</a:t>
            </a:r>
            <a:r>
              <a:rPr lang="en-US" sz="1200" i="1" dirty="0" smtClean="0"/>
              <a:t>nrollment projections estimate 3,555 to 4,837 new K-8 students in D7 by 2021 but only 456 seats </a:t>
            </a:r>
            <a:r>
              <a:rPr lang="en-US" sz="1200" i="1" dirty="0"/>
              <a:t>seats are added in the capital </a:t>
            </a:r>
            <a:r>
              <a:rPr lang="en-US" sz="1200" i="1" dirty="0" smtClean="0"/>
              <a:t>plan.</a:t>
            </a:r>
            <a:endParaRPr lang="en-US" sz="12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789888"/>
              </p:ext>
            </p:extLst>
          </p:nvPr>
        </p:nvGraphicFramePr>
        <p:xfrm>
          <a:off x="0" y="1600200"/>
          <a:ext cx="9144000" cy="4603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4871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561327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61817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172491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94000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</a:t>
            </a:r>
            <a:r>
              <a:rPr lang="en-US" sz="2400" dirty="0"/>
              <a:t>w</a:t>
            </a:r>
            <a:r>
              <a:rPr lang="en-US" sz="2400" dirty="0" smtClean="0"/>
              <a:t>ait </a:t>
            </a:r>
            <a:r>
              <a:rPr lang="en-US" sz="2400" dirty="0"/>
              <a:t>l</a:t>
            </a:r>
            <a:r>
              <a:rPr lang="en-US" sz="2400" dirty="0" smtClean="0"/>
              <a:t>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209010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523535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18610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6136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Waitlists in CSD </a:t>
            </a:r>
            <a:r>
              <a:rPr lang="en-US" sz="3200" dirty="0"/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sz="2000" dirty="0"/>
          </a:p>
          <a:p>
            <a:r>
              <a:rPr lang="en-US" sz="2000" dirty="0"/>
              <a:t>19 of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/>
              <a:t>63 schools have zoned wait lists: 20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sz="2000" dirty="0"/>
          </a:p>
          <a:p>
            <a:r>
              <a:rPr lang="en-US" sz="2000" dirty="0"/>
              <a:t>Over 7,000 families got none of their choices but unclear how many were put on wait list for their zoned school. </a:t>
            </a:r>
          </a:p>
          <a:p>
            <a:endParaRPr lang="en-US" sz="2000" dirty="0"/>
          </a:p>
          <a:p>
            <a:r>
              <a:rPr lang="en-US" sz="2000" dirty="0" smtClean="0"/>
              <a:t>There were no schools in District </a:t>
            </a:r>
            <a:r>
              <a:rPr lang="en-US" sz="2000" dirty="0"/>
              <a:t>7</a:t>
            </a:r>
            <a:r>
              <a:rPr lang="en-US" sz="2000" dirty="0" smtClean="0"/>
              <a:t> with waiting lists for zoned Kindergarten students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0895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Trailers in CSD </a:t>
            </a:r>
            <a:r>
              <a:rPr lang="en-US" dirty="0"/>
              <a:t>7</a:t>
            </a:r>
            <a:r>
              <a:rPr lang="en-US" dirty="0" smtClean="0"/>
              <a:t> and Bronx 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no schools that have TCU’s in CSD 7.</a:t>
            </a:r>
          </a:p>
          <a:p>
            <a:endParaRPr lang="en-US" dirty="0"/>
          </a:p>
          <a:p>
            <a:r>
              <a:rPr lang="en-US" dirty="0" smtClean="0"/>
              <a:t>There are five high schools in the Bronx, with 13 TCU’s: South Bronx HS, Adlai E Stevenson HS, John F Kennedy HS, Morris HS, and Jane Addams HS have trailers. </a:t>
            </a:r>
          </a:p>
          <a:p>
            <a:endParaRPr lang="en-US" dirty="0"/>
          </a:p>
          <a:p>
            <a:r>
              <a:rPr lang="en-US" dirty="0" smtClean="0"/>
              <a:t>The capacity for all but Jane Addams (30 students each in six classrooms) is not listed in the 2012-2013 TCU Report. Enrollment is also not listed.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66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Seats Need for CSD </a:t>
            </a:r>
            <a:r>
              <a:rPr lang="en-US" sz="2800" dirty="0"/>
              <a:t>7</a:t>
            </a:r>
            <a:r>
              <a:rPr lang="en-US" sz="2800" dirty="0" smtClean="0"/>
              <a:t> and Bronx High Schools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FY 2015-2019 Capital Plan adds </a:t>
            </a:r>
            <a:r>
              <a:rPr lang="en-US" sz="1600" dirty="0" smtClean="0"/>
              <a:t>456 </a:t>
            </a:r>
            <a:r>
              <a:rPr lang="en-US" sz="1600" dirty="0"/>
              <a:t>seats in District 7</a:t>
            </a:r>
            <a:r>
              <a:rPr lang="en-US" sz="1600" dirty="0" smtClean="0"/>
              <a:t>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268 </a:t>
            </a:r>
            <a:r>
              <a:rPr lang="en-US" sz="1600" dirty="0"/>
              <a:t>new seats are needed just to reduce the elementary and </a:t>
            </a:r>
            <a:r>
              <a:rPr lang="en-US" sz="1600" dirty="0" smtClean="0"/>
              <a:t>middle school </a:t>
            </a:r>
            <a:r>
              <a:rPr lang="en-US" sz="1600" dirty="0"/>
              <a:t>students in </a:t>
            </a:r>
            <a:r>
              <a:rPr lang="en-US" sz="1600" dirty="0" smtClean="0"/>
              <a:t>D7 </a:t>
            </a:r>
            <a:r>
              <a:rPr lang="en-US" sz="1600" dirty="0"/>
              <a:t>buildings over 100% utilization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Enrollment projections predict </a:t>
            </a:r>
            <a:r>
              <a:rPr lang="en-US" sz="1600" dirty="0" smtClean="0"/>
              <a:t>3,500 to 4,800 new K-8 students </a:t>
            </a:r>
            <a:r>
              <a:rPr lang="en-US" sz="1600" dirty="0"/>
              <a:t>over the next 5-10 </a:t>
            </a:r>
            <a:r>
              <a:rPr lang="en-US" sz="1600" dirty="0" smtClean="0"/>
              <a:t>years (</a:t>
            </a:r>
            <a:r>
              <a:rPr lang="en-US" sz="1600" dirty="0"/>
              <a:t>counting housing starts)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Real need for </a:t>
            </a:r>
            <a:r>
              <a:rPr lang="en-US" sz="1600" dirty="0" smtClean="0"/>
              <a:t>D7 K-8 seats could be as many as over 3,780 to roughly 5,000 new seats.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</a:t>
            </a:r>
            <a:r>
              <a:rPr lang="en-US" sz="1600" dirty="0" smtClean="0"/>
              <a:t>Bronx high </a:t>
            </a:r>
            <a:r>
              <a:rPr lang="en-US" sz="1600" dirty="0"/>
              <a:t>schools, </a:t>
            </a:r>
            <a:r>
              <a:rPr lang="en-US" sz="1600" dirty="0" smtClean="0"/>
              <a:t>nearly 2,400 </a:t>
            </a:r>
            <a:r>
              <a:rPr lang="en-US" sz="1600" dirty="0"/>
              <a:t>new seats are needed to </a:t>
            </a:r>
            <a:r>
              <a:rPr lang="en-US" sz="1600" dirty="0" smtClean="0"/>
              <a:t>address current </a:t>
            </a:r>
            <a:r>
              <a:rPr lang="en-US" sz="1600" dirty="0"/>
              <a:t>overcrowding in buildings over 100% utilization.</a:t>
            </a:r>
          </a:p>
          <a:p>
            <a:endParaRPr lang="en-US" sz="1600" dirty="0" smtClean="0"/>
          </a:p>
          <a:p>
            <a:r>
              <a:rPr lang="en-US" sz="1600" b="1" i="1" dirty="0"/>
              <a:t>Yet according to the Capital Plan, no seats are currently expected to </a:t>
            </a:r>
            <a:r>
              <a:rPr lang="en-US" sz="1600" b="1" i="1" dirty="0" smtClean="0"/>
              <a:t>be added </a:t>
            </a:r>
            <a:r>
              <a:rPr lang="en-US" sz="1600" b="1" i="1" dirty="0"/>
              <a:t>in </a:t>
            </a:r>
            <a:r>
              <a:rPr lang="en-US" sz="1600" b="1" i="1" dirty="0" smtClean="0"/>
              <a:t>Bronx high </a:t>
            </a:r>
            <a:r>
              <a:rPr lang="en-US" sz="1600" b="1" i="1" dirty="0"/>
              <a:t>schools</a:t>
            </a:r>
            <a:r>
              <a:rPr lang="en-US" sz="1600" b="1" i="1" dirty="0" smtClean="0"/>
              <a:t>.</a:t>
            </a:r>
            <a:endParaRPr lang="en-US" b="1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776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87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876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03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67558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980628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416325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01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675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143734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61880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6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69277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0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53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54111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386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248229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747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996095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9194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2991</TotalTime>
  <Words>2506</Words>
  <Application>Microsoft Macintosh PowerPoint</Application>
  <PresentationFormat>On-screen Show (4:3)</PresentationFormat>
  <Paragraphs>268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UnMet need for seats in New 2015-2019 capital plan  Including CLASS SIZE and OVERCROWDING data   for Community School district 7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District 7 have increased in grades K-3  by 19.1% since 2007 and are above Contracts for Excellence goals</vt:lpstr>
      <vt:lpstr>District 7’s class sizes in grades 4-8 have increased by 9.9% since 2008  and are also above Contracts for Excellence goals</vt:lpstr>
      <vt:lpstr> Class sizes city-wide have increased in core HS classes as well, by 2.3% since 2007, though the DOE data is unreliable* </vt:lpstr>
      <vt:lpstr>D7 Schools with large class sizes</vt:lpstr>
      <vt:lpstr>Examples of schools in D7 with large class sizes, K-3</vt:lpstr>
      <vt:lpstr>At least 30,000 seats currently needed  just in districts averaging over 100%</vt:lpstr>
      <vt:lpstr>Over-utilized ES and MS buildings in CSD 7 and in Bronx HS </vt:lpstr>
      <vt:lpstr>Average Building Utilization Rates  in CSD 7</vt:lpstr>
      <vt:lpstr>3 Over-utilized ES and MS buildings in CSD 7</vt:lpstr>
      <vt:lpstr>14 Bronx High Schools Above 100%;  2,385 HS seats needed to reduce building utilization rate to 100% but NO Bronx HS to be built in capital plan </vt:lpstr>
      <vt:lpstr>New Seats in Capital Plan and DOE Enrollment Projections for CSD 7</vt:lpstr>
      <vt:lpstr>City-wide Enrollment Projections K-8 vs. New Seats in Capital Plan </vt:lpstr>
      <vt:lpstr>City-wide Enrollment Projections HS vs. New Seats in Capital Plan </vt:lpstr>
      <vt:lpstr>Also Kindergarten wait lists in many neighborhoods</vt:lpstr>
      <vt:lpstr>2014 Kindergarten Waitlists in CSD 7</vt:lpstr>
      <vt:lpstr>Trailers in CSD 7 and Bronx HS</vt:lpstr>
      <vt:lpstr>Seats Need for CSD 7 and Bronx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94</cp:revision>
  <cp:lastPrinted>2014-03-23T01:45:07Z</cp:lastPrinted>
  <dcterms:created xsi:type="dcterms:W3CDTF">2014-02-11T14:35:23Z</dcterms:created>
  <dcterms:modified xsi:type="dcterms:W3CDTF">2014-07-11T18:20:37Z</dcterms:modified>
</cp:coreProperties>
</file>