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59" r:id="rId11"/>
    <p:sldId id="260" r:id="rId12"/>
    <p:sldId id="261" r:id="rId13"/>
    <p:sldId id="257" r:id="rId14"/>
    <p:sldId id="262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3" r:id="rId24"/>
    <p:sldId id="304" r:id="rId25"/>
    <p:sldId id="312" r:id="rId26"/>
    <p:sldId id="305" r:id="rId27"/>
    <p:sldId id="306" r:id="rId28"/>
    <p:sldId id="307" r:id="rId29"/>
    <p:sldId id="308" r:id="rId30"/>
    <p:sldId id="309" r:id="rId31"/>
    <p:sldId id="310" r:id="rId32"/>
    <p:sldId id="311" r:id="rId33"/>
  </p:sldIdLst>
  <p:sldSz cx="9144000" cy="6858000" type="screen4x3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56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1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1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1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Class%20Size%20Matters:Peter's%20Files:2012-2013%20Citywide%20avg%20building%20utilization%20rat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1-32%202012%20SV-7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78_ALL_HS%202012%20SV-6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Class%20Size%20Matters:Peter's%20Files:Enrollment%20Projections%20by%20District%202011-21%20vs%20New%20Seats%202015-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2012-2013%20Citywide%20avg%20building%20utilization%20rat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wide%20enrollment%20projections%20vs%20new%20seat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Enrollment%20Projections%202011-202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Updated%20Overcrowding%20Report%20Graphs:fig%2022%20kids%20on%20waitlists%20by%20borough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MMR%20data%20for%20cap%20pla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data%202014:Master%20File%20Class%20Size%20Data%20K-3%20and%204-8%202006-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data%202014:Master%20File%20Class%20Size%20Data%20K-3%20and%204-8%202006-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Matters:Individual%20Figures:Figure%2022%20Core%20HS%20Avg%20Class%20Sizes%20compared%20to%20goals%20in%20NYCs%20C4E%20Plan%202006-2014.2.4.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530744"/>
        <c:axId val="2119776888"/>
      </c:barChart>
      <c:catAx>
        <c:axId val="-2132530744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776888"/>
        <c:crosses val="autoZero"/>
        <c:auto val="1"/>
        <c:lblAlgn val="ctr"/>
        <c:lblOffset val="100"/>
        <c:noMultiLvlLbl val="0"/>
      </c:catAx>
      <c:valAx>
        <c:axId val="21197768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32530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D7 1</a:t>
            </a:r>
            <a:r>
              <a:rPr lang="en-US" baseline="30000" dirty="0" smtClean="0"/>
              <a:t>st</a:t>
            </a:r>
            <a:r>
              <a:rPr lang="en-US" dirty="0" smtClean="0"/>
              <a:t> Grade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Sheet1!$D$31:$D$38</c:f>
              <c:strCache>
                <c:ptCount val="8"/>
                <c:pt idx="0">
                  <c:v>P.S. 018 JOHN PETER ZENGER</c:v>
                </c:pt>
                <c:pt idx="1">
                  <c:v>P.S./M.S. 029 MELROSE SCHOOL</c:v>
                </c:pt>
                <c:pt idx="2">
                  <c:v>P.S. 001 COURTLANDT SCHOOL</c:v>
                </c:pt>
                <c:pt idx="3">
                  <c:v>YOUNG LEADERS ELEMENTARY SCHOOL</c:v>
                </c:pt>
                <c:pt idx="4">
                  <c:v>P.S. 161 PONCE DE LEON</c:v>
                </c:pt>
                <c:pt idx="5">
                  <c:v>PS 5 Port Morris</c:v>
                </c:pt>
                <c:pt idx="6">
                  <c:v>P.S. 065 MOTHER HALE ACADEMY</c:v>
                </c:pt>
                <c:pt idx="7">
                  <c:v>P.S. 154 JONATHAN D. HYATT</c:v>
                </c:pt>
              </c:strCache>
            </c:strRef>
          </c:cat>
          <c:val>
            <c:numRef>
              <c:f>Sheet1!$E$31:$E$38</c:f>
              <c:numCache>
                <c:formatCode>0</c:formatCode>
                <c:ptCount val="8"/>
                <c:pt idx="0">
                  <c:v>31.0</c:v>
                </c:pt>
                <c:pt idx="1">
                  <c:v>29.0</c:v>
                </c:pt>
                <c:pt idx="2">
                  <c:v>27.0</c:v>
                </c:pt>
                <c:pt idx="3">
                  <c:v>27.0</c:v>
                </c:pt>
                <c:pt idx="4">
                  <c:v>25.0</c:v>
                </c:pt>
                <c:pt idx="5">
                  <c:v>24.7</c:v>
                </c:pt>
                <c:pt idx="6">
                  <c:v>24.5</c:v>
                </c:pt>
                <c:pt idx="7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192200"/>
        <c:axId val="-2132431272"/>
      </c:barChart>
      <c:catAx>
        <c:axId val="211919220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431272"/>
        <c:crosses val="autoZero"/>
        <c:auto val="1"/>
        <c:lblAlgn val="ctr"/>
        <c:lblOffset val="100"/>
        <c:noMultiLvlLbl val="0"/>
      </c:catAx>
      <c:valAx>
        <c:axId val="-213243127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119192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D7 2</a:t>
            </a:r>
            <a:r>
              <a:rPr lang="en-US" baseline="30000" dirty="0" smtClean="0"/>
              <a:t>nd</a:t>
            </a:r>
            <a:r>
              <a:rPr lang="en-US" dirty="0" smtClean="0"/>
              <a:t> Grade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Sheet1!$D$40:$D$43</c:f>
              <c:strCache>
                <c:ptCount val="4"/>
                <c:pt idx="0">
                  <c:v>YOUNG LEADERS ELEMENTARY SCHOOL</c:v>
                </c:pt>
                <c:pt idx="1">
                  <c:v>P.S./M.S. 029 MELROSE SCHOOL</c:v>
                </c:pt>
                <c:pt idx="2">
                  <c:v>P.S./M.S. 031 THE WILLIAM LLOYD GARRISON</c:v>
                </c:pt>
                <c:pt idx="3">
                  <c:v>P.S. 018 JOHN PETER ZENGER</c:v>
                </c:pt>
              </c:strCache>
            </c:strRef>
          </c:cat>
          <c:val>
            <c:numRef>
              <c:f>Sheet1!$E$40:$E$43</c:f>
              <c:numCache>
                <c:formatCode>0</c:formatCode>
                <c:ptCount val="4"/>
                <c:pt idx="0">
                  <c:v>50.0</c:v>
                </c:pt>
                <c:pt idx="1">
                  <c:v>31.0</c:v>
                </c:pt>
                <c:pt idx="2">
                  <c:v>29.0</c:v>
                </c:pt>
                <c:pt idx="3">
                  <c:v>28.0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7487128"/>
        <c:axId val="2029723528"/>
      </c:barChart>
      <c:catAx>
        <c:axId val="-2137487128"/>
        <c:scaling>
          <c:orientation val="minMax"/>
        </c:scaling>
        <c:delete val="0"/>
        <c:axPos val="b"/>
        <c:majorTickMark val="out"/>
        <c:minorTickMark val="none"/>
        <c:tickLblPos val="nextTo"/>
        <c:crossAx val="2029723528"/>
        <c:crosses val="autoZero"/>
        <c:auto val="1"/>
        <c:lblAlgn val="ctr"/>
        <c:lblOffset val="100"/>
        <c:noMultiLvlLbl val="0"/>
      </c:catAx>
      <c:valAx>
        <c:axId val="202972352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37487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D7 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Sheet1!$D$45:$D$52</c:f>
              <c:strCache>
                <c:ptCount val="8"/>
                <c:pt idx="0">
                  <c:v>P.S. 065 MOTHER HALE ACADEMY</c:v>
                </c:pt>
                <c:pt idx="1">
                  <c:v>P.S./M.S. 031 THE WILLIAM LLOYD GARRISON</c:v>
                </c:pt>
                <c:pt idx="2">
                  <c:v>P.S. 030 WILTON</c:v>
                </c:pt>
                <c:pt idx="3">
                  <c:v>PS 5 Port Morris</c:v>
                </c:pt>
                <c:pt idx="4">
                  <c:v>P.S. 161 PONCE DE LEON</c:v>
                </c:pt>
                <c:pt idx="5">
                  <c:v>P.S. 043 JONAS BRONCK</c:v>
                </c:pt>
                <c:pt idx="6">
                  <c:v>P.S. 018 JOHN PETER ZENGER</c:v>
                </c:pt>
                <c:pt idx="7">
                  <c:v>P.S./M.S. 029 MELROSE SCHOOL</c:v>
                </c:pt>
              </c:strCache>
            </c:strRef>
          </c:cat>
          <c:val>
            <c:numRef>
              <c:f>Sheet1!$E$45:$E$52</c:f>
              <c:numCache>
                <c:formatCode>0</c:formatCode>
                <c:ptCount val="8"/>
                <c:pt idx="0">
                  <c:v>32.0</c:v>
                </c:pt>
                <c:pt idx="1">
                  <c:v>29.5</c:v>
                </c:pt>
                <c:pt idx="2">
                  <c:v>27.5</c:v>
                </c:pt>
                <c:pt idx="3">
                  <c:v>27.0</c:v>
                </c:pt>
                <c:pt idx="4">
                  <c:v>27.0</c:v>
                </c:pt>
                <c:pt idx="5">
                  <c:v>26.5</c:v>
                </c:pt>
                <c:pt idx="6">
                  <c:v>26.0</c:v>
                </c:pt>
                <c:pt idx="7">
                  <c:v>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7771544"/>
        <c:axId val="-2137674584"/>
      </c:barChart>
      <c:catAx>
        <c:axId val="-21377715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7674584"/>
        <c:crosses val="autoZero"/>
        <c:auto val="1"/>
        <c:lblAlgn val="ctr"/>
        <c:lblOffset val="100"/>
        <c:noMultiLvlLbl val="0"/>
      </c:catAx>
      <c:valAx>
        <c:axId val="-21376745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37771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# of Seats Needed in all districts with building utilization rates higher than 100% at HS level</a:t>
            </a:r>
            <a:endParaRPr lang="en-US" sz="12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'Districts 100% or over (Seats)'!$A$9:$A$10</c:f>
              <c:strCache>
                <c:ptCount val="2"/>
                <c:pt idx="0">
                  <c:v>QUEENS HS</c:v>
                </c:pt>
                <c:pt idx="1">
                  <c:v>STATEN ISLAND HS</c:v>
                </c:pt>
              </c:strCache>
            </c:strRef>
          </c:cat>
          <c:val>
            <c:numRef>
              <c:f>'Districts 100% or over (Seats)'!$B$9:$B$10</c:f>
              <c:numCache>
                <c:formatCode>#,##0</c:formatCode>
                <c:ptCount val="2"/>
                <c:pt idx="0">
                  <c:v>7295.0</c:v>
                </c:pt>
                <c:pt idx="1">
                  <c:v>518.0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7530440"/>
        <c:axId val="2029839544"/>
      </c:barChart>
      <c:catAx>
        <c:axId val="-2137530440"/>
        <c:scaling>
          <c:orientation val="minMax"/>
        </c:scaling>
        <c:delete val="0"/>
        <c:axPos val="b"/>
        <c:majorTickMark val="out"/>
        <c:minorTickMark val="none"/>
        <c:tickLblPos val="nextTo"/>
        <c:crossAx val="2029839544"/>
        <c:crosses val="autoZero"/>
        <c:auto val="1"/>
        <c:lblAlgn val="ctr"/>
        <c:lblOffset val="100"/>
        <c:noMultiLvlLbl val="0"/>
      </c:catAx>
      <c:valAx>
        <c:axId val="20298395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37530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# of Seats Needed in all districts with </a:t>
            </a:r>
            <a:r>
              <a:rPr lang="en-US" sz="1800" b="1" i="0" baseline="0" dirty="0" smtClean="0">
                <a:effectLst/>
              </a:rPr>
              <a:t>ES building </a:t>
            </a:r>
            <a:r>
              <a:rPr lang="en-US" sz="1800" b="1" i="0" baseline="0" dirty="0">
                <a:effectLst/>
              </a:rPr>
              <a:t>utilization rates higher than 100</a:t>
            </a:r>
            <a:r>
              <a:rPr lang="en-US" sz="1800" b="1" i="0" baseline="0" dirty="0" smtClean="0">
                <a:effectLst/>
              </a:rPr>
              <a:t>%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('Districts 100% or over (Seats)'!$A$1:$A$10,'Districts 100% or over (Seats)'!$A$13)</c:f>
              <c:strCache>
                <c:ptCount val="11"/>
                <c:pt idx="0">
                  <c:v>D10</c:v>
                </c:pt>
                <c:pt idx="1">
                  <c:v>D11</c:v>
                </c:pt>
                <c:pt idx="2">
                  <c:v>D15</c:v>
                </c:pt>
                <c:pt idx="3">
                  <c:v>D20</c:v>
                </c:pt>
                <c:pt idx="4">
                  <c:v>D22</c:v>
                </c:pt>
                <c:pt idx="5">
                  <c:v>D24</c:v>
                </c:pt>
                <c:pt idx="6">
                  <c:v>D25</c:v>
                </c:pt>
                <c:pt idx="7">
                  <c:v>D26</c:v>
                </c:pt>
                <c:pt idx="8">
                  <c:v>D27</c:v>
                </c:pt>
                <c:pt idx="9">
                  <c:v>D30</c:v>
                </c:pt>
                <c:pt idx="10">
                  <c:v>D31</c:v>
                </c:pt>
              </c:strCache>
            </c:strRef>
          </c:cat>
          <c:val>
            <c:numRef>
              <c:f>('Districts 100% or over (Seats)'!$B$1:$B$10,'Districts 100% or over (Seats)'!$B$13)</c:f>
              <c:numCache>
                <c:formatCode>#,##0</c:formatCode>
                <c:ptCount val="11"/>
                <c:pt idx="0">
                  <c:v>1929.0</c:v>
                </c:pt>
                <c:pt idx="1">
                  <c:v>1237.0</c:v>
                </c:pt>
                <c:pt idx="2">
                  <c:v>1822.0</c:v>
                </c:pt>
                <c:pt idx="3">
                  <c:v>3912.0</c:v>
                </c:pt>
                <c:pt idx="4" formatCode="General">
                  <c:v>189.0</c:v>
                </c:pt>
                <c:pt idx="5">
                  <c:v>5318.0</c:v>
                </c:pt>
                <c:pt idx="6">
                  <c:v>1637.0</c:v>
                </c:pt>
                <c:pt idx="7">
                  <c:v>1231.0</c:v>
                </c:pt>
                <c:pt idx="8">
                  <c:v>1451.0</c:v>
                </c:pt>
                <c:pt idx="9">
                  <c:v>1476.0</c:v>
                </c:pt>
                <c:pt idx="10">
                  <c:v>2279.0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7491512"/>
        <c:axId val="-2137376616"/>
      </c:barChart>
      <c:catAx>
        <c:axId val="-213749151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7376616"/>
        <c:crosses val="autoZero"/>
        <c:auto val="1"/>
        <c:lblAlgn val="ctr"/>
        <c:lblOffset val="100"/>
        <c:noMultiLvlLbl val="0"/>
      </c:catAx>
      <c:valAx>
        <c:axId val="-213737661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37491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1787608"/>
        <c:axId val="2120117768"/>
      </c:barChart>
      <c:catAx>
        <c:axId val="-2131787608"/>
        <c:scaling>
          <c:orientation val="minMax"/>
        </c:scaling>
        <c:delete val="0"/>
        <c:axPos val="b"/>
        <c:majorTickMark val="out"/>
        <c:minorTickMark val="none"/>
        <c:tickLblPos val="nextTo"/>
        <c:crossAx val="2120117768"/>
        <c:crosses val="autoZero"/>
        <c:auto val="1"/>
        <c:lblAlgn val="ctr"/>
        <c:lblOffset val="100"/>
        <c:noMultiLvlLbl val="0"/>
      </c:catAx>
      <c:valAx>
        <c:axId val="21201177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31787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504D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'D7'!$E$64:$E$69</c:f>
              <c:strCache>
                <c:ptCount val="6"/>
                <c:pt idx="0">
                  <c:v>District 7 Elementary Schools</c:v>
                </c:pt>
                <c:pt idx="1">
                  <c:v>Citywide Elementary Schools</c:v>
                </c:pt>
                <c:pt idx="2">
                  <c:v>District 7 Middle Schools</c:v>
                </c:pt>
                <c:pt idx="3">
                  <c:v>Citywide Middle Schools</c:v>
                </c:pt>
                <c:pt idx="4">
                  <c:v>Bronx High Schools</c:v>
                </c:pt>
                <c:pt idx="5">
                  <c:v>Citywide High Schools</c:v>
                </c:pt>
              </c:strCache>
            </c:strRef>
          </c:cat>
          <c:val>
            <c:numRef>
              <c:f>'D7'!$F$64:$F$69</c:f>
              <c:numCache>
                <c:formatCode>0.0%</c:formatCode>
                <c:ptCount val="6"/>
                <c:pt idx="0">
                  <c:v>0.866</c:v>
                </c:pt>
                <c:pt idx="1">
                  <c:v>0.974</c:v>
                </c:pt>
                <c:pt idx="2">
                  <c:v>0.827</c:v>
                </c:pt>
                <c:pt idx="3">
                  <c:v>0.809</c:v>
                </c:pt>
                <c:pt idx="4">
                  <c:v>0.894</c:v>
                </c:pt>
                <c:pt idx="5">
                  <c:v>0.952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691672"/>
        <c:axId val="2132421096"/>
      </c:barChart>
      <c:catAx>
        <c:axId val="-21326916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421096"/>
        <c:crosses val="autoZero"/>
        <c:auto val="1"/>
        <c:lblAlgn val="ctr"/>
        <c:lblOffset val="100"/>
        <c:noMultiLvlLbl val="0"/>
      </c:catAx>
      <c:valAx>
        <c:axId val="2132421096"/>
        <c:scaling>
          <c:orientation val="minMax"/>
          <c:max val="1.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132691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Sheet3!$C$11:$C$13</c:f>
              <c:strCache>
                <c:ptCount val="3"/>
                <c:pt idx="0">
                  <c:v>P.S. 30 ANNEX</c:v>
                </c:pt>
                <c:pt idx="1">
                  <c:v>P.S. 65</c:v>
                </c:pt>
                <c:pt idx="2">
                  <c:v>P.S. 49</c:v>
                </c:pt>
              </c:strCache>
            </c:strRef>
          </c:cat>
          <c:val>
            <c:numRef>
              <c:f>Sheet3!$D$11:$D$13</c:f>
              <c:numCache>
                <c:formatCode>0%</c:formatCode>
                <c:ptCount val="3"/>
                <c:pt idx="0">
                  <c:v>2.34</c:v>
                </c:pt>
                <c:pt idx="1">
                  <c:v>1.24</c:v>
                </c:pt>
                <c:pt idx="2">
                  <c:v>1.02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237464"/>
        <c:axId val="2132185416"/>
      </c:barChart>
      <c:catAx>
        <c:axId val="-21322374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185416"/>
        <c:crosses val="autoZero"/>
        <c:auto val="1"/>
        <c:lblAlgn val="ctr"/>
        <c:lblOffset val="100"/>
        <c:noMultiLvlLbl val="0"/>
      </c:catAx>
      <c:valAx>
        <c:axId val="21321854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32237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BRONX HS OF SCIENCE</c:v>
                </c:pt>
                <c:pt idx="1">
                  <c:v>BRONX LEADERSHIP ACADEMY</c:v>
                </c:pt>
                <c:pt idx="2">
                  <c:v>M.S./H.S. 270</c:v>
                </c:pt>
                <c:pt idx="3">
                  <c:v>HS OF AMERICAN STUDIES</c:v>
                </c:pt>
                <c:pt idx="4">
                  <c:v>JAMES MONROE HS CAMPUS ANNEX</c:v>
                </c:pt>
                <c:pt idx="5">
                  <c:v>EAGLE ACADEMY FOR YOUNG MEN</c:v>
                </c:pt>
                <c:pt idx="6">
                  <c:v>BATHGATE HS</c:v>
                </c:pt>
                <c:pt idx="7">
                  <c:v>HERBERT H. LEHMAN HS</c:v>
                </c:pt>
                <c:pt idx="8">
                  <c:v>DEWITT CLINTON HS</c:v>
                </c:pt>
                <c:pt idx="9">
                  <c:v>BRONX HS FOR THE VISUAL ARTS</c:v>
                </c:pt>
                <c:pt idx="10">
                  <c:v>EVANDER CHILDS HS</c:v>
                </c:pt>
                <c:pt idx="11">
                  <c:v>MORRIS HS</c:v>
                </c:pt>
                <c:pt idx="12">
                  <c:v>HS OF LAW, GOV'T &amp; JUSTICE</c:v>
                </c:pt>
                <c:pt idx="13">
                  <c:v>MOTT HAVEN EDUCATIONAL CAMPUS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1.33</c:v>
                </c:pt>
                <c:pt idx="1">
                  <c:v>1.26</c:v>
                </c:pt>
                <c:pt idx="2">
                  <c:v>1.24</c:v>
                </c:pt>
                <c:pt idx="3">
                  <c:v>1.19</c:v>
                </c:pt>
                <c:pt idx="4">
                  <c:v>1.16</c:v>
                </c:pt>
                <c:pt idx="5">
                  <c:v>1.14</c:v>
                </c:pt>
                <c:pt idx="6">
                  <c:v>1.13</c:v>
                </c:pt>
                <c:pt idx="7">
                  <c:v>1.09</c:v>
                </c:pt>
                <c:pt idx="8">
                  <c:v>1.09</c:v>
                </c:pt>
                <c:pt idx="9">
                  <c:v>1.07</c:v>
                </c:pt>
                <c:pt idx="10">
                  <c:v>1.06</c:v>
                </c:pt>
                <c:pt idx="11">
                  <c:v>1.05</c:v>
                </c:pt>
                <c:pt idx="12">
                  <c:v>1.03</c:v>
                </c:pt>
                <c:pt idx="13">
                  <c:v>1.03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767160"/>
        <c:axId val="-2132781208"/>
      </c:barChart>
      <c:catAx>
        <c:axId val="-21327671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781208"/>
        <c:crosses val="autoZero"/>
        <c:auto val="1"/>
        <c:lblAlgn val="ctr"/>
        <c:lblOffset val="100"/>
        <c:noMultiLvlLbl val="0"/>
      </c:catAx>
      <c:valAx>
        <c:axId val="-2132781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32767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504D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Bronx!$A$10:$A$13</c:f>
              <c:strCache>
                <c:ptCount val="4"/>
                <c:pt idx="0">
                  <c:v>ES and MS New Seats from Capital Plan FY 2015-2019</c:v>
                </c:pt>
                <c:pt idx="1">
                  <c:v>Enrollment Projections, Statistical Forecasting 2011-2021</c:v>
                </c:pt>
                <c:pt idx="2">
                  <c:v>Enrollment Projections, Grier Partnership 2011-2021</c:v>
                </c:pt>
                <c:pt idx="3">
                  <c:v>Housing Starts, Estimated Growth 2012-2021</c:v>
                </c:pt>
              </c:strCache>
            </c:strRef>
          </c:cat>
          <c:val>
            <c:numRef>
              <c:f>Bronx!$B$10:$B$13</c:f>
              <c:numCache>
                <c:formatCode>General</c:formatCode>
                <c:ptCount val="4"/>
                <c:pt idx="0">
                  <c:v>456.0</c:v>
                </c:pt>
                <c:pt idx="1">
                  <c:v>515.0</c:v>
                </c:pt>
                <c:pt idx="2" formatCode="#,##0">
                  <c:v>1797.0</c:v>
                </c:pt>
                <c:pt idx="3" formatCode="#,##0">
                  <c:v>3040.0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225256"/>
        <c:axId val="-2132331928"/>
      </c:barChart>
      <c:catAx>
        <c:axId val="211922525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331928"/>
        <c:crosses val="autoZero"/>
        <c:auto val="1"/>
        <c:lblAlgn val="ctr"/>
        <c:lblOffset val="100"/>
        <c:noMultiLvlLbl val="0"/>
      </c:catAx>
      <c:valAx>
        <c:axId val="-2132331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9225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97.4%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80.9%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95.2%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'Citywide avg graphs'!$B$2:$B$4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'Citywide avg graphs'!$C$2:$C$4</c:f>
              <c:numCache>
                <c:formatCode>0.0%</c:formatCode>
                <c:ptCount val="3"/>
                <c:pt idx="0">
                  <c:v>0.968</c:v>
                </c:pt>
                <c:pt idx="1">
                  <c:v>0.809</c:v>
                </c:pt>
                <c:pt idx="2">
                  <c:v>0.948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0166312"/>
        <c:axId val="-2131790008"/>
      </c:barChart>
      <c:catAx>
        <c:axId val="212016631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1790008"/>
        <c:crosses val="autoZero"/>
        <c:auto val="1"/>
        <c:lblAlgn val="ctr"/>
        <c:lblOffset val="100"/>
        <c:noMultiLvlLbl val="0"/>
      </c:catAx>
      <c:valAx>
        <c:axId val="-21317900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120166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Sheet1!$A$1:$A$4</c:f>
              <c:strCache>
                <c:ptCount val="4"/>
                <c:pt idx="0">
                  <c:v>Statistical Forecasting 2011-2021 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Sheet1!$B$1:$B$4</c:f>
              <c:numCache>
                <c:formatCode>#,##0</c:formatCode>
                <c:ptCount val="4"/>
                <c:pt idx="0">
                  <c:v>40589.0</c:v>
                </c:pt>
                <c:pt idx="1">
                  <c:v>51954.0</c:v>
                </c:pt>
                <c:pt idx="2">
                  <c:v>38244.0</c:v>
                </c:pt>
                <c:pt idx="3">
                  <c:v>36654.0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0158680"/>
        <c:axId val="2120275128"/>
      </c:barChart>
      <c:catAx>
        <c:axId val="21201586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20275128"/>
        <c:crosses val="autoZero"/>
        <c:auto val="1"/>
        <c:lblAlgn val="ctr"/>
        <c:lblOffset val="100"/>
        <c:noMultiLvlLbl val="0"/>
      </c:catAx>
      <c:valAx>
        <c:axId val="21202751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20158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HS!$I$16:$I$19</c:f>
              <c:strCache>
                <c:ptCount val="4"/>
                <c:pt idx="0">
                  <c:v>Statistical Forecasting 2011-2021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HS!$J$16:$J$19</c:f>
              <c:numCache>
                <c:formatCode>#,##0</c:formatCode>
                <c:ptCount val="4"/>
                <c:pt idx="0">
                  <c:v>19461.0</c:v>
                </c:pt>
                <c:pt idx="1">
                  <c:v>18387.0</c:v>
                </c:pt>
                <c:pt idx="2">
                  <c:v>13483.0</c:v>
                </c:pt>
                <c:pt idx="3">
                  <c:v>3102.0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1976744"/>
        <c:axId val="2119884040"/>
      </c:barChart>
      <c:catAx>
        <c:axId val="-2131976744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884040"/>
        <c:crosses val="autoZero"/>
        <c:auto val="1"/>
        <c:lblAlgn val="ctr"/>
        <c:lblOffset val="100"/>
        <c:noMultiLvlLbl val="0"/>
      </c:catAx>
      <c:valAx>
        <c:axId val="2119884040"/>
        <c:scaling>
          <c:orientation val="minMax"/>
          <c:max val="20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31976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# of</a:t>
            </a:r>
            <a:r>
              <a:rPr lang="en-US" baseline="0" dirty="0"/>
              <a:t> Kids on </a:t>
            </a:r>
            <a:r>
              <a:rPr lang="en-US" baseline="0" dirty="0" smtClean="0"/>
              <a:t>wait lists </a:t>
            </a:r>
            <a:r>
              <a:rPr lang="en-US" baseline="0" dirty="0"/>
              <a:t>for Kindergarten 2011-2013 by </a:t>
            </a:r>
            <a:r>
              <a:rPr lang="en-US" baseline="0" dirty="0" smtClean="0"/>
              <a:t>Borough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0.02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Sheet1!$C$28:$G$28</c:f>
              <c:numCache>
                <c:formatCode>General</c:formatCode>
                <c:ptCount val="5"/>
                <c:pt idx="0">
                  <c:v>751.0</c:v>
                </c:pt>
                <c:pt idx="1">
                  <c:v>112.0</c:v>
                </c:pt>
                <c:pt idx="2">
                  <c:v>679.0</c:v>
                </c:pt>
                <c:pt idx="3">
                  <c:v>883.0</c:v>
                </c:pt>
                <c:pt idx="4">
                  <c:v>163.0</c:v>
                </c:pt>
              </c:numCache>
            </c:numRef>
          </c:val>
        </c:ser>
        <c:ser>
          <c:idx val="1"/>
          <c:order val="1"/>
          <c:tx>
            <c:strRef>
              <c:f>Sheet1!$B$29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15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Sheet1!$C$29:$G$29</c:f>
              <c:numCache>
                <c:formatCode>General</c:formatCode>
                <c:ptCount val="5"/>
                <c:pt idx="0">
                  <c:v>462.0</c:v>
                </c:pt>
                <c:pt idx="1">
                  <c:v>211.0</c:v>
                </c:pt>
                <c:pt idx="2">
                  <c:v>720.0</c:v>
                </c:pt>
                <c:pt idx="3">
                  <c:v>942.0</c:v>
                </c:pt>
                <c:pt idx="4">
                  <c:v>47.0</c:v>
                </c:pt>
              </c:numCache>
            </c:numRef>
          </c:val>
        </c:ser>
        <c:ser>
          <c:idx val="2"/>
          <c:order val="2"/>
          <c:tx>
            <c:strRef>
              <c:f>Sheet1!$B$30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399999999999999"/>
                  <c:y val="0.0149253731343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Sheet1!$C$30:$G$30</c:f>
              <c:numCache>
                <c:formatCode>General</c:formatCode>
                <c:ptCount val="5"/>
                <c:pt idx="0">
                  <c:v>569.0</c:v>
                </c:pt>
                <c:pt idx="1">
                  <c:v>114.0</c:v>
                </c:pt>
                <c:pt idx="2">
                  <c:v>622.0</c:v>
                </c:pt>
                <c:pt idx="3">
                  <c:v>946.0</c:v>
                </c:pt>
                <c:pt idx="4">
                  <c:v>110.0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602312"/>
        <c:axId val="-2132011320"/>
      </c:barChart>
      <c:catAx>
        <c:axId val="-2132602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2011320"/>
        <c:crosses val="autoZero"/>
        <c:auto val="1"/>
        <c:lblAlgn val="ctr"/>
        <c:lblOffset val="100"/>
        <c:noMultiLvlLbl val="0"/>
      </c:catAx>
      <c:valAx>
        <c:axId val="-21320113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132602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% </a:t>
            </a:r>
            <a:r>
              <a:rPr lang="en-US" sz="1200" dirty="0" smtClean="0"/>
              <a:t>of Schools w/ wait lists</a:t>
            </a:r>
            <a:r>
              <a:rPr lang="en-US" sz="1200" baseline="0" dirty="0" smtClean="0"/>
              <a:t> </a:t>
            </a:r>
            <a:r>
              <a:rPr lang="en-US" sz="1200" baseline="0" dirty="0"/>
              <a:t>by </a:t>
            </a:r>
            <a:r>
              <a:rPr lang="en-US" sz="1200" baseline="0" dirty="0" smtClean="0"/>
              <a:t>District</a:t>
            </a:r>
            <a:r>
              <a:rPr lang="en-US" sz="1200" baseline="0" dirty="0"/>
              <a:t>* 2013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 percentage'!$M$4</c:f>
              <c:strCache>
                <c:ptCount val="1"/>
                <c:pt idx="0">
                  <c:v>% of district schools with WL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delete val="1"/>
            </c:dLbl>
            <c:dLbl>
              <c:idx val="13"/>
              <c:delete val="1"/>
            </c:dLbl>
            <c:dLbl>
              <c:idx val="16"/>
              <c:delete val="1"/>
            </c:dLbl>
            <c:dLbl>
              <c:idx val="21"/>
              <c:layout>
                <c:manualLayout>
                  <c:x val="0.023936170212765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 percentage'!$L$5:$L$33</c:f>
              <c:numCache>
                <c:formatCode>General</c:formatCode>
                <c:ptCount val="29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8.0</c:v>
                </c:pt>
                <c:pt idx="6">
                  <c:v>9.0</c:v>
                </c:pt>
                <c:pt idx="7">
                  <c:v>10.0</c:v>
                </c:pt>
                <c:pt idx="8">
                  <c:v>11.0</c:v>
                </c:pt>
                <c:pt idx="9">
                  <c:v>12.0</c:v>
                </c:pt>
                <c:pt idx="10">
                  <c:v>13.0</c:v>
                </c:pt>
                <c:pt idx="11">
                  <c:v>14.0</c:v>
                </c:pt>
                <c:pt idx="12">
                  <c:v>15.0</c:v>
                </c:pt>
                <c:pt idx="13">
                  <c:v>16.0</c:v>
                </c:pt>
                <c:pt idx="14">
                  <c:v>17.0</c:v>
                </c:pt>
                <c:pt idx="15">
                  <c:v>18.0</c:v>
                </c:pt>
                <c:pt idx="16">
                  <c:v>19.0</c:v>
                </c:pt>
                <c:pt idx="17">
                  <c:v>20.0</c:v>
                </c:pt>
                <c:pt idx="18">
                  <c:v>21.0</c:v>
                </c:pt>
                <c:pt idx="19">
                  <c:v>22.0</c:v>
                </c:pt>
                <c:pt idx="20">
                  <c:v>24.0</c:v>
                </c:pt>
                <c:pt idx="21">
                  <c:v>25.0</c:v>
                </c:pt>
                <c:pt idx="22">
                  <c:v>26.0</c:v>
                </c:pt>
                <c:pt idx="23">
                  <c:v>27.0</c:v>
                </c:pt>
                <c:pt idx="24">
                  <c:v>28.0</c:v>
                </c:pt>
                <c:pt idx="25">
                  <c:v>29.0</c:v>
                </c:pt>
                <c:pt idx="26">
                  <c:v>30.0</c:v>
                </c:pt>
                <c:pt idx="27">
                  <c:v>31.0</c:v>
                </c:pt>
                <c:pt idx="28">
                  <c:v>32.0</c:v>
                </c:pt>
              </c:numCache>
            </c:numRef>
          </c:cat>
          <c:val>
            <c:numRef>
              <c:f>'2013 percentage'!$M$5:$M$33</c:f>
              <c:numCache>
                <c:formatCode>0%</c:formatCode>
                <c:ptCount val="29"/>
                <c:pt idx="0">
                  <c:v>0.382352941176471</c:v>
                </c:pt>
                <c:pt idx="1">
                  <c:v>0.333333333333333</c:v>
                </c:pt>
                <c:pt idx="2">
                  <c:v>0.0</c:v>
                </c:pt>
                <c:pt idx="3">
                  <c:v>0.0</c:v>
                </c:pt>
                <c:pt idx="4">
                  <c:v>0.08</c:v>
                </c:pt>
                <c:pt idx="5">
                  <c:v>0.0476190476190476</c:v>
                </c:pt>
                <c:pt idx="6">
                  <c:v>0.0</c:v>
                </c:pt>
                <c:pt idx="7">
                  <c:v>0.048780487804878</c:v>
                </c:pt>
                <c:pt idx="8">
                  <c:v>0.0714285714285714</c:v>
                </c:pt>
                <c:pt idx="9">
                  <c:v>0.181818181818182</c:v>
                </c:pt>
                <c:pt idx="10">
                  <c:v>0.0555555555555555</c:v>
                </c:pt>
                <c:pt idx="11">
                  <c:v>0.0476190476190476</c:v>
                </c:pt>
                <c:pt idx="12">
                  <c:v>0.434782608695652</c:v>
                </c:pt>
                <c:pt idx="13">
                  <c:v>0.0</c:v>
                </c:pt>
                <c:pt idx="14">
                  <c:v>0.0434782608695652</c:v>
                </c:pt>
                <c:pt idx="15">
                  <c:v>0.0769230769230769</c:v>
                </c:pt>
                <c:pt idx="16">
                  <c:v>0.0</c:v>
                </c:pt>
                <c:pt idx="17">
                  <c:v>0.366666666666667</c:v>
                </c:pt>
                <c:pt idx="18">
                  <c:v>0.227272727272727</c:v>
                </c:pt>
                <c:pt idx="19">
                  <c:v>0.0740740740740741</c:v>
                </c:pt>
                <c:pt idx="20">
                  <c:v>0.310344827586207</c:v>
                </c:pt>
                <c:pt idx="21">
                  <c:v>0.307692307692308</c:v>
                </c:pt>
                <c:pt idx="22">
                  <c:v>0.142857142857143</c:v>
                </c:pt>
                <c:pt idx="23">
                  <c:v>0.0769230769230769</c:v>
                </c:pt>
                <c:pt idx="24">
                  <c:v>0.153846153846154</c:v>
                </c:pt>
                <c:pt idx="25">
                  <c:v>0.037037037037037</c:v>
                </c:pt>
                <c:pt idx="26">
                  <c:v>0.307692307692308</c:v>
                </c:pt>
                <c:pt idx="27">
                  <c:v>0.133333333333333</c:v>
                </c:pt>
                <c:pt idx="28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091560"/>
        <c:axId val="2120049688"/>
      </c:barChart>
      <c:catAx>
        <c:axId val="-2132091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Districts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1, </a:t>
                </a:r>
                <a:r>
                  <a:rPr lang="en-US" dirty="0"/>
                  <a:t>7, </a:t>
                </a:r>
                <a:r>
                  <a:rPr lang="en-US" dirty="0" smtClean="0"/>
                  <a:t>23 </a:t>
                </a:r>
                <a:r>
                  <a:rPr lang="en-US" baseline="0" dirty="0" smtClean="0"/>
                  <a:t>not </a:t>
                </a:r>
                <a:r>
                  <a:rPr lang="en-US" baseline="0" dirty="0"/>
                  <a:t>included as they are "choice districts")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0049688"/>
        <c:crosses val="autoZero"/>
        <c:auto val="1"/>
        <c:lblAlgn val="ctr"/>
        <c:lblOffset val="100"/>
        <c:noMultiLvlLbl val="0"/>
      </c:catAx>
      <c:valAx>
        <c:axId val="21200496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32091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Zoned Kindergarten</a:t>
            </a:r>
            <a:r>
              <a:rPr lang="en-US" sz="1600" baseline="0" dirty="0"/>
              <a:t> wait lists, citywide 2009-13</a:t>
            </a:r>
            <a:endParaRPr lang="en-US" sz="1600" dirty="0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Zoned</c:v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0.0305555555555554"/>
                  <c:y val="-0.032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38888888888889"/>
                  <c:y val="-0.0601855497229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charts!$A$49:$E$49</c:f>
              <c:numCache>
                <c:formatCode>General</c:formatCode>
                <c:ptCount val="5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</c:numCache>
            </c:numRef>
          </c:cat>
          <c:val>
            <c:numRef>
              <c:f>charts!$A$50:$E$50</c:f>
              <c:numCache>
                <c:formatCode>General</c:formatCode>
                <c:ptCount val="5"/>
                <c:pt idx="0">
                  <c:v>499.0</c:v>
                </c:pt>
                <c:pt idx="1">
                  <c:v>1885.0</c:v>
                </c:pt>
                <c:pt idx="2">
                  <c:v>2588.0</c:v>
                </c:pt>
                <c:pt idx="3">
                  <c:v>2382.0</c:v>
                </c:pt>
                <c:pt idx="4">
                  <c:v>2361.0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0233240"/>
        <c:axId val="2132758664"/>
      </c:lineChart>
      <c:catAx>
        <c:axId val="2120233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2758664"/>
        <c:crosses val="autoZero"/>
        <c:auto val="1"/>
        <c:lblAlgn val="ctr"/>
        <c:lblOffset val="100"/>
        <c:noMultiLvlLbl val="0"/>
      </c:catAx>
      <c:valAx>
        <c:axId val="2132758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0233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 i="0" u="none" strike="noStrike" baseline="0" dirty="0" smtClean="0">
                <a:solidFill>
                  <a:srgbClr val="FF6600"/>
                </a:solidFill>
                <a:effectLst/>
              </a:rPr>
              <a:t>K-3 Class sizes largest since 1998 </a:t>
            </a:r>
          </a:p>
          <a:p>
            <a:pPr>
              <a:defRPr/>
            </a:pPr>
            <a:r>
              <a:rPr lang="en-US" sz="1200" baseline="0" dirty="0" smtClean="0"/>
              <a:t>General </a:t>
            </a:r>
            <a:r>
              <a:rPr lang="en-US" sz="1200" baseline="0" dirty="0" err="1" smtClean="0"/>
              <a:t>ed</a:t>
            </a:r>
            <a:r>
              <a:rPr lang="en-US" sz="1200" baseline="0" dirty="0" smtClean="0"/>
              <a:t>, CTT and gifted: data from IBO </a:t>
            </a:r>
            <a:r>
              <a:rPr lang="en-US" sz="1200" baseline="0" dirty="0"/>
              <a:t>1998-2005; DOE 2006-2013</a:t>
            </a:r>
            <a:endParaRPr lang="en-US" sz="1200" dirty="0"/>
          </a:p>
        </c:rich>
      </c:tx>
      <c:overlay val="0"/>
      <c:spPr>
        <a:solidFill>
          <a:srgbClr val="FFFFFF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trend'!$G$10:$V$10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trend'!$G$11:$V$11</c:f>
              <c:numCache>
                <c:formatCode>0.00</c:formatCode>
                <c:ptCount val="16"/>
                <c:pt idx="0">
                  <c:v>24.90215370312981</c:v>
                </c:pt>
                <c:pt idx="1">
                  <c:v>23.24580561180214</c:v>
                </c:pt>
                <c:pt idx="2">
                  <c:v>22.37947222419803</c:v>
                </c:pt>
                <c:pt idx="3">
                  <c:v>22.09556068031128</c:v>
                </c:pt>
                <c:pt idx="4">
                  <c:v>21.68038688095409</c:v>
                </c:pt>
                <c:pt idx="5">
                  <c:v>21.55078822129685</c:v>
                </c:pt>
                <c:pt idx="6">
                  <c:v>21.28487229862475</c:v>
                </c:pt>
                <c:pt idx="7">
                  <c:v>21.11942368441328</c:v>
                </c:pt>
                <c:pt idx="8">
                  <c:v>21.0</c:v>
                </c:pt>
                <c:pt idx="9">
                  <c:v>20.9</c:v>
                </c:pt>
                <c:pt idx="10">
                  <c:v>21.4</c:v>
                </c:pt>
                <c:pt idx="11">
                  <c:v>22.1</c:v>
                </c:pt>
                <c:pt idx="12">
                  <c:v>22.9</c:v>
                </c:pt>
                <c:pt idx="13">
                  <c:v>23.89</c:v>
                </c:pt>
                <c:pt idx="14">
                  <c:v>24.45999999999999</c:v>
                </c:pt>
                <c:pt idx="15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0181832"/>
        <c:axId val="2119939208"/>
      </c:lineChart>
      <c:catAx>
        <c:axId val="212018183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9939208"/>
        <c:crosses val="autoZero"/>
        <c:auto val="1"/>
        <c:lblAlgn val="ctr"/>
        <c:lblOffset val="100"/>
        <c:noMultiLvlLbl val="0"/>
      </c:catAx>
      <c:valAx>
        <c:axId val="2119939208"/>
        <c:scaling>
          <c:orientation val="minMax"/>
        </c:scaling>
        <c:delete val="1"/>
        <c:axPos val="l"/>
        <c:majorGridlines/>
        <c:numFmt formatCode="0.00" sourceLinked="1"/>
        <c:majorTickMark val="none"/>
        <c:minorTickMark val="none"/>
        <c:tickLblPos val="none"/>
        <c:crossAx val="2120181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/>
            </a:pPr>
            <a:r>
              <a:rPr lang="en-US" sz="2400" dirty="0" smtClean="0">
                <a:solidFill>
                  <a:srgbClr val="FF6600"/>
                </a:solidFill>
              </a:rPr>
              <a:t>4th – 8</a:t>
            </a:r>
            <a:r>
              <a:rPr lang="en-US" sz="2400" baseline="30000" dirty="0" smtClean="0">
                <a:solidFill>
                  <a:srgbClr val="FF6600"/>
                </a:solidFill>
              </a:rPr>
              <a:t>th</a:t>
            </a:r>
            <a:r>
              <a:rPr lang="en-US" sz="2400" dirty="0" smtClean="0">
                <a:solidFill>
                  <a:srgbClr val="FF6600"/>
                </a:solidFill>
              </a:rPr>
              <a:t> grade Class</a:t>
            </a:r>
            <a:r>
              <a:rPr lang="en-US" sz="2400" baseline="0" dirty="0" smtClean="0">
                <a:solidFill>
                  <a:srgbClr val="FF6600"/>
                </a:solidFill>
              </a:rPr>
              <a:t> sizes largest </a:t>
            </a:r>
            <a:r>
              <a:rPr lang="en-US" sz="2400" baseline="0" dirty="0">
                <a:solidFill>
                  <a:srgbClr val="FF6600"/>
                </a:solidFill>
              </a:rPr>
              <a:t>since 2002 </a:t>
            </a:r>
          </a:p>
          <a:p>
            <a:pPr algn="ctr">
              <a:defRPr sz="1800"/>
            </a:pPr>
            <a:r>
              <a:rPr lang="en-US" sz="1200" b="1" i="0" baseline="0" dirty="0" err="1" smtClean="0">
                <a:effectLst/>
              </a:rPr>
              <a:t>Gened</a:t>
            </a:r>
            <a:r>
              <a:rPr lang="en-US" sz="1200" b="1" i="0" baseline="0" dirty="0" smtClean="0">
                <a:effectLst/>
              </a:rPr>
              <a:t>, CTT and gifted: data from IBO 1998-2005; DOE 2006-2013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12581519221862"/>
          <c:y val="0.0243445692883895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0.015406162464986"/>
          <c:y val="0.124325842696629"/>
          <c:w val="0.969187675070028"/>
          <c:h val="0.70703810197882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trend'!$J$31:$Y$31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 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2010-11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trend'!$J$32:$Y$32</c:f>
              <c:numCache>
                <c:formatCode>0.0</c:formatCode>
                <c:ptCount val="16"/>
                <c:pt idx="0">
                  <c:v>28.08717250220332</c:v>
                </c:pt>
                <c:pt idx="1">
                  <c:v>27.50888256556177</c:v>
                </c:pt>
                <c:pt idx="2">
                  <c:v>27.23074054739351</c:v>
                </c:pt>
                <c:pt idx="3">
                  <c:v>27.3568578185043</c:v>
                </c:pt>
                <c:pt idx="4">
                  <c:v>27.04425881146039</c:v>
                </c:pt>
                <c:pt idx="5">
                  <c:v>26.70072886297372</c:v>
                </c:pt>
                <c:pt idx="6">
                  <c:v>26.44284235433278</c:v>
                </c:pt>
                <c:pt idx="7">
                  <c:v>25.92062780269058</c:v>
                </c:pt>
                <c:pt idx="8">
                  <c:v>25.6</c:v>
                </c:pt>
                <c:pt idx="9">
                  <c:v>25.1</c:v>
                </c:pt>
                <c:pt idx="10" formatCode="General">
                  <c:v>25.3</c:v>
                </c:pt>
                <c:pt idx="11" formatCode="General">
                  <c:v>25.8</c:v>
                </c:pt>
                <c:pt idx="12" formatCode="General">
                  <c:v>26.3</c:v>
                </c:pt>
                <c:pt idx="13" formatCode="General">
                  <c:v>26.6</c:v>
                </c:pt>
                <c:pt idx="14" formatCode="General">
                  <c:v>26.7</c:v>
                </c:pt>
                <c:pt idx="15" formatCode="General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0318712"/>
        <c:axId val="-2131985384"/>
      </c:lineChart>
      <c:catAx>
        <c:axId val="2120318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1985384"/>
        <c:crosses val="autoZero"/>
        <c:auto val="1"/>
        <c:lblAlgn val="ctr"/>
        <c:lblOffset val="100"/>
        <c:noMultiLvlLbl val="0"/>
      </c:catAx>
      <c:valAx>
        <c:axId val="-2131985384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2120318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0" dirty="0" smtClean="0">
                <a:solidFill>
                  <a:srgbClr val="FF6600"/>
                </a:solidFill>
                <a:effectLst/>
              </a:rPr>
              <a:t>Total </a:t>
            </a:r>
            <a:r>
              <a:rPr lang="en-US" sz="2000" b="1" i="0" baseline="0" dirty="0">
                <a:solidFill>
                  <a:srgbClr val="FF6600"/>
                </a:solidFill>
                <a:effectLst/>
              </a:rPr>
              <a:t>no. of teachers dropped by 5,000 since 2007-8 </a:t>
            </a:r>
            <a:endParaRPr lang="en-US" sz="2000" dirty="0">
              <a:solidFill>
                <a:srgbClr val="FF6600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data source: Mayor's Management Report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28817524262955"/>
          <c:y val="0.00147687007874016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0.0305555555555556"/>
          <c:y val="0.182429784914633"/>
          <c:w val="0.93888888888889"/>
          <c:h val="0.701590332023618"/>
        </c:manualLayout>
      </c:layout>
      <c:lineChart>
        <c:grouping val="standard"/>
        <c:varyColors val="0"/>
        <c:ser>
          <c:idx val="0"/>
          <c:order val="0"/>
          <c:tx>
            <c:strRef>
              <c:f>'teachers MMR'!$C$32</c:f>
              <c:strCache>
                <c:ptCount val="1"/>
                <c:pt idx="0">
                  <c:v>teachers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154320987654321"/>
                  <c:y val="-0.0174710623492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'teachers MMR'!$D$31:$I$31</c:f>
              <c:strCache>
                <c:ptCount val="6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 13</c:v>
                </c:pt>
              </c:strCache>
            </c:strRef>
          </c:cat>
          <c:val>
            <c:numRef>
              <c:f>'teachers MMR'!$D$32:$I$32</c:f>
              <c:numCache>
                <c:formatCode>#,##0</c:formatCode>
                <c:ptCount val="6"/>
                <c:pt idx="0">
                  <c:v>79109.0</c:v>
                </c:pt>
                <c:pt idx="1">
                  <c:v>79021.0</c:v>
                </c:pt>
                <c:pt idx="2">
                  <c:v>76795.0</c:v>
                </c:pt>
                <c:pt idx="3">
                  <c:v>74958.0</c:v>
                </c:pt>
                <c:pt idx="4">
                  <c:v>72787.0</c:v>
                </c:pt>
                <c:pt idx="5">
                  <c:v>73844.0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2730504"/>
        <c:axId val="-2132773752"/>
      </c:lineChart>
      <c:catAx>
        <c:axId val="-2132730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32773752"/>
        <c:crosses val="autoZero"/>
        <c:auto val="1"/>
        <c:lblAlgn val="ctr"/>
        <c:lblOffset val="100"/>
        <c:noMultiLvlLbl val="0"/>
      </c:catAx>
      <c:valAx>
        <c:axId val="-2132773752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-213273050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'Macintosh HD:Users:peterdalmasy:Desktop:Class Size Matters:Class Size Data:Class Size:Short term CS Data:District Data:[D7 Class Size Analysis upd 2013-14.xlsx]Summary'!$A$8</c:f>
              <c:strCache>
                <c:ptCount val="1"/>
                <c:pt idx="0">
                  <c:v>C4E goals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Data:[D7 Class Size Analysis upd 2013-14.xlsx]Summary'!$B$7:$I$7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Data:[D7 Class Size Analysis upd 2013-14.xlsx]Summary'!$B$8:$I$8</c:f>
              <c:numCache>
                <c:formatCode>General</c:formatCode>
                <c:ptCount val="8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  <c:pt idx="7">
                  <c:v>19.9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'Macintosh HD:Users:peterdalmasy:Desktop:Class Size Matters:Class Size Data:Class Size:Short term CS Data:District Data:[D7 Class Size Analysis upd 2013-14.xlsx]Summary'!$A$9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Data:[D7 Class Size Analysis upd 2013-14.xlsx]Summary'!$B$7:$I$7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Data:[D7 Class Size Analysis upd 2013-14.xlsx]Summary'!$B$9:$I$9</c:f>
              <c:numCache>
                <c:formatCode>General</c:formatCode>
                <c:ptCount val="8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'Macintosh HD:Users:peterdalmasy:Desktop:Class Size Matters:Class Size Data:Class Size:Short term CS Data:District Data:[D7 Class Size Analysis upd 2013-14.xlsx]Summary'!$A$10</c:f>
              <c:strCache>
                <c:ptCount val="1"/>
                <c:pt idx="0">
                  <c:v>D7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Data:[D7 Class Size Analysis upd 2013-14.xlsx]Summary'!$B$7:$I$7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Data:[D7 Class Size Analysis upd 2013-14.xlsx]Summary'!$B$10:$I$10</c:f>
              <c:numCache>
                <c:formatCode>General</c:formatCode>
                <c:ptCount val="8"/>
                <c:pt idx="0">
                  <c:v>19.2</c:v>
                </c:pt>
                <c:pt idx="1">
                  <c:v>18.9</c:v>
                </c:pt>
                <c:pt idx="2">
                  <c:v>18.7</c:v>
                </c:pt>
                <c:pt idx="3">
                  <c:v>19.8</c:v>
                </c:pt>
                <c:pt idx="4">
                  <c:v>20.3</c:v>
                </c:pt>
                <c:pt idx="5">
                  <c:v>21.9</c:v>
                </c:pt>
                <c:pt idx="6">
                  <c:v>21.99545454545455</c:v>
                </c:pt>
                <c:pt idx="7">
                  <c:v>22.43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0113624"/>
        <c:axId val="2132591464"/>
      </c:lineChart>
      <c:catAx>
        <c:axId val="2120113624"/>
        <c:scaling>
          <c:orientation val="minMax"/>
        </c:scaling>
        <c:delete val="0"/>
        <c:axPos val="b"/>
        <c:majorTickMark val="none"/>
        <c:minorTickMark val="none"/>
        <c:tickLblPos val="nextTo"/>
        <c:crossAx val="2132591464"/>
        <c:crosses val="autoZero"/>
        <c:auto val="1"/>
        <c:lblAlgn val="ctr"/>
        <c:lblOffset val="100"/>
        <c:noMultiLvlLbl val="0"/>
      </c:catAx>
      <c:valAx>
        <c:axId val="2132591464"/>
        <c:scaling>
          <c:orientation val="minMax"/>
          <c:min val="15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20113624"/>
        <c:crosses val="autoZero"/>
        <c:crossBetween val="between"/>
      </c:valAx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'Macintosh HD:Users:peterdalmasy:Desktop:Class Size Matters:Class Size Data:Class Size:Short term CS Data:District Data:[D7 Class Size Analysis upd 2013-14.xlsx]Summary'!$A$15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Data:[D7 Class Size Analysis upd 2013-14.xlsx]Summary'!$B$14:$I$14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Data:[D7 Class Size Analysis upd 2013-14.xlsx]Summary'!$B$15:$I$15</c:f>
              <c:numCache>
                <c:formatCode>General</c:formatCode>
                <c:ptCount val="8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'Macintosh HD:Users:peterdalmasy:Desktop:Class Size Matters:Class Size Data:Class Size:Short term CS Data:District Data:[D7 Class Size Analysis upd 2013-14.xlsx]Summary'!$A$16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Data:[D7 Class Size Analysis upd 2013-14.xlsx]Summary'!$B$14:$I$14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Data:[D7 Class Size Analysis upd 2013-14.xlsx]Summary'!$B$16:$I$16</c:f>
              <c:numCache>
                <c:formatCode>General</c:formatCode>
                <c:ptCount val="8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'Macintosh HD:Users:peterdalmasy:Desktop:Class Size Matters:Class Size Data:Class Size:Short term CS Data:District Data:[D7 Class Size Analysis upd 2013-14.xlsx]Summary'!$A$17</c:f>
              <c:strCache>
                <c:ptCount val="1"/>
                <c:pt idx="0">
                  <c:v>D7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Data:[D7 Class Size Analysis upd 2013-14.xlsx]Summary'!$B$14:$I$14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Data:[D7 Class Size Analysis upd 2013-14.xlsx]Summary'!$B$17:$I$17</c:f>
              <c:numCache>
                <c:formatCode>General</c:formatCode>
                <c:ptCount val="8"/>
                <c:pt idx="0">
                  <c:v>24.3</c:v>
                </c:pt>
                <c:pt idx="1">
                  <c:v>23.7</c:v>
                </c:pt>
                <c:pt idx="2">
                  <c:v>23.3</c:v>
                </c:pt>
                <c:pt idx="3">
                  <c:v>23.6</c:v>
                </c:pt>
                <c:pt idx="4">
                  <c:v>24.0</c:v>
                </c:pt>
                <c:pt idx="5">
                  <c:v>24.6</c:v>
                </c:pt>
                <c:pt idx="6">
                  <c:v>24.39830508474576</c:v>
                </c:pt>
                <c:pt idx="7">
                  <c:v>25.58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0619752"/>
        <c:axId val="2132535736"/>
      </c:lineChart>
      <c:catAx>
        <c:axId val="212061975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32535736"/>
        <c:crosses val="autoZero"/>
        <c:auto val="1"/>
        <c:lblAlgn val="ctr"/>
        <c:lblOffset val="100"/>
        <c:noMultiLvlLbl val="0"/>
      </c:catAx>
      <c:valAx>
        <c:axId val="2132535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epr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20619752"/>
        <c:crosses val="autoZero"/>
        <c:crossBetween val="between"/>
      </c:valAx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Sheet1!$C$7:$I$7</c:f>
              <c:numCache>
                <c:formatCode>General</c:formatCode>
                <c:ptCount val="7"/>
                <c:pt idx="0">
                  <c:v>26.0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Sheet1!$C$8:$I$8</c:f>
              <c:numCache>
                <c:formatCode>General</c:formatCode>
                <c:ptCount val="7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2708616"/>
        <c:axId val="2120146520"/>
      </c:lineChart>
      <c:catAx>
        <c:axId val="-21327086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20146520"/>
        <c:crosses val="autoZero"/>
        <c:auto val="1"/>
        <c:lblAlgn val="ctr"/>
        <c:lblOffset val="100"/>
        <c:noMultiLvlLbl val="0"/>
      </c:catAx>
      <c:valAx>
        <c:axId val="2120146520"/>
        <c:scaling>
          <c:orientation val="minMax"/>
          <c:min val="24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2708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D7 Kindergarten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Sheet1!$D$24:$D$29</c:f>
              <c:strCache>
                <c:ptCount val="6"/>
                <c:pt idx="0">
                  <c:v>P.S. 018 JOHN PETER ZENGER</c:v>
                </c:pt>
                <c:pt idx="1">
                  <c:v>P.S. 001 COURTLANDT SCHOOL</c:v>
                </c:pt>
                <c:pt idx="2">
                  <c:v>P.S. 043 JONAS BRONCK</c:v>
                </c:pt>
                <c:pt idx="3">
                  <c:v>P.S./M.S. 031 THE WILLIAM LLOYD GARRISON</c:v>
                </c:pt>
                <c:pt idx="4">
                  <c:v>P.S. 030 WILTON</c:v>
                </c:pt>
                <c:pt idx="5">
                  <c:v>P.S. 154 JONATHAN D. HYATT</c:v>
                </c:pt>
              </c:strCache>
            </c:strRef>
          </c:cat>
          <c:val>
            <c:numRef>
              <c:f>Sheet1!$E$24:$E$29</c:f>
              <c:numCache>
                <c:formatCode>0</c:formatCode>
                <c:ptCount val="6"/>
                <c:pt idx="0">
                  <c:v>29.0</c:v>
                </c:pt>
                <c:pt idx="1">
                  <c:v>27.0</c:v>
                </c:pt>
                <c:pt idx="2">
                  <c:v>26.5</c:v>
                </c:pt>
                <c:pt idx="3">
                  <c:v>25.3</c:v>
                </c:pt>
                <c:pt idx="4">
                  <c:v>24.7</c:v>
                </c:pt>
                <c:pt idx="5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1828248"/>
        <c:axId val="2119521144"/>
      </c:barChart>
      <c:catAx>
        <c:axId val="-21318282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521144"/>
        <c:crosses val="autoZero"/>
        <c:auto val="1"/>
        <c:lblAlgn val="ctr"/>
        <c:lblOffset val="100"/>
        <c:noMultiLvlLbl val="0"/>
      </c:catAx>
      <c:valAx>
        <c:axId val="211952114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31828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1CF6A-DDD0-48B3-AFB8-A9E58A216385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A7E1F-AE6B-4B36-AFDA-E5EE3B17E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03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CE2E-778E-1143-8E3E-8AE59F6F89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6D3F-CCCE-5B49-BF13-65E29BF8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78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5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4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7225"/>
            <a:ext cx="7848600" cy="1927225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/>
              <a:t>UnMet</a:t>
            </a:r>
            <a:r>
              <a:rPr lang="en-US" sz="2800" dirty="0"/>
              <a:t> need for seats in New 2015-2019 capital plan</a:t>
            </a:r>
            <a:br>
              <a:rPr lang="en-US" sz="2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i="1" dirty="0"/>
              <a:t>Including CLASS SIZE and OVERCROWDING data  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>for </a:t>
            </a:r>
            <a:r>
              <a:rPr lang="en-US" sz="1800" i="1" dirty="0"/>
              <a:t>Community School district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Leonie </a:t>
            </a:r>
            <a:r>
              <a:rPr lang="en-US" dirty="0" err="1" smtClean="0"/>
              <a:t>Haimson</a:t>
            </a:r>
            <a:r>
              <a:rPr lang="en-US" dirty="0" smtClean="0"/>
              <a:t>, Class Size Matters</a:t>
            </a:r>
          </a:p>
          <a:p>
            <a:r>
              <a:rPr lang="en-US" dirty="0" smtClean="0"/>
              <a:t>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9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533399"/>
            <a:ext cx="7820025" cy="81915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800" b="1" i="1" dirty="0"/>
              <a:t>C</a:t>
            </a:r>
            <a:r>
              <a:rPr lang="en-US" sz="1800" b="1" i="1" dirty="0" smtClean="0"/>
              <a:t>lass sizes in District </a:t>
            </a:r>
            <a:r>
              <a:rPr lang="en-US" sz="1800" b="1" i="1" dirty="0"/>
              <a:t>7</a:t>
            </a:r>
            <a:r>
              <a:rPr lang="en-US" sz="1800" b="1" i="1" dirty="0" smtClean="0"/>
              <a:t> have increased in grades K-3 </a:t>
            </a:r>
            <a:br>
              <a:rPr lang="en-US" sz="1800" b="1" i="1" dirty="0" smtClean="0"/>
            </a:br>
            <a:r>
              <a:rPr lang="en-US" sz="1800" b="1" i="1" dirty="0" smtClean="0"/>
              <a:t>by 19.1% since 2007 and are above Contracts for Excellence goals</a:t>
            </a:r>
            <a:endParaRPr lang="en-US" sz="1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013148"/>
              </p:ext>
            </p:extLst>
          </p:nvPr>
        </p:nvGraphicFramePr>
        <p:xfrm>
          <a:off x="0" y="1352549"/>
          <a:ext cx="9144000" cy="5228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070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4655"/>
            <a:ext cx="8229600" cy="129579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800" b="1" i="1" dirty="0" smtClean="0"/>
              <a:t>District </a:t>
            </a:r>
            <a:r>
              <a:rPr lang="en-US" sz="1800" b="1" i="1" dirty="0"/>
              <a:t>7</a:t>
            </a:r>
            <a:r>
              <a:rPr lang="en-US" sz="1800" b="1" i="1" dirty="0" smtClean="0"/>
              <a:t>’s class sizes in grades 4-8 have increased by 9.9% since 2008 </a:t>
            </a:r>
            <a:br>
              <a:rPr lang="en-US" sz="1800" b="1" i="1" dirty="0" smtClean="0"/>
            </a:br>
            <a:r>
              <a:rPr lang="en-US" sz="1800" b="1" i="1" dirty="0" smtClean="0"/>
              <a:t>and are also above Contracts for Excellence goals</a:t>
            </a:r>
            <a:endParaRPr lang="en-US" sz="1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132916"/>
              </p:ext>
            </p:extLst>
          </p:nvPr>
        </p:nvGraphicFramePr>
        <p:xfrm>
          <a:off x="0" y="1710449"/>
          <a:ext cx="9144000" cy="4870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61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591"/>
            <a:ext cx="7772400" cy="106060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Class sizes city-wide have increased in core HS classes as well, by 2.3% since 2007, though the DOE data is unreliable</a:t>
            </a:r>
            <a:r>
              <a:rPr lang="en-US" sz="2400" dirty="0"/>
              <a:t>*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6096000"/>
            <a:ext cx="68851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*DOE’s class size data is unreliable &amp; </a:t>
            </a:r>
          </a:p>
          <a:p>
            <a:pPr algn="ctr"/>
            <a:r>
              <a:rPr lang="en-US" sz="1600" dirty="0" smtClean="0"/>
              <a:t>their methodology for calculating HS averages have changed year to year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488541"/>
              </p:ext>
            </p:extLst>
          </p:nvPr>
        </p:nvGraphicFramePr>
        <p:xfrm>
          <a:off x="435940" y="1612899"/>
          <a:ext cx="8153400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156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D7 Schools with large class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 grades K-3, there are 11 schools in District </a:t>
            </a:r>
            <a:r>
              <a:rPr lang="en-US" sz="2000" dirty="0"/>
              <a:t>7</a:t>
            </a:r>
            <a:r>
              <a:rPr lang="en-US" sz="2000" dirty="0" smtClean="0"/>
              <a:t> with at least one grade with an average class size of 25 or more, according </a:t>
            </a:r>
            <a:r>
              <a:rPr lang="en-US" sz="2000" dirty="0"/>
              <a:t>to DOE’s November 2013 </a:t>
            </a:r>
            <a:r>
              <a:rPr lang="en-US" sz="2000" dirty="0" smtClean="0"/>
              <a:t>report.</a:t>
            </a:r>
          </a:p>
          <a:p>
            <a:endParaRPr lang="en-US" sz="2000" dirty="0" smtClean="0"/>
          </a:p>
          <a:p>
            <a:r>
              <a:rPr lang="en-US" sz="2000" dirty="0" smtClean="0"/>
              <a:t>PS 018, PS/MS 029, PS/MS 031 have at least three grade levels in K-3 with 25 or more students.</a:t>
            </a:r>
          </a:p>
          <a:p>
            <a:endParaRPr lang="en-US" sz="2000" dirty="0"/>
          </a:p>
          <a:p>
            <a:r>
              <a:rPr lang="en-US" sz="2000" dirty="0" smtClean="0"/>
              <a:t>In grades 4-8, 10 schools have </a:t>
            </a:r>
            <a:r>
              <a:rPr lang="en-US" sz="2000" dirty="0"/>
              <a:t>at least one grade level with </a:t>
            </a:r>
            <a:r>
              <a:rPr lang="en-US" sz="2000" dirty="0" smtClean="0"/>
              <a:t>an average </a:t>
            </a:r>
            <a:r>
              <a:rPr lang="en-US" sz="2000" dirty="0"/>
              <a:t>class size of 30 or </a:t>
            </a:r>
            <a:r>
              <a:rPr lang="en-US" sz="2000" dirty="0" smtClean="0"/>
              <a:t>more.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Academy of Applied Mathematics &amp; Technology, PS/MS 029, and South Bronx Prep have </a:t>
            </a:r>
            <a:r>
              <a:rPr lang="en-US" sz="2000" dirty="0"/>
              <a:t>at least three grade levels with 30 or more students at the 4-8 level.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359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of schools in D7 with large class sizes, K-3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811072"/>
              </p:ext>
            </p:extLst>
          </p:nvPr>
        </p:nvGraphicFramePr>
        <p:xfrm>
          <a:off x="0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052535"/>
              </p:ext>
            </p:extLst>
          </p:nvPr>
        </p:nvGraphicFramePr>
        <p:xfrm>
          <a:off x="4572000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447332"/>
              </p:ext>
            </p:extLst>
          </p:nvPr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855701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1909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least 30,000 seats currently needed  just in districts averaging over 100%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4159020"/>
              </p:ext>
            </p:extLst>
          </p:nvPr>
        </p:nvGraphicFramePr>
        <p:xfrm>
          <a:off x="5219700" y="1689100"/>
          <a:ext cx="36957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399" y="6211669"/>
            <a:ext cx="490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*These figures are the difference between capacity &amp; enrollment in the organizational target #  in 2012-2013 Blue Book 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242011"/>
              </p:ext>
            </p:extLst>
          </p:nvPr>
        </p:nvGraphicFramePr>
        <p:xfrm>
          <a:off x="279400" y="1689100"/>
          <a:ext cx="505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6567268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9439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Over-utilized ES and MS buildings in CSD 7</a:t>
            </a:r>
            <a:r>
              <a:rPr lang="en-US" sz="2400" dirty="0" smtClean="0"/>
              <a:t> and in Bronx HS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were 3 buildings with elementary and middle school students in CSD </a:t>
            </a:r>
            <a:r>
              <a:rPr lang="en-US" dirty="0"/>
              <a:t>7</a:t>
            </a:r>
            <a:r>
              <a:rPr lang="en-US" dirty="0" smtClean="0"/>
              <a:t> that are over-utilized.  The seat need for these schools is 268 students.*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14 Bronx high school buildings are over-utilized.  Nearly 2,400 seats are needed to reduce utilization to 100%.*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800" i="1" dirty="0" smtClean="0"/>
              <a:t>*Note </a:t>
            </a:r>
            <a:r>
              <a:rPr lang="en-US" sz="1800" i="1" dirty="0"/>
              <a:t>that the seat need here is higher because it takes into account all </a:t>
            </a:r>
            <a:r>
              <a:rPr lang="en-US" sz="1800" i="1" dirty="0" smtClean="0"/>
              <a:t>over-utilized school buildings (</a:t>
            </a:r>
            <a:r>
              <a:rPr lang="en-US" sz="1800" i="1" dirty="0"/>
              <a:t>100% or more) rather than the need averaged across the district.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76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/>
              <a:t>Average </a:t>
            </a:r>
            <a:r>
              <a:rPr lang="en-US" sz="2400" dirty="0" smtClean="0"/>
              <a:t>Building Utilization Rates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in CSD </a:t>
            </a:r>
            <a:r>
              <a:rPr lang="en-US" sz="2000" dirty="0"/>
              <a:t>7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132511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0869" y="6413500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890479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850215"/>
              </p:ext>
            </p:extLst>
          </p:nvPr>
        </p:nvGraphicFramePr>
        <p:xfrm>
          <a:off x="0" y="1524000"/>
          <a:ext cx="8115300" cy="488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8383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Over-utilized ES and MS buildings in CSD 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" y="657310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*268 </a:t>
            </a:r>
            <a:r>
              <a:rPr lang="en-US" sz="1400" dirty="0"/>
              <a:t>s</a:t>
            </a:r>
            <a:r>
              <a:rPr lang="en-US" sz="1400" dirty="0" smtClean="0"/>
              <a:t>eats needed to reach 100% building utilization</a:t>
            </a:r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25021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835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14 Bronx High Schools Above 100%; </a:t>
            </a:r>
            <a:br>
              <a:rPr lang="en-US" sz="3100" dirty="0" smtClean="0"/>
            </a:br>
            <a:r>
              <a:rPr lang="en-US" sz="2200" i="1" dirty="0" smtClean="0"/>
              <a:t>2,385 </a:t>
            </a:r>
            <a:r>
              <a:rPr lang="en-US" sz="2200" i="1" dirty="0"/>
              <a:t>HS seats needed </a:t>
            </a:r>
            <a:r>
              <a:rPr lang="en-US" sz="2200" i="1" dirty="0" smtClean="0"/>
              <a:t>to </a:t>
            </a:r>
            <a:r>
              <a:rPr lang="en-US" sz="2200" i="1" dirty="0"/>
              <a:t>reduce building utilization rate to 100</a:t>
            </a:r>
            <a:r>
              <a:rPr lang="en-US" sz="2200" i="1" dirty="0" smtClean="0"/>
              <a:t>% but NO Bronx HS to be built in capital plan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474069" y="6403775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554285"/>
              </p:ext>
            </p:extLst>
          </p:nvPr>
        </p:nvGraphicFramePr>
        <p:xfrm>
          <a:off x="-101600" y="1524000"/>
          <a:ext cx="9245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0709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Utilization Rates at critical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Citywide, schools have become more overcrowded over last six years. More than 480,000 students citywide are in extremely overcrowded buildings. </a:t>
            </a:r>
          </a:p>
          <a:p>
            <a:endParaRPr lang="en-US" sz="1800" dirty="0"/>
          </a:p>
          <a:p>
            <a:r>
              <a:rPr lang="en-US" sz="1800" dirty="0" smtClean="0"/>
              <a:t>Elementary schools avg. building utilization “target” rates at 97.4%; median at 102%.  High schools are not far behind at 95.2%.  </a:t>
            </a:r>
          </a:p>
          <a:p>
            <a:endParaRPr lang="en-US" sz="1800" dirty="0"/>
          </a:p>
          <a:p>
            <a:r>
              <a:rPr lang="en-US" sz="1800" dirty="0" smtClean="0"/>
              <a:t>High ES rates in all boroughs, including D10 and D11 in the Bronx 108% and 105.6%, respectively. </a:t>
            </a:r>
          </a:p>
          <a:p>
            <a:endParaRPr lang="en-US" sz="1800" dirty="0"/>
          </a:p>
          <a:p>
            <a:r>
              <a:rPr lang="en-US" sz="1800" dirty="0" smtClean="0"/>
              <a:t>In Queens, D24 (120.6%), D25 (109.7%), D26 (110%), D27 (106.1%), and D30 (107.3%) all extremely overcrowded.</a:t>
            </a:r>
          </a:p>
          <a:p>
            <a:endParaRPr lang="en-US" sz="1800" dirty="0"/>
          </a:p>
          <a:p>
            <a:r>
              <a:rPr lang="en-US" sz="1800" dirty="0" smtClean="0"/>
              <a:t>At the MS level, D20 in Brooklyn, D24, and D25 in Queens have building utilization rates over 95%.</a:t>
            </a:r>
          </a:p>
          <a:p>
            <a:endParaRPr lang="en-US" sz="1800" dirty="0"/>
          </a:p>
          <a:p>
            <a:r>
              <a:rPr lang="en-US" sz="1800" dirty="0" smtClean="0"/>
              <a:t>Queens high school buildings have avg. utilization rate of 110.7% and Staten Island high school buildings 103.2%.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i="1" dirty="0" smtClean="0"/>
              <a:t>Data source: Blue Book target utilization rates 2012-2013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62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New Seats in Capital Plan and DOE Enrollment Projections for CSD </a:t>
            </a:r>
            <a:r>
              <a:rPr lang="en-US" sz="24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9312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E</a:t>
            </a:r>
            <a:r>
              <a:rPr lang="en-US" sz="1200" i="1" dirty="0" smtClean="0"/>
              <a:t>nrollment projections estimate 3,555 to 4,837 new K-8 students in D7 by 2021 but only 456 seats </a:t>
            </a:r>
            <a:r>
              <a:rPr lang="en-US" sz="1200" i="1" dirty="0"/>
              <a:t>seats are added in the capital </a:t>
            </a:r>
            <a:r>
              <a:rPr lang="en-US" sz="1200" i="1" dirty="0" smtClean="0"/>
              <a:t>plan.</a:t>
            </a:r>
            <a:endParaRPr lang="en-US" sz="12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789888"/>
              </p:ext>
            </p:extLst>
          </p:nvPr>
        </p:nvGraphicFramePr>
        <p:xfrm>
          <a:off x="0" y="1600200"/>
          <a:ext cx="9144000" cy="4603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871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City-wide Enrollment </a:t>
            </a:r>
            <a:r>
              <a:rPr lang="en-US" dirty="0"/>
              <a:t>Projections K-8 </a:t>
            </a:r>
            <a:r>
              <a:rPr lang="en-US" dirty="0" smtClean="0"/>
              <a:t>vs</a:t>
            </a:r>
            <a:r>
              <a:rPr lang="en-US" dirty="0"/>
              <a:t>. New Seats in Capital Plan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72700" y="271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307812"/>
            <a:ext cx="213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K-8 Seats </a:t>
            </a:r>
            <a:r>
              <a:rPr lang="en-US" sz="800" dirty="0"/>
              <a:t>in Capital Plan are categorized as </a:t>
            </a:r>
            <a:r>
              <a:rPr lang="en-US" sz="800" dirty="0" smtClean="0"/>
              <a:t>Small PS and PS/IS and includes 4,900 seats for class size reduction if Bond issue passes.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561327"/>
              </p:ext>
            </p:extLst>
          </p:nvPr>
        </p:nvGraphicFramePr>
        <p:xfrm>
          <a:off x="457200" y="1600200"/>
          <a:ext cx="6692900" cy="470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0400" y="2117636"/>
            <a:ext cx="21335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6181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City-wide Enrollment Projections </a:t>
            </a:r>
            <a:r>
              <a:rPr lang="en-US" sz="2800" dirty="0" smtClean="0"/>
              <a:t>HS vs</a:t>
            </a:r>
            <a:r>
              <a:rPr lang="en-US" sz="2800" dirty="0"/>
              <a:t>. New Seats in Capital Plan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172491"/>
              </p:ext>
            </p:extLst>
          </p:nvPr>
        </p:nvGraphicFramePr>
        <p:xfrm>
          <a:off x="457200" y="1600200"/>
          <a:ext cx="63500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1185446"/>
            <a:ext cx="2298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HS Seats in Capital Plan are categorized as IS/HS and does not include seats for class size reduction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827372"/>
            <a:ext cx="22987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40001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Also Kindergarten </a:t>
            </a:r>
            <a:r>
              <a:rPr lang="en-US" sz="2400" dirty="0"/>
              <a:t>w</a:t>
            </a:r>
            <a:r>
              <a:rPr lang="en-US" sz="2400" dirty="0" smtClean="0"/>
              <a:t>ait </a:t>
            </a:r>
            <a:r>
              <a:rPr lang="en-US" sz="2400" dirty="0"/>
              <a:t>l</a:t>
            </a:r>
            <a:r>
              <a:rPr lang="en-US" sz="2400" dirty="0" smtClean="0"/>
              <a:t>ists in many neighborhoods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209010"/>
              </p:ext>
            </p:extLst>
          </p:nvPr>
        </p:nvGraphicFramePr>
        <p:xfrm>
          <a:off x="203200" y="1524000"/>
          <a:ext cx="84836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523535"/>
              </p:ext>
            </p:extLst>
          </p:nvPr>
        </p:nvGraphicFramePr>
        <p:xfrm>
          <a:off x="203200" y="4076700"/>
          <a:ext cx="477520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186101"/>
              </p:ext>
            </p:extLst>
          </p:nvPr>
        </p:nvGraphicFramePr>
        <p:xfrm>
          <a:off x="5080000" y="4076700"/>
          <a:ext cx="3898900" cy="244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6136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2014 Kindergarten Waitlists in CSD </a:t>
            </a:r>
            <a:r>
              <a:rPr lang="en-US" sz="3200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/>
              <a:t>According to DOE, the wait list for zoned Kindergarten spots in 2014 is smaller citywide than in 2013, with 1,242 zoned students on wait lists as of April 21, 2014. </a:t>
            </a:r>
          </a:p>
          <a:p>
            <a:endParaRPr lang="en-US" sz="2000" dirty="0"/>
          </a:p>
          <a:p>
            <a:r>
              <a:rPr lang="en-US" sz="2000" dirty="0"/>
              <a:t>19 of 32 school districts currently have at least one school with a waiting list. </a:t>
            </a:r>
          </a:p>
          <a:p>
            <a:endParaRPr lang="en-US" sz="2000" dirty="0"/>
          </a:p>
          <a:p>
            <a:r>
              <a:rPr lang="en-US" sz="2000" dirty="0"/>
              <a:t>63 schools have zoned wait lists: 20 in Brooklyn, 17 in Queens, 11 in Manhattan, 11 in The Bronx, and 4 in Staten Island.</a:t>
            </a:r>
          </a:p>
          <a:p>
            <a:endParaRPr lang="en-US" sz="2000" dirty="0"/>
          </a:p>
          <a:p>
            <a:r>
              <a:rPr lang="en-US" sz="2000" dirty="0"/>
              <a:t>DOE less transparent than ever: the number of zoned students for particular schools if less than 10 is not revealed – and methodology for creating wait lists unexplained.</a:t>
            </a:r>
          </a:p>
          <a:p>
            <a:endParaRPr lang="en-US" sz="2000" dirty="0"/>
          </a:p>
          <a:p>
            <a:r>
              <a:rPr lang="en-US" sz="2000" dirty="0"/>
              <a:t>Over 7,000 families got none of their choices but unclear how many were put on wait list for their zoned school. </a:t>
            </a:r>
          </a:p>
          <a:p>
            <a:endParaRPr lang="en-US" sz="2000" dirty="0"/>
          </a:p>
          <a:p>
            <a:r>
              <a:rPr lang="en-US" sz="2000" dirty="0" smtClean="0"/>
              <a:t>There were no schools in District </a:t>
            </a:r>
            <a:r>
              <a:rPr lang="en-US" sz="2000" dirty="0"/>
              <a:t>7</a:t>
            </a:r>
            <a:r>
              <a:rPr lang="en-US" sz="2000" dirty="0" smtClean="0"/>
              <a:t> with waiting lists for zoned Kindergarten students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0895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Trailers in CSD </a:t>
            </a:r>
            <a:r>
              <a:rPr lang="en-US" dirty="0"/>
              <a:t>7</a:t>
            </a:r>
            <a:r>
              <a:rPr lang="en-US" dirty="0" smtClean="0"/>
              <a:t> and Bronx 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no schools that have TCU’s in CSD 7.</a:t>
            </a:r>
          </a:p>
          <a:p>
            <a:endParaRPr lang="en-US" dirty="0"/>
          </a:p>
          <a:p>
            <a:r>
              <a:rPr lang="en-US" dirty="0" smtClean="0"/>
              <a:t>There are five high schools in the Bronx, with 13 TCU’s: South Bronx HS, Adlai E Stevenson HS, John F Kennedy HS, Morris HS, and Jane Addams HS have trailers. </a:t>
            </a:r>
          </a:p>
          <a:p>
            <a:endParaRPr lang="en-US" dirty="0"/>
          </a:p>
          <a:p>
            <a:r>
              <a:rPr lang="en-US" dirty="0" smtClean="0"/>
              <a:t>The capacity for all but Jane Addams (30 students each in six classrooms) is not listed in the 2012-2013 TCU Report. Enrollment is also not listed.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66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Seats Need for CSD </a:t>
            </a:r>
            <a:r>
              <a:rPr lang="en-US" sz="2800" dirty="0"/>
              <a:t>7</a:t>
            </a:r>
            <a:r>
              <a:rPr lang="en-US" sz="2800" dirty="0" smtClean="0"/>
              <a:t> and Bronx High Schools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FY 2015-2019 Capital Plan adds </a:t>
            </a:r>
            <a:r>
              <a:rPr lang="en-US" sz="1600" dirty="0" smtClean="0"/>
              <a:t>456 </a:t>
            </a:r>
            <a:r>
              <a:rPr lang="en-US" sz="1600" dirty="0"/>
              <a:t>seats in District 7</a:t>
            </a:r>
            <a:r>
              <a:rPr lang="en-US" sz="1600" dirty="0" smtClean="0"/>
              <a:t>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268 </a:t>
            </a:r>
            <a:r>
              <a:rPr lang="en-US" sz="1600" dirty="0"/>
              <a:t>new seats are needed just to reduce the elementary and </a:t>
            </a:r>
            <a:r>
              <a:rPr lang="en-US" sz="1600" dirty="0" smtClean="0"/>
              <a:t>middle school </a:t>
            </a:r>
            <a:r>
              <a:rPr lang="en-US" sz="1600" dirty="0"/>
              <a:t>students in </a:t>
            </a:r>
            <a:r>
              <a:rPr lang="en-US" sz="1600" dirty="0" smtClean="0"/>
              <a:t>D7 </a:t>
            </a:r>
            <a:r>
              <a:rPr lang="en-US" sz="1600" dirty="0"/>
              <a:t>buildings over 100% utilization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Enrollment projections predict </a:t>
            </a:r>
            <a:r>
              <a:rPr lang="en-US" sz="1600" dirty="0" smtClean="0"/>
              <a:t>3,500 to 4,800 new K-8 students </a:t>
            </a:r>
            <a:r>
              <a:rPr lang="en-US" sz="1600" dirty="0"/>
              <a:t>over the next 5-10 </a:t>
            </a:r>
            <a:r>
              <a:rPr lang="en-US" sz="1600" dirty="0" smtClean="0"/>
              <a:t>years (</a:t>
            </a:r>
            <a:r>
              <a:rPr lang="en-US" sz="1600" dirty="0"/>
              <a:t>counting housing starts)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Real need for </a:t>
            </a:r>
            <a:r>
              <a:rPr lang="en-US" sz="1600" dirty="0" smtClean="0"/>
              <a:t>D7 K-8 seats could be as many as over 3,780 to roughly 5,000 new seats.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</a:t>
            </a:r>
            <a:r>
              <a:rPr lang="en-US" sz="1600" dirty="0" smtClean="0"/>
              <a:t>Bronx high </a:t>
            </a:r>
            <a:r>
              <a:rPr lang="en-US" sz="1600" dirty="0"/>
              <a:t>schools, </a:t>
            </a:r>
            <a:r>
              <a:rPr lang="en-US" sz="1600" dirty="0" smtClean="0"/>
              <a:t>nearly 2,400 </a:t>
            </a:r>
            <a:r>
              <a:rPr lang="en-US" sz="1600" dirty="0"/>
              <a:t>new seats are needed to </a:t>
            </a:r>
            <a:r>
              <a:rPr lang="en-US" sz="1600" dirty="0" smtClean="0"/>
              <a:t>address current </a:t>
            </a:r>
            <a:r>
              <a:rPr lang="en-US" sz="1600" dirty="0"/>
              <a:t>overcrowding in buildings over 100% utilization.</a:t>
            </a:r>
          </a:p>
          <a:p>
            <a:endParaRPr lang="en-US" sz="1600" dirty="0" smtClean="0"/>
          </a:p>
          <a:p>
            <a:r>
              <a:rPr lang="en-US" sz="1600" b="1" i="1" dirty="0"/>
              <a:t>Yet according to the Capital Plan, no seats are currently expected to </a:t>
            </a:r>
            <a:r>
              <a:rPr lang="en-US" sz="1600" b="1" i="1" dirty="0" smtClean="0"/>
              <a:t>be added </a:t>
            </a:r>
            <a:r>
              <a:rPr lang="en-US" sz="1600" b="1" i="1" dirty="0"/>
              <a:t>in </a:t>
            </a:r>
            <a:r>
              <a:rPr lang="en-US" sz="1600" b="1" i="1" dirty="0" smtClean="0"/>
              <a:t>Bronx high </a:t>
            </a:r>
            <a:r>
              <a:rPr lang="en-US" sz="1600" b="1" i="1" dirty="0"/>
              <a:t>schools</a:t>
            </a:r>
            <a:r>
              <a:rPr lang="en-US" sz="1600" b="1" i="1" dirty="0" smtClean="0"/>
              <a:t>.</a:t>
            </a:r>
            <a:endParaRPr lang="en-US" b="1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7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charter provisions passed in state budget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Any </a:t>
            </a:r>
            <a:r>
              <a:rPr lang="en-US" sz="6400" dirty="0"/>
              <a:t>charter co-located in a NYC school building cannot be evicted and has </a:t>
            </a:r>
            <a:r>
              <a:rPr lang="en-US" sz="6400" dirty="0" smtClean="0"/>
              <a:t>veto powers before </a:t>
            </a:r>
            <a:r>
              <a:rPr lang="en-US" sz="6400" dirty="0"/>
              <a:t>they </a:t>
            </a:r>
            <a:r>
              <a:rPr lang="en-US" sz="6400" dirty="0" smtClean="0"/>
              <a:t>leave </a:t>
            </a:r>
            <a:r>
              <a:rPr lang="en-US" sz="6400" dirty="0"/>
              <a:t>the building – even if they are </a:t>
            </a:r>
            <a:r>
              <a:rPr lang="en-US" sz="6400" dirty="0" smtClean="0"/>
              <a:t>expanding and squeezing out </a:t>
            </a:r>
            <a:r>
              <a:rPr lang="en-US" sz="6400" dirty="0"/>
              <a:t>NYC public school students. 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 </a:t>
            </a:r>
          </a:p>
          <a:p>
            <a:r>
              <a:rPr lang="en-US" sz="6400" dirty="0" smtClean="0"/>
              <a:t>This </a:t>
            </a:r>
            <a:r>
              <a:rPr lang="en-US" sz="6400" dirty="0"/>
              <a:t>includes any </a:t>
            </a:r>
            <a:r>
              <a:rPr lang="en-US" sz="6400" dirty="0" smtClean="0"/>
              <a:t>charter co-location agreed </a:t>
            </a:r>
            <a:r>
              <a:rPr lang="en-US" sz="6400" dirty="0"/>
              <a:t>to before 2014 – including </a:t>
            </a:r>
            <a:r>
              <a:rPr lang="en-US" sz="6400" dirty="0" smtClean="0"/>
              <a:t>the three Success charter </a:t>
            </a:r>
            <a:r>
              <a:rPr lang="en-US" sz="6400" dirty="0"/>
              <a:t>schools </a:t>
            </a:r>
            <a:r>
              <a:rPr lang="en-US" sz="6400" dirty="0" smtClean="0"/>
              <a:t>approved right </a:t>
            </a:r>
            <a:r>
              <a:rPr lang="en-US" sz="6400" dirty="0"/>
              <a:t>before Bloomberg left office</a:t>
            </a:r>
            <a:r>
              <a:rPr lang="en-US" sz="6400" dirty="0" smtClean="0"/>
              <a:t>.</a:t>
            </a:r>
          </a:p>
          <a:p>
            <a:endParaRPr lang="en-US" sz="6400" dirty="0"/>
          </a:p>
          <a:p>
            <a:r>
              <a:rPr lang="en-US" sz="6400" dirty="0" smtClean="0"/>
              <a:t>Any new or charter school in NYC adding grade levels must </a:t>
            </a:r>
            <a:r>
              <a:rPr lang="en-US" sz="6400" dirty="0"/>
              <a:t>be “provided access to facilities” w/in </a:t>
            </a:r>
            <a:r>
              <a:rPr lang="en-US" sz="6400" dirty="0" smtClean="0"/>
              <a:t>five months of asking for it.</a:t>
            </a:r>
          </a:p>
          <a:p>
            <a:endParaRPr lang="en-US" sz="6400" dirty="0"/>
          </a:p>
          <a:p>
            <a:r>
              <a:rPr lang="en-US" sz="6400" dirty="0" smtClean="0"/>
              <a:t>If </a:t>
            </a:r>
            <a:r>
              <a:rPr lang="en-US" sz="6400" dirty="0"/>
              <a:t>they don’t like the space </a:t>
            </a:r>
            <a:r>
              <a:rPr lang="en-US" sz="6400" dirty="0" smtClean="0"/>
              <a:t>offered by the city, </a:t>
            </a:r>
            <a:r>
              <a:rPr lang="en-US" sz="6400" dirty="0"/>
              <a:t>they can appeal to the </a:t>
            </a:r>
            <a:r>
              <a:rPr lang="en-US" sz="6400" dirty="0" smtClean="0"/>
              <a:t>Commissioner King, who is a former charter school director and has never ruled against a charter school.</a:t>
            </a:r>
          </a:p>
          <a:p>
            <a:r>
              <a:rPr lang="en-US" sz="6400" dirty="0" smtClean="0"/>
              <a:t> </a:t>
            </a:r>
            <a:r>
              <a:rPr lang="en-US" sz="6400" dirty="0"/>
              <a:t>.  </a:t>
            </a:r>
            <a:endParaRPr lang="en-US" sz="6400" dirty="0" smtClean="0"/>
          </a:p>
          <a:p>
            <a:endParaRPr lang="en-US" sz="6400" dirty="0"/>
          </a:p>
          <a:p>
            <a:r>
              <a:rPr lang="en-US" sz="6400" dirty="0" smtClean="0"/>
              <a:t>NO FISCAL IMPACT statement or analysis accompanying this bill.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 smtClean="0"/>
              <a:t>In addition, the </a:t>
            </a:r>
            <a:r>
              <a:rPr lang="en-US" sz="6400" dirty="0"/>
              <a:t>state will provide all charter schools </a:t>
            </a:r>
            <a:r>
              <a:rPr lang="en-US" sz="6400" dirty="0" smtClean="0"/>
              <a:t>with  </a:t>
            </a:r>
            <a:r>
              <a:rPr lang="en-US" sz="6400" dirty="0"/>
              <a:t>per-pupil funding </a:t>
            </a:r>
            <a:r>
              <a:rPr lang="en-US" sz="6400" dirty="0" smtClean="0"/>
              <a:t>increases, </a:t>
            </a:r>
            <a:r>
              <a:rPr lang="en-US" sz="6400" dirty="0"/>
              <a:t>amounting to $500 over the next 3 </a:t>
            </a:r>
            <a:r>
              <a:rPr lang="en-US" sz="6400" dirty="0" smtClean="0"/>
              <a:t>years and provide them funding for pre-K.</a:t>
            </a:r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8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Charter space provisions ONLY apply to NYC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Upstate legislators fought off making charters eligible for state facilities funds – which would have been better for NYC.</a:t>
            </a:r>
          </a:p>
          <a:p>
            <a:pPr lvl="0"/>
            <a:endParaRPr lang="en-US" sz="1800" dirty="0" smtClean="0"/>
          </a:p>
          <a:p>
            <a:r>
              <a:rPr lang="en-US" sz="1800" dirty="0" smtClean="0"/>
              <a:t>Yet legislators did not block these onerous provisions for NYC , where we have the most expensive real estate &amp; the most overcrowded schools in the state.</a:t>
            </a:r>
          </a:p>
          <a:p>
            <a:endParaRPr lang="en-US" sz="1800" dirty="0"/>
          </a:p>
          <a:p>
            <a:r>
              <a:rPr lang="en-US" sz="1800" dirty="0"/>
              <a:t>If the DOE doesn’t offer </a:t>
            </a:r>
            <a:r>
              <a:rPr lang="en-US" sz="1800" dirty="0" smtClean="0"/>
              <a:t>charter schools free </a:t>
            </a:r>
            <a:r>
              <a:rPr lang="en-US" sz="1800" dirty="0"/>
              <a:t>space, the city  must pay for a school’s rent in private space or give them an extra 20 percent over their operating aid </a:t>
            </a:r>
            <a:r>
              <a:rPr lang="en-US" sz="1800" dirty="0" smtClean="0"/>
              <a:t>every </a:t>
            </a:r>
            <a:r>
              <a:rPr lang="en-US" sz="1800" dirty="0"/>
              <a:t>year going forward. </a:t>
            </a:r>
          </a:p>
          <a:p>
            <a:endParaRPr lang="en-US" sz="1800" dirty="0"/>
          </a:p>
          <a:p>
            <a:r>
              <a:rPr lang="en-US" sz="1800" dirty="0"/>
              <a:t>After the city spends $40 million per year on charter rent, the state will begin chipping in 60% of additional cost. </a:t>
            </a:r>
          </a:p>
          <a:p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76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charters will there be entitled to free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u="sng" dirty="0" smtClean="0"/>
              <a:t>We have 183 charters in NYC, 119 in co-located space.</a:t>
            </a:r>
          </a:p>
          <a:p>
            <a:endParaRPr lang="en-US" sz="1600" dirty="0"/>
          </a:p>
          <a:p>
            <a:r>
              <a:rPr lang="en-US" sz="1600" dirty="0" smtClean="0"/>
              <a:t>22 new charters are approved to open next year or the year after,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52 additional charter schools left to approve until we reach the cap raised in 2010 – with legislative approval –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Any new or existing co-located charter can also be authorized to expand grade levels through HS and will be entitled to free space.</a:t>
            </a:r>
          </a:p>
          <a:p>
            <a:endParaRPr lang="en-US" sz="1600" dirty="0"/>
          </a:p>
          <a:p>
            <a:r>
              <a:rPr lang="en-US" sz="1600" dirty="0" smtClean="0"/>
              <a:t>DOE will be paying $5.4 M in annual rent for four years for 3 Success Academy schools that only have </a:t>
            </a:r>
            <a:r>
              <a:rPr lang="en-US" sz="1600" dirty="0"/>
              <a:t>484 </a:t>
            </a:r>
            <a:r>
              <a:rPr lang="en-US" sz="1600" dirty="0" smtClean="0"/>
              <a:t>students next year – at a cost of  $11,000 per student.</a:t>
            </a:r>
          </a:p>
          <a:p>
            <a:endParaRPr lang="en-US" sz="1600" dirty="0"/>
          </a:p>
          <a:p>
            <a:r>
              <a:rPr lang="en-US" sz="1600" dirty="0" smtClean="0"/>
              <a:t>This doesn’t count the unknown renovation costs in these 3 schools, also paid for by the city.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3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</a:t>
            </a:r>
            <a:r>
              <a:rPr lang="en-US" sz="2400" dirty="0" smtClean="0"/>
              <a:t>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67558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980628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416325"/>
              </p:ext>
            </p:extLst>
          </p:nvPr>
        </p:nvGraphicFramePr>
        <p:xfrm>
          <a:off x="0" y="1524000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01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4" y="533400"/>
            <a:ext cx="7953375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Blue book data &amp; Utilization formula inaccurate &amp; underestimates actual level of overcrowding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9150" y="1371600"/>
            <a:ext cx="7867650" cy="5105399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Class sizes in grades 4-12 larger than current averages &amp; far above goals in city’s C4E plan &amp; will likely force class sizes upwards</a:t>
            </a:r>
          </a:p>
          <a:p>
            <a:endParaRPr lang="en-US" sz="2000" dirty="0"/>
          </a:p>
          <a:p>
            <a:r>
              <a:rPr lang="en-US" sz="2000" dirty="0" smtClean="0"/>
              <a:t>Doesn’t require full complement of cluster rooms or special needs students to have dedicated spaces for their mandated services</a:t>
            </a:r>
          </a:p>
          <a:p>
            <a:endParaRPr lang="en-US" sz="2000" dirty="0"/>
          </a:p>
          <a:p>
            <a:r>
              <a:rPr lang="en-US" sz="2000" dirty="0" smtClean="0"/>
              <a:t>Doesn’t properly account for students now housed in trailers in elementary and middle schools. </a:t>
            </a:r>
          </a:p>
          <a:p>
            <a:endParaRPr lang="en-US" sz="2000" dirty="0"/>
          </a:p>
          <a:p>
            <a:r>
              <a:rPr lang="en-US" sz="2000" dirty="0" smtClean="0"/>
              <a:t>Doesn’t account for co-locations which subtract about 10% of total space and eat up classrooms with replicated administrative &amp; cluster rooms. Small schools use space less efficiently</a:t>
            </a:r>
          </a:p>
          <a:p>
            <a:endParaRPr lang="en-US" sz="2000" dirty="0" smtClean="0"/>
          </a:p>
          <a:p>
            <a:r>
              <a:rPr lang="en-US" sz="2000" dirty="0" smtClean="0"/>
              <a:t> Instructional footprint shrank full size classroom only 500 sq. feet min., risking building code/safety violations at many schools as 20-35 </a:t>
            </a:r>
            <a:r>
              <a:rPr lang="en-US" sz="2000" dirty="0" err="1" smtClean="0"/>
              <a:t>sq</a:t>
            </a:r>
            <a:r>
              <a:rPr lang="en-US" sz="2000" dirty="0" smtClean="0"/>
              <a:t> feet per student required.</a:t>
            </a:r>
          </a:p>
          <a:p>
            <a:endParaRPr lang="en-US" sz="2000" dirty="0"/>
          </a:p>
          <a:p>
            <a:r>
              <a:rPr lang="en-US" sz="2000" dirty="0" smtClean="0"/>
              <a:t>Special </a:t>
            </a:r>
            <a:r>
              <a:rPr lang="en-US" sz="2000" dirty="0" err="1" smtClean="0"/>
              <a:t>ed</a:t>
            </a:r>
            <a:r>
              <a:rPr lang="en-US" sz="2000" dirty="0" smtClean="0"/>
              <a:t> classrooms defined as only 240-499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, thought State Ed guidelines call for 75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 per child with special needs; classrooms this small would allow only 3- 7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67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of class sizes in Blue book compared to current averages &amp; Contract for excellence goals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143734"/>
              </p:ext>
            </p:extLst>
          </p:nvPr>
        </p:nvGraphicFramePr>
        <p:xfrm>
          <a:off x="838201" y="1762125"/>
          <a:ext cx="7286624" cy="42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29"/>
                <a:gridCol w="1106829"/>
                <a:gridCol w="1106829"/>
                <a:gridCol w="1106829"/>
                <a:gridCol w="1106829"/>
                <a:gridCol w="1752479"/>
              </a:tblGrid>
              <a:tr h="2158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Grade levels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UFT Contract class size limits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Target class sizes in "blue book"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average class sizes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C4E class Size goals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How many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sq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ft</a:t>
                      </a:r>
                      <a:r>
                        <a:rPr lang="en-US" sz="1100" u="none" strike="noStrike" dirty="0" smtClean="0">
                          <a:effectLst/>
                        </a:rPr>
                        <a:t> per student required in classrooms according to NYC building code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Kindergarten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19.9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1st-3rd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4th-5th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26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6th-8th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30 (Title I) 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en-US" sz="1100" u="none" strike="noStrike" dirty="0" smtClean="0">
                          <a:effectLst/>
                        </a:rPr>
                        <a:t>33 </a:t>
                      </a:r>
                      <a:r>
                        <a:rPr lang="en-US" sz="1100" u="none" strike="noStrike" dirty="0">
                          <a:effectLst/>
                        </a:rPr>
                        <a:t>(non-Title I)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HS (core classes)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26.7*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6375" y="6315075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DOE reported HS class sizes unreliable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61880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1244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38,000 seats in capital plan is too low, esp. given existing overcrowding, projected enrollment, </a:t>
            </a:r>
            <a:r>
              <a:rPr lang="en-US" dirty="0" err="1" smtClean="0"/>
              <a:t>preK</a:t>
            </a:r>
            <a:r>
              <a:rPr lang="en-US" dirty="0" smtClean="0"/>
              <a:t> expansion, class size reduction, new mandates to provide charter schools with space</a:t>
            </a:r>
          </a:p>
          <a:p>
            <a:endParaRPr lang="en-US" dirty="0"/>
          </a:p>
          <a:p>
            <a:r>
              <a:rPr lang="en-US" dirty="0" smtClean="0"/>
              <a:t>Also very low as compared to Mayor’s plan to create or preserve 200,000 affordable housing units.</a:t>
            </a:r>
          </a:p>
          <a:p>
            <a:endParaRPr lang="en-US" dirty="0"/>
          </a:p>
          <a:p>
            <a:r>
              <a:rPr lang="en-US" dirty="0" smtClean="0"/>
              <a:t>Council should expand </a:t>
            </a:r>
            <a:r>
              <a:rPr lang="en-US" dirty="0"/>
              <a:t>the </a:t>
            </a:r>
            <a:r>
              <a:rPr lang="en-US" dirty="0" smtClean="0"/>
              <a:t>seats  in five year capital plan.</a:t>
            </a:r>
          </a:p>
          <a:p>
            <a:endParaRPr lang="en-US" dirty="0"/>
          </a:p>
          <a:p>
            <a:r>
              <a:rPr lang="en-US" dirty="0" smtClean="0"/>
              <a:t>Commission an independent analysis by City Comptroller, IBO or other agency.</a:t>
            </a:r>
          </a:p>
          <a:p>
            <a:endParaRPr lang="en-US" dirty="0" smtClean="0"/>
          </a:p>
          <a:p>
            <a:r>
              <a:rPr lang="en-US" dirty="0" smtClean="0"/>
              <a:t>Adopt reforms to planning process so that schools are built along with housing in future through mandatory inclusionary zoning, impact fees etc.</a:t>
            </a:r>
          </a:p>
          <a:p>
            <a:endParaRPr lang="en-US" dirty="0" smtClean="0"/>
          </a:p>
          <a:p>
            <a:r>
              <a:rPr lang="en-US" dirty="0" smtClean="0"/>
              <a:t>Over half of all states and 60% of large cities have impact fees, requiring developers to pay for costs of infrastructure improvements, including schools.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6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capital plan vs. needs for seats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Proposed capital plan has (at most) 38,754 seats – and this if Cuomo’s “Smart School” bond act is approved. (806 more seats funded only for design)</a:t>
            </a:r>
          </a:p>
          <a:p>
            <a:endParaRPr lang="en-US" sz="2000" dirty="0" smtClean="0"/>
          </a:p>
          <a:p>
            <a:r>
              <a:rPr lang="en-US" sz="2000" dirty="0" smtClean="0"/>
              <a:t>Plan admits real need </a:t>
            </a:r>
            <a:r>
              <a:rPr lang="en-US" sz="2000" dirty="0"/>
              <a:t>of 49,245 </a:t>
            </a:r>
            <a:r>
              <a:rPr lang="en-US" sz="2000" dirty="0" smtClean="0"/>
              <a:t>(though </a:t>
            </a:r>
            <a:r>
              <a:rPr lang="en-US" sz="2000" dirty="0"/>
              <a:t>doesn’t explain </a:t>
            </a:r>
            <a:r>
              <a:rPr lang="en-US" sz="2000" dirty="0" smtClean="0"/>
              <a:t>how this figure was derived).</a:t>
            </a:r>
          </a:p>
          <a:p>
            <a:endParaRPr lang="en-US" sz="2000" dirty="0"/>
          </a:p>
          <a:p>
            <a:r>
              <a:rPr lang="en-US" sz="2000" dirty="0" smtClean="0"/>
              <a:t>DOE’s consultants project enrollment increases of 60,000-70,000 students by 2021 </a:t>
            </a:r>
          </a:p>
          <a:p>
            <a:endParaRPr lang="en-US" sz="2000" dirty="0" smtClean="0"/>
          </a:p>
          <a:p>
            <a:r>
              <a:rPr lang="en-US" sz="2000" dirty="0" smtClean="0"/>
              <a:t>At least 30,000 seats needed to alleviate current overcrowding for just those districts that </a:t>
            </a:r>
            <a:r>
              <a:rPr lang="en-US" sz="2000" i="1" dirty="0" smtClean="0"/>
              <a:t>average</a:t>
            </a:r>
            <a:r>
              <a:rPr lang="en-US" sz="2000" dirty="0" smtClean="0"/>
              <a:t> above 100</a:t>
            </a:r>
            <a:r>
              <a:rPr lang="en-US" sz="2000" dirty="0"/>
              <a:t>%.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Conclusion: real need for seats </a:t>
            </a:r>
            <a:r>
              <a:rPr lang="en-US" sz="2000" i="1" dirty="0" smtClean="0"/>
              <a:t>at least </a:t>
            </a:r>
            <a:r>
              <a:rPr lang="en-US" sz="2000" dirty="0" smtClean="0"/>
              <a:t>100,000.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69277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capital plan vs. needs for </a:t>
            </a:r>
            <a:r>
              <a:rPr lang="en-US" sz="3200" dirty="0" smtClean="0"/>
              <a:t>seats part 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These figures </a:t>
            </a:r>
            <a:r>
              <a:rPr lang="en-US" dirty="0"/>
              <a:t>do not capture overcrowding at neighborhood level, including schools with </a:t>
            </a:r>
            <a:r>
              <a:rPr lang="en-US" dirty="0" smtClean="0"/>
              <a:t>K waiting lists, or need </a:t>
            </a:r>
            <a:r>
              <a:rPr lang="en-US" dirty="0"/>
              <a:t>to expand </a:t>
            </a:r>
            <a:r>
              <a:rPr lang="en-US" dirty="0" smtClean="0"/>
              <a:t>pre-K</a:t>
            </a:r>
            <a:r>
              <a:rPr lang="en-US" dirty="0"/>
              <a:t>, reduce class size, restore cluster rooms, or provide space for charters as </a:t>
            </a:r>
            <a:r>
              <a:rPr lang="en-US" dirty="0" smtClean="0"/>
              <a:t>required in </a:t>
            </a:r>
            <a:r>
              <a:rPr lang="en-US" dirty="0"/>
              <a:t>new state law.</a:t>
            </a:r>
          </a:p>
          <a:p>
            <a:endParaRPr lang="en-US" dirty="0"/>
          </a:p>
          <a:p>
            <a:r>
              <a:rPr lang="en-US" dirty="0"/>
              <a:t>Does not capture need to replace trailers with capacity of </a:t>
            </a:r>
            <a:r>
              <a:rPr lang="en-US" dirty="0" smtClean="0"/>
              <a:t>more than </a:t>
            </a:r>
            <a:r>
              <a:rPr lang="en-US" dirty="0"/>
              <a:t>10,890</a:t>
            </a:r>
            <a:r>
              <a:rPr lang="en-US" dirty="0" smtClean="0"/>
              <a:t> seats.</a:t>
            </a:r>
          </a:p>
          <a:p>
            <a:endParaRPr lang="en-US" dirty="0"/>
          </a:p>
          <a:p>
            <a:r>
              <a:rPr lang="en-US" dirty="0" smtClean="0"/>
              <a:t>Though </a:t>
            </a:r>
            <a:r>
              <a:rPr lang="en-US" dirty="0"/>
              <a:t>DOE </a:t>
            </a:r>
            <a:r>
              <a:rPr lang="en-US" dirty="0" smtClean="0"/>
              <a:t>counts only 7,158 students </a:t>
            </a:r>
            <a:r>
              <a:rPr lang="en-US" dirty="0"/>
              <a:t>attending class in TCUs, actual number is far </a:t>
            </a:r>
            <a:r>
              <a:rPr lang="en-US" dirty="0" smtClean="0"/>
              <a:t>higher &amp; likely over 10,000. </a:t>
            </a:r>
            <a:endParaRPr lang="en-US" dirty="0"/>
          </a:p>
          <a:p>
            <a:endParaRPr lang="en-US" dirty="0"/>
          </a:p>
          <a:p>
            <a:r>
              <a:rPr lang="en-US" dirty="0"/>
              <a:t>Also, DOE utilization figures </a:t>
            </a:r>
            <a:r>
              <a:rPr lang="en-US" i="1" dirty="0"/>
              <a:t>underestimate</a:t>
            </a:r>
            <a:r>
              <a:rPr lang="en-US" dirty="0"/>
              <a:t> actual overcrowding according to most experts and Chancellor, who has appointed a “Blue Book” taskforce to improve them.</a:t>
            </a:r>
          </a:p>
          <a:p>
            <a:endParaRPr lang="en-US" dirty="0"/>
          </a:p>
          <a:p>
            <a:r>
              <a:rPr lang="en-US" dirty="0"/>
              <a:t>Revised utilization formula should be aligned to smaller classes, dedicated rooms for art, music, special education services, and more.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0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sizes have increased for six years in a 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Despite provisions in 2007 state law requiring NYC reduce class sizes, classes in  K-3 in 2013-2014 largest since 1998; in grades 4-8 largest since 2002.  </a:t>
            </a:r>
          </a:p>
          <a:p>
            <a:endParaRPr lang="en-US" dirty="0"/>
          </a:p>
          <a:p>
            <a:r>
              <a:rPr lang="en-US" dirty="0" smtClean="0"/>
              <a:t>K-3 average </a:t>
            </a:r>
            <a:r>
              <a:rPr lang="en-US" dirty="0"/>
              <a:t>class size </a:t>
            </a:r>
            <a:r>
              <a:rPr lang="en-US" dirty="0" smtClean="0"/>
              <a:t>was 24.9 (Gen Ed, </a:t>
            </a:r>
            <a:r>
              <a:rPr lang="en-US" dirty="0"/>
              <a:t>inclusion </a:t>
            </a:r>
            <a:r>
              <a:rPr lang="en-US" dirty="0" smtClean="0"/>
              <a:t>&amp; </a:t>
            </a:r>
            <a:r>
              <a:rPr lang="en-US" dirty="0"/>
              <a:t>gifted classes) </a:t>
            </a:r>
            <a:r>
              <a:rPr lang="en-US" dirty="0" smtClean="0"/>
              <a:t>compared </a:t>
            </a:r>
            <a:r>
              <a:rPr lang="en-US" dirty="0"/>
              <a:t>to </a:t>
            </a:r>
            <a:r>
              <a:rPr lang="en-US" dirty="0" smtClean="0"/>
              <a:t>20.9 </a:t>
            </a:r>
            <a:r>
              <a:rPr lang="en-US" dirty="0"/>
              <a:t>in </a:t>
            </a:r>
            <a:r>
              <a:rPr lang="en-US" dirty="0" smtClean="0"/>
              <a:t>2007, increase </a:t>
            </a:r>
            <a:r>
              <a:rPr lang="en-US" dirty="0"/>
              <a:t>of </a:t>
            </a:r>
            <a:r>
              <a:rPr lang="en-US" dirty="0" smtClean="0"/>
              <a:t>19%.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grades 4-8, the average class size </a:t>
            </a:r>
            <a:r>
              <a:rPr lang="en-US" dirty="0" smtClean="0"/>
              <a:t>was 26.8</a:t>
            </a:r>
            <a:r>
              <a:rPr lang="en-US" dirty="0"/>
              <a:t>, compared to </a:t>
            </a:r>
            <a:r>
              <a:rPr lang="en-US" dirty="0" smtClean="0"/>
              <a:t>25.1 in 2007 –increase </a:t>
            </a:r>
            <a:r>
              <a:rPr lang="en-US" dirty="0"/>
              <a:t>of </a:t>
            </a:r>
            <a:r>
              <a:rPr lang="en-US" dirty="0" smtClean="0"/>
              <a:t>6.8%. </a:t>
            </a:r>
          </a:p>
          <a:p>
            <a:endParaRPr lang="en-US" dirty="0"/>
          </a:p>
          <a:p>
            <a:r>
              <a:rPr lang="en-US" dirty="0" smtClean="0"/>
              <a:t>HS </a:t>
            </a:r>
            <a:r>
              <a:rPr lang="en-US" dirty="0"/>
              <a:t>“core” academic classes, </a:t>
            </a:r>
            <a:r>
              <a:rPr lang="en-US" dirty="0" smtClean="0"/>
              <a:t>class size average 26.7, up slightly since 2007</a:t>
            </a:r>
            <a:r>
              <a:rPr lang="en-US" dirty="0"/>
              <a:t>.  </a:t>
            </a:r>
            <a:r>
              <a:rPr lang="en-US" dirty="0" smtClean="0"/>
              <a:t>(Yet </a:t>
            </a:r>
            <a:r>
              <a:rPr lang="en-US" dirty="0"/>
              <a:t>DOE’s </a:t>
            </a:r>
            <a:r>
              <a:rPr lang="en-US" dirty="0" smtClean="0"/>
              <a:t> measure of HS </a:t>
            </a:r>
            <a:r>
              <a:rPr lang="en-US" dirty="0"/>
              <a:t>class sizes is inaccurate and their methodology </a:t>
            </a:r>
            <a:r>
              <a:rPr lang="en-US" dirty="0" smtClean="0"/>
              <a:t>changes, </a:t>
            </a:r>
            <a:r>
              <a:rPr lang="en-US" dirty="0"/>
              <a:t>so </a:t>
            </a:r>
            <a:r>
              <a:rPr lang="en-US" dirty="0" smtClean="0"/>
              <a:t>estimates </a:t>
            </a:r>
            <a:r>
              <a:rPr lang="en-US" dirty="0"/>
              <a:t>cannot be relied upon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Averages do NOT tell the whole story – as more than 330,000 students were in classes of 30 or more in 2013-2014.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were 40,268 </a:t>
            </a:r>
            <a:r>
              <a:rPr lang="en-US" dirty="0"/>
              <a:t>kids in K-3 </a:t>
            </a:r>
            <a:r>
              <a:rPr lang="en-US" dirty="0" smtClean="0"/>
              <a:t>in classes of 30 </a:t>
            </a:r>
            <a:r>
              <a:rPr lang="en-US" dirty="0"/>
              <a:t>or </a:t>
            </a:r>
            <a:r>
              <a:rPr lang="en-US" dirty="0" smtClean="0"/>
              <a:t>more in 2013-2014 – an increase of nearly 14% compared to the year before.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The number of teachers decreased by </a:t>
            </a:r>
            <a:r>
              <a:rPr lang="en-US" dirty="0" smtClean="0"/>
              <a:t>over 5000 between </a:t>
            </a:r>
            <a:r>
              <a:rPr lang="en-US" dirty="0"/>
              <a:t>2007-2010, according to the Mayor’s Management Report, despite rising enrollment.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53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541119"/>
              </p:ext>
            </p:extLst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386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248229"/>
              </p:ext>
            </p:extLst>
          </p:nvPr>
        </p:nvGraphicFramePr>
        <p:xfrm>
          <a:off x="76200" y="304800"/>
          <a:ext cx="90678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7473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996095"/>
              </p:ext>
            </p:extLst>
          </p:nvPr>
        </p:nvGraphicFramePr>
        <p:xfrm>
          <a:off x="1066800" y="533400"/>
          <a:ext cx="6553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9194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2991</TotalTime>
  <Words>2506</Words>
  <Application>Microsoft Macintosh PowerPoint</Application>
  <PresentationFormat>On-screen Show (4:3)</PresentationFormat>
  <Paragraphs>268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UnMet need for seats in New 2015-2019 capital plan  Including CLASS SIZE and OVERCROWDING data   for Community School district 7</vt:lpstr>
      <vt:lpstr>School Utilization Rates at critical levels</vt:lpstr>
      <vt:lpstr>Average Utilization Rates City-Wide 2012-2013</vt:lpstr>
      <vt:lpstr>Proposed capital plan vs. needs for seats</vt:lpstr>
      <vt:lpstr>Proposed capital plan vs. needs for seats part II</vt:lpstr>
      <vt:lpstr>Class sizes have increased for six years in a row </vt:lpstr>
      <vt:lpstr>PowerPoint Presentation</vt:lpstr>
      <vt:lpstr>PowerPoint Presentation</vt:lpstr>
      <vt:lpstr>PowerPoint Presentation</vt:lpstr>
      <vt:lpstr>Class sizes in District 7 have increased in grades K-3  by 19.1% since 2007 and are above Contracts for Excellence goals</vt:lpstr>
      <vt:lpstr>District 7’s class sizes in grades 4-8 have increased by 9.9% since 2008  and are also above Contracts for Excellence goals</vt:lpstr>
      <vt:lpstr> Class sizes city-wide have increased in core HS classes as well, by 2.3% since 2007, though the DOE data is unreliable* </vt:lpstr>
      <vt:lpstr>D7 Schools with large class sizes</vt:lpstr>
      <vt:lpstr>Examples of schools in D7 with large class sizes, K-3</vt:lpstr>
      <vt:lpstr>At least 30,000 seats currently needed  just in districts averaging over 100%</vt:lpstr>
      <vt:lpstr>Over-utilized ES and MS buildings in CSD 7 and in Bronx HS </vt:lpstr>
      <vt:lpstr>Average Building Utilization Rates  in CSD 7</vt:lpstr>
      <vt:lpstr>3 Over-utilized ES and MS buildings in CSD 7</vt:lpstr>
      <vt:lpstr>14 Bronx High Schools Above 100%;  2,385 HS seats needed to reduce building utilization rate to 100% but NO Bronx HS to be built in capital plan </vt:lpstr>
      <vt:lpstr>New Seats in Capital Plan and DOE Enrollment Projections for CSD 7</vt:lpstr>
      <vt:lpstr>City-wide Enrollment Projections K-8 vs. New Seats in Capital Plan </vt:lpstr>
      <vt:lpstr>City-wide Enrollment Projections HS vs. New Seats in Capital Plan </vt:lpstr>
      <vt:lpstr>Also Kindergarten wait lists in many neighborhoods</vt:lpstr>
      <vt:lpstr>2014 Kindergarten Waitlists in CSD 7</vt:lpstr>
      <vt:lpstr>Trailers in CSD 7 and Bronx HS</vt:lpstr>
      <vt:lpstr>Seats Need for CSD 7 and Bronx High Schools</vt:lpstr>
      <vt:lpstr>New charter provisions passed in state budget</vt:lpstr>
      <vt:lpstr>Charter space provisions ONLY apply to NYC</vt:lpstr>
      <vt:lpstr>How many charters will there be entitled to free space?</vt:lpstr>
      <vt:lpstr> Blue book data &amp; Utilization formula inaccurate &amp; underestimates actual level of overcrowding  </vt:lpstr>
      <vt:lpstr>Comparison of class sizes in Blue book compared to current averages &amp; Contract for excellence goals</vt:lpstr>
      <vt:lpstr>Some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Education Council, District 10  Presentation</dc:title>
  <dc:creator>Peter Dalmasy</dc:creator>
  <cp:lastModifiedBy>Peter Dalmasy</cp:lastModifiedBy>
  <cp:revision>94</cp:revision>
  <cp:lastPrinted>2014-03-23T01:45:07Z</cp:lastPrinted>
  <dcterms:created xsi:type="dcterms:W3CDTF">2014-02-11T14:35:23Z</dcterms:created>
  <dcterms:modified xsi:type="dcterms:W3CDTF">2014-07-11T18:20:37Z</dcterms:modified>
</cp:coreProperties>
</file>