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4"/>
  </p:notesMasterIdLst>
  <p:sldIdLst>
    <p:sldId id="256" r:id="rId2"/>
    <p:sldId id="347" r:id="rId3"/>
    <p:sldId id="348" r:id="rId4"/>
    <p:sldId id="349" r:id="rId5"/>
    <p:sldId id="350" r:id="rId6"/>
    <p:sldId id="351" r:id="rId7"/>
    <p:sldId id="337" r:id="rId8"/>
    <p:sldId id="338" r:id="rId9"/>
    <p:sldId id="339" r:id="rId10"/>
    <p:sldId id="259" r:id="rId11"/>
    <p:sldId id="260" r:id="rId12"/>
    <p:sldId id="261" r:id="rId13"/>
    <p:sldId id="289" r:id="rId14"/>
    <p:sldId id="262" r:id="rId15"/>
    <p:sldId id="305" r:id="rId16"/>
    <p:sldId id="269" r:id="rId17"/>
    <p:sldId id="322" r:id="rId18"/>
    <p:sldId id="358" r:id="rId19"/>
    <p:sldId id="320" r:id="rId20"/>
    <p:sldId id="268" r:id="rId21"/>
    <p:sldId id="310" r:id="rId22"/>
    <p:sldId id="311" r:id="rId23"/>
    <p:sldId id="312" r:id="rId24"/>
    <p:sldId id="295" r:id="rId25"/>
    <p:sldId id="321" r:id="rId26"/>
    <p:sldId id="296" r:id="rId27"/>
    <p:sldId id="352" r:id="rId28"/>
    <p:sldId id="353" r:id="rId29"/>
    <p:sldId id="354" r:id="rId30"/>
    <p:sldId id="355" r:id="rId31"/>
    <p:sldId id="356" r:id="rId32"/>
    <p:sldId id="35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744" y="-3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peterdalmasy:Desktop:Updated%20Overcrowding%20Report%20Graphs:fig%2022%20kids%20on%20waitlists%20by%20borough.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074302744"/>
        <c:axId val="2075013528"/>
      </c:barChart>
      <c:catAx>
        <c:axId val="2074302744"/>
        <c:scaling>
          <c:orientation val="minMax"/>
        </c:scaling>
        <c:delete val="0"/>
        <c:axPos val="b"/>
        <c:majorTickMark val="out"/>
        <c:minorTickMark val="none"/>
        <c:tickLblPos val="nextTo"/>
        <c:crossAx val="2075013528"/>
        <c:crosses val="autoZero"/>
        <c:auto val="1"/>
        <c:lblAlgn val="ctr"/>
        <c:lblOffset val="100"/>
        <c:noMultiLvlLbl val="0"/>
      </c:catAx>
      <c:valAx>
        <c:axId val="2075013528"/>
        <c:scaling>
          <c:orientation val="minMax"/>
        </c:scaling>
        <c:delete val="0"/>
        <c:axPos val="l"/>
        <c:majorGridlines/>
        <c:numFmt formatCode="0%" sourceLinked="1"/>
        <c:majorTickMark val="out"/>
        <c:minorTickMark val="none"/>
        <c:tickLblPos val="nextTo"/>
        <c:crossAx val="2074302744"/>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D32 1st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Sheet14!$A$32:$A$41</c:f>
              <c:strCache>
                <c:ptCount val="10"/>
                <c:pt idx="0">
                  <c:v>P.S. 151 LYNDON B. JOHNSON</c:v>
                </c:pt>
                <c:pt idx="1">
                  <c:v>P.S. 299 THOMAS WARREN FIELD</c:v>
                </c:pt>
                <c:pt idx="2">
                  <c:v>P.S. /I.S. 384 Frances E. Carter</c:v>
                </c:pt>
                <c:pt idx="3">
                  <c:v>P.S. 376</c:v>
                </c:pt>
                <c:pt idx="4">
                  <c:v>P.S. 123 SUYDAM</c:v>
                </c:pt>
                <c:pt idx="5">
                  <c:v>P.S. 377 ALEJANDRINA B. DE GAUTIER</c:v>
                </c:pt>
                <c:pt idx="6">
                  <c:v>P.S. 145 ANDREW JACKSON</c:v>
                </c:pt>
                <c:pt idx="7">
                  <c:v>P.S. 086 THE IRVINGTON</c:v>
                </c:pt>
                <c:pt idx="8">
                  <c:v>P.S. 106 EDWARD EVERETT HALE</c:v>
                </c:pt>
                <c:pt idx="9">
                  <c:v>P.S. 075 MAYDA CORTIELLA</c:v>
                </c:pt>
              </c:strCache>
            </c:strRef>
          </c:cat>
          <c:val>
            <c:numRef>
              <c:f>Sheet14!$B$32:$B$41</c:f>
              <c:numCache>
                <c:formatCode>0</c:formatCode>
                <c:ptCount val="10"/>
                <c:pt idx="0">
                  <c:v>31.0</c:v>
                </c:pt>
                <c:pt idx="1">
                  <c:v>31.0</c:v>
                </c:pt>
                <c:pt idx="2">
                  <c:v>30.0</c:v>
                </c:pt>
                <c:pt idx="3">
                  <c:v>29.7</c:v>
                </c:pt>
                <c:pt idx="4">
                  <c:v>28.0</c:v>
                </c:pt>
                <c:pt idx="5">
                  <c:v>26.5</c:v>
                </c:pt>
                <c:pt idx="6">
                  <c:v>26.0</c:v>
                </c:pt>
                <c:pt idx="7">
                  <c:v>25.0</c:v>
                </c:pt>
                <c:pt idx="8">
                  <c:v>25.0</c:v>
                </c:pt>
                <c:pt idx="9">
                  <c:v>24.7</c:v>
                </c:pt>
              </c:numCache>
            </c:numRef>
          </c:val>
        </c:ser>
        <c:dLbls>
          <c:showLegendKey val="0"/>
          <c:showVal val="0"/>
          <c:showCatName val="0"/>
          <c:showSerName val="0"/>
          <c:showPercent val="0"/>
          <c:showBubbleSize val="0"/>
        </c:dLbls>
        <c:gapWidth val="150"/>
        <c:axId val="2133204712"/>
        <c:axId val="-2137669800"/>
      </c:barChart>
      <c:catAx>
        <c:axId val="2133204712"/>
        <c:scaling>
          <c:orientation val="minMax"/>
        </c:scaling>
        <c:delete val="0"/>
        <c:axPos val="b"/>
        <c:majorTickMark val="out"/>
        <c:minorTickMark val="none"/>
        <c:tickLblPos val="nextTo"/>
        <c:crossAx val="-2137669800"/>
        <c:crosses val="autoZero"/>
        <c:auto val="1"/>
        <c:lblAlgn val="ctr"/>
        <c:lblOffset val="100"/>
        <c:noMultiLvlLbl val="0"/>
      </c:catAx>
      <c:valAx>
        <c:axId val="-2137669800"/>
        <c:scaling>
          <c:orientation val="minMax"/>
        </c:scaling>
        <c:delete val="0"/>
        <c:axPos val="l"/>
        <c:majorGridlines/>
        <c:numFmt formatCode="0" sourceLinked="1"/>
        <c:majorTickMark val="out"/>
        <c:minorTickMark val="none"/>
        <c:tickLblPos val="nextTo"/>
        <c:crossAx val="2133204712"/>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D32 2nd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Sheet14!$A$44:$A$49</c:f>
              <c:strCache>
                <c:ptCount val="6"/>
                <c:pt idx="0">
                  <c:v>P.S. 086 THE IRVINGTON</c:v>
                </c:pt>
                <c:pt idx="1">
                  <c:v>P.S. 075 MAYDA CORTIELLA</c:v>
                </c:pt>
                <c:pt idx="2">
                  <c:v>P.S. 376</c:v>
                </c:pt>
                <c:pt idx="3">
                  <c:v>P.S. 123 SUYDAM</c:v>
                </c:pt>
                <c:pt idx="4">
                  <c:v>P.S. 045 HORACE E. GREENE</c:v>
                </c:pt>
                <c:pt idx="5">
                  <c:v>P.S. 145 ANDREW JACKSON</c:v>
                </c:pt>
              </c:strCache>
            </c:strRef>
          </c:cat>
          <c:val>
            <c:numRef>
              <c:f>Sheet14!$B$44:$B$49</c:f>
              <c:numCache>
                <c:formatCode>0</c:formatCode>
                <c:ptCount val="6"/>
                <c:pt idx="0">
                  <c:v>28.0</c:v>
                </c:pt>
                <c:pt idx="1">
                  <c:v>27.5</c:v>
                </c:pt>
                <c:pt idx="2">
                  <c:v>27.0</c:v>
                </c:pt>
                <c:pt idx="3">
                  <c:v>26.0</c:v>
                </c:pt>
                <c:pt idx="4">
                  <c:v>25.0</c:v>
                </c:pt>
                <c:pt idx="5">
                  <c:v>25.0</c:v>
                </c:pt>
              </c:numCache>
            </c:numRef>
          </c:val>
        </c:ser>
        <c:dLbls>
          <c:showLegendKey val="0"/>
          <c:showVal val="0"/>
          <c:showCatName val="0"/>
          <c:showSerName val="0"/>
          <c:showPercent val="0"/>
          <c:showBubbleSize val="0"/>
        </c:dLbls>
        <c:gapWidth val="150"/>
        <c:axId val="2117285448"/>
        <c:axId val="2118342728"/>
      </c:barChart>
      <c:catAx>
        <c:axId val="2117285448"/>
        <c:scaling>
          <c:orientation val="minMax"/>
        </c:scaling>
        <c:delete val="0"/>
        <c:axPos val="b"/>
        <c:majorTickMark val="out"/>
        <c:minorTickMark val="none"/>
        <c:tickLblPos val="nextTo"/>
        <c:crossAx val="2118342728"/>
        <c:crosses val="autoZero"/>
        <c:auto val="1"/>
        <c:lblAlgn val="ctr"/>
        <c:lblOffset val="100"/>
        <c:noMultiLvlLbl val="0"/>
      </c:catAx>
      <c:valAx>
        <c:axId val="2118342728"/>
        <c:scaling>
          <c:orientation val="minMax"/>
        </c:scaling>
        <c:delete val="0"/>
        <c:axPos val="l"/>
        <c:majorGridlines/>
        <c:numFmt formatCode="0" sourceLinked="1"/>
        <c:majorTickMark val="out"/>
        <c:minorTickMark val="none"/>
        <c:tickLblPos val="nextTo"/>
        <c:crossAx val="211728544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D32 3rd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Sheet14!$A$52:$A$59</c:f>
              <c:strCache>
                <c:ptCount val="8"/>
                <c:pt idx="0">
                  <c:v>P.S. 274 KOSCIUSKO</c:v>
                </c:pt>
                <c:pt idx="1">
                  <c:v>P.S. 376</c:v>
                </c:pt>
                <c:pt idx="2">
                  <c:v>P.S. 145 ANDREW JACKSON</c:v>
                </c:pt>
                <c:pt idx="3">
                  <c:v>P.S. 086 THE IRVINGTON</c:v>
                </c:pt>
                <c:pt idx="4">
                  <c:v>P.S. 045 HORACE E. GREENE</c:v>
                </c:pt>
                <c:pt idx="5">
                  <c:v>P.S. 075 MAYDA CORTIELLA</c:v>
                </c:pt>
                <c:pt idx="6">
                  <c:v>P.S. 116 ELIZABETH L FARRELL</c:v>
                </c:pt>
                <c:pt idx="7">
                  <c:v>P.S. 123 SUYDAM</c:v>
                </c:pt>
              </c:strCache>
            </c:strRef>
          </c:cat>
          <c:val>
            <c:numRef>
              <c:f>Sheet14!$B$52:$B$59</c:f>
              <c:numCache>
                <c:formatCode>0</c:formatCode>
                <c:ptCount val="8"/>
                <c:pt idx="0">
                  <c:v>32.3</c:v>
                </c:pt>
                <c:pt idx="1">
                  <c:v>30.3</c:v>
                </c:pt>
                <c:pt idx="2">
                  <c:v>30.0</c:v>
                </c:pt>
                <c:pt idx="3">
                  <c:v>29.5</c:v>
                </c:pt>
                <c:pt idx="4">
                  <c:v>28.0</c:v>
                </c:pt>
                <c:pt idx="5">
                  <c:v>28.0</c:v>
                </c:pt>
                <c:pt idx="6">
                  <c:v>28.0</c:v>
                </c:pt>
                <c:pt idx="7">
                  <c:v>26.0</c:v>
                </c:pt>
              </c:numCache>
            </c:numRef>
          </c:val>
        </c:ser>
        <c:dLbls>
          <c:showLegendKey val="0"/>
          <c:showVal val="0"/>
          <c:showCatName val="0"/>
          <c:showSerName val="0"/>
          <c:showPercent val="0"/>
          <c:showBubbleSize val="0"/>
        </c:dLbls>
        <c:gapWidth val="150"/>
        <c:axId val="2072781320"/>
        <c:axId val="2074586456"/>
      </c:barChart>
      <c:catAx>
        <c:axId val="2072781320"/>
        <c:scaling>
          <c:orientation val="minMax"/>
        </c:scaling>
        <c:delete val="0"/>
        <c:axPos val="b"/>
        <c:majorTickMark val="out"/>
        <c:minorTickMark val="none"/>
        <c:tickLblPos val="nextTo"/>
        <c:crossAx val="2074586456"/>
        <c:crosses val="autoZero"/>
        <c:auto val="1"/>
        <c:lblAlgn val="ctr"/>
        <c:lblOffset val="100"/>
        <c:noMultiLvlLbl val="0"/>
      </c:catAx>
      <c:valAx>
        <c:axId val="2074586456"/>
        <c:scaling>
          <c:orientation val="minMax"/>
        </c:scaling>
        <c:delete val="0"/>
        <c:axPos val="l"/>
        <c:majorGridlines/>
        <c:numFmt formatCode="0" sourceLinked="1"/>
        <c:majorTickMark val="out"/>
        <c:minorTickMark val="none"/>
        <c:tickLblPos val="nextTo"/>
        <c:crossAx val="2072781320"/>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128066856"/>
        <c:axId val="2134701048"/>
      </c:barChart>
      <c:catAx>
        <c:axId val="2128066856"/>
        <c:scaling>
          <c:orientation val="minMax"/>
        </c:scaling>
        <c:delete val="0"/>
        <c:axPos val="b"/>
        <c:majorTickMark val="out"/>
        <c:minorTickMark val="none"/>
        <c:tickLblPos val="nextTo"/>
        <c:crossAx val="2134701048"/>
        <c:crosses val="autoZero"/>
        <c:auto val="1"/>
        <c:lblAlgn val="ctr"/>
        <c:lblOffset val="100"/>
        <c:noMultiLvlLbl val="0"/>
      </c:catAx>
      <c:valAx>
        <c:axId val="2134701048"/>
        <c:scaling>
          <c:orientation val="minMax"/>
        </c:scaling>
        <c:delete val="0"/>
        <c:axPos val="l"/>
        <c:majorGridlines/>
        <c:numFmt formatCode="#,##0" sourceLinked="1"/>
        <c:majorTickMark val="out"/>
        <c:minorTickMark val="none"/>
        <c:tickLblPos val="nextTo"/>
        <c:crossAx val="2128066856"/>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072649800"/>
        <c:axId val="2127587208"/>
      </c:barChart>
      <c:catAx>
        <c:axId val="2072649800"/>
        <c:scaling>
          <c:orientation val="minMax"/>
        </c:scaling>
        <c:delete val="0"/>
        <c:axPos val="b"/>
        <c:majorTickMark val="out"/>
        <c:minorTickMark val="none"/>
        <c:tickLblPos val="nextTo"/>
        <c:crossAx val="2127587208"/>
        <c:crosses val="autoZero"/>
        <c:auto val="1"/>
        <c:lblAlgn val="ctr"/>
        <c:lblOffset val="100"/>
        <c:noMultiLvlLbl val="0"/>
      </c:catAx>
      <c:valAx>
        <c:axId val="2127587208"/>
        <c:scaling>
          <c:orientation val="minMax"/>
        </c:scaling>
        <c:delete val="0"/>
        <c:axPos val="l"/>
        <c:majorGridlines/>
        <c:numFmt formatCode="#,##0" sourceLinked="1"/>
        <c:majorTickMark val="out"/>
        <c:minorTickMark val="none"/>
        <c:tickLblPos val="nextTo"/>
        <c:crossAx val="2072649800"/>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28474840"/>
        <c:axId val="2128573656"/>
      </c:barChart>
      <c:catAx>
        <c:axId val="2128474840"/>
        <c:scaling>
          <c:orientation val="minMax"/>
        </c:scaling>
        <c:delete val="0"/>
        <c:axPos val="b"/>
        <c:majorTickMark val="out"/>
        <c:minorTickMark val="none"/>
        <c:tickLblPos val="nextTo"/>
        <c:crossAx val="2128573656"/>
        <c:crosses val="autoZero"/>
        <c:auto val="1"/>
        <c:lblAlgn val="ctr"/>
        <c:lblOffset val="100"/>
        <c:noMultiLvlLbl val="0"/>
      </c:catAx>
      <c:valAx>
        <c:axId val="2128573656"/>
        <c:scaling>
          <c:orientation val="minMax"/>
        </c:scaling>
        <c:delete val="0"/>
        <c:axPos val="l"/>
        <c:majorGridlines/>
        <c:numFmt formatCode="0%" sourceLinked="1"/>
        <c:majorTickMark val="out"/>
        <c:minorTickMark val="none"/>
        <c:tickLblPos val="nextTo"/>
        <c:crossAx val="2128474840"/>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'D32'!$F$45:$F$50</c:f>
              <c:strCache>
                <c:ptCount val="6"/>
                <c:pt idx="0">
                  <c:v>District 32 Elementary Schools</c:v>
                </c:pt>
                <c:pt idx="1">
                  <c:v>Citywide Elementary Schools</c:v>
                </c:pt>
                <c:pt idx="2">
                  <c:v>District 32 Middle Schools</c:v>
                </c:pt>
                <c:pt idx="3">
                  <c:v>Citywide Middle Schools</c:v>
                </c:pt>
                <c:pt idx="4">
                  <c:v>Brooklyn High Schools</c:v>
                </c:pt>
                <c:pt idx="5">
                  <c:v>Citywide High Schools</c:v>
                </c:pt>
              </c:strCache>
            </c:strRef>
          </c:cat>
          <c:val>
            <c:numRef>
              <c:f>'D32'!$G$45:$G$50</c:f>
              <c:numCache>
                <c:formatCode>0.0%</c:formatCode>
                <c:ptCount val="6"/>
                <c:pt idx="0" formatCode="0%">
                  <c:v>0.79</c:v>
                </c:pt>
                <c:pt idx="1">
                  <c:v>0.974</c:v>
                </c:pt>
                <c:pt idx="2" formatCode="0%">
                  <c:v>0.6</c:v>
                </c:pt>
                <c:pt idx="3">
                  <c:v>0.809</c:v>
                </c:pt>
                <c:pt idx="4">
                  <c:v>0.886</c:v>
                </c:pt>
                <c:pt idx="5">
                  <c:v>0.952</c:v>
                </c:pt>
              </c:numCache>
            </c:numRef>
          </c:val>
        </c:ser>
        <c:dLbls>
          <c:showLegendKey val="0"/>
          <c:showVal val="0"/>
          <c:showCatName val="0"/>
          <c:showSerName val="0"/>
          <c:showPercent val="0"/>
          <c:showBubbleSize val="0"/>
        </c:dLbls>
        <c:gapWidth val="150"/>
        <c:axId val="2133617032"/>
        <c:axId val="2133210584"/>
      </c:barChart>
      <c:catAx>
        <c:axId val="2133617032"/>
        <c:scaling>
          <c:orientation val="minMax"/>
        </c:scaling>
        <c:delete val="0"/>
        <c:axPos val="b"/>
        <c:majorTickMark val="out"/>
        <c:minorTickMark val="none"/>
        <c:tickLblPos val="nextTo"/>
        <c:crossAx val="2133210584"/>
        <c:crosses val="autoZero"/>
        <c:auto val="1"/>
        <c:lblAlgn val="ctr"/>
        <c:lblOffset val="100"/>
        <c:noMultiLvlLbl val="0"/>
      </c:catAx>
      <c:valAx>
        <c:axId val="2133210584"/>
        <c:scaling>
          <c:orientation val="minMax"/>
          <c:max val="1.0"/>
        </c:scaling>
        <c:delete val="0"/>
        <c:axPos val="l"/>
        <c:majorGridlines/>
        <c:numFmt formatCode="0%" sourceLinked="1"/>
        <c:majorTickMark val="out"/>
        <c:minorTickMark val="none"/>
        <c:tickLblPos val="nextTo"/>
        <c:crossAx val="2133617032"/>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'D32'!$B$65:$B$68</c:f>
              <c:strCache>
                <c:ptCount val="4"/>
                <c:pt idx="0">
                  <c:v>P.S. 45 AX (OLD BS RDGWD ECC1)</c:v>
                </c:pt>
                <c:pt idx="1">
                  <c:v>P.S. 116</c:v>
                </c:pt>
                <c:pt idx="2">
                  <c:v>P.S. 376A</c:v>
                </c:pt>
                <c:pt idx="3">
                  <c:v>P.S. 86</c:v>
                </c:pt>
              </c:strCache>
            </c:strRef>
          </c:cat>
          <c:val>
            <c:numRef>
              <c:f>'D32'!$C$65:$C$68</c:f>
              <c:numCache>
                <c:formatCode>0%</c:formatCode>
                <c:ptCount val="4"/>
                <c:pt idx="0">
                  <c:v>1.69</c:v>
                </c:pt>
                <c:pt idx="1">
                  <c:v>1.14</c:v>
                </c:pt>
                <c:pt idx="2">
                  <c:v>1.05</c:v>
                </c:pt>
                <c:pt idx="3">
                  <c:v>1.02</c:v>
                </c:pt>
              </c:numCache>
            </c:numRef>
          </c:val>
        </c:ser>
        <c:dLbls>
          <c:showLegendKey val="0"/>
          <c:showVal val="0"/>
          <c:showCatName val="0"/>
          <c:showSerName val="0"/>
          <c:showPercent val="0"/>
          <c:showBubbleSize val="0"/>
        </c:dLbls>
        <c:gapWidth val="150"/>
        <c:axId val="2122978968"/>
        <c:axId val="2074995400"/>
      </c:barChart>
      <c:catAx>
        <c:axId val="2122978968"/>
        <c:scaling>
          <c:orientation val="minMax"/>
        </c:scaling>
        <c:delete val="0"/>
        <c:axPos val="b"/>
        <c:majorTickMark val="out"/>
        <c:minorTickMark val="none"/>
        <c:tickLblPos val="nextTo"/>
        <c:crossAx val="2074995400"/>
        <c:crosses val="autoZero"/>
        <c:auto val="1"/>
        <c:lblAlgn val="ctr"/>
        <c:lblOffset val="100"/>
        <c:noMultiLvlLbl val="0"/>
      </c:catAx>
      <c:valAx>
        <c:axId val="2074995400"/>
        <c:scaling>
          <c:orientation val="minMax"/>
        </c:scaling>
        <c:delete val="0"/>
        <c:axPos val="l"/>
        <c:majorGridlines/>
        <c:numFmt formatCode="0%" sourceLinked="1"/>
        <c:majorTickMark val="out"/>
        <c:minorTickMark val="none"/>
        <c:tickLblPos val="nextTo"/>
        <c:crossAx val="2122978968"/>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Sheet1!$D$24:$D$44</c:f>
              <c:strCache>
                <c:ptCount val="21"/>
                <c:pt idx="0">
                  <c:v>BKLYN COLL ACAD (AT BKLYN COLL)</c:v>
                </c:pt>
                <c:pt idx="1">
                  <c:v>ALL CITY LEADERSHIP SCHOOL</c:v>
                </c:pt>
                <c:pt idx="2">
                  <c:v>MIDDLE COLLEGE HS</c:v>
                </c:pt>
                <c:pt idx="3">
                  <c:v>FORT HAMILTON HS</c:v>
                </c:pt>
                <c:pt idx="4">
                  <c:v>MIDWOOD HS</c:v>
                </c:pt>
                <c:pt idx="5">
                  <c:v>EAST NY FAMILY ACADEMY</c:v>
                </c:pt>
                <c:pt idx="6">
                  <c:v>NEW UTRECHT HS</c:v>
                </c:pt>
                <c:pt idx="7">
                  <c:v>JAMES MADISON HS</c:v>
                </c:pt>
                <c:pt idx="8">
                  <c:v>BROOKLYN TECH HS</c:v>
                </c:pt>
                <c:pt idx="9">
                  <c:v>BEDFORD ACADEMY</c:v>
                </c:pt>
                <c:pt idx="10">
                  <c:v>ABRAHAM LINCOLN HS</c:v>
                </c:pt>
                <c:pt idx="11">
                  <c:v>EDWARD R. MURROW HS</c:v>
                </c:pt>
                <c:pt idx="12">
                  <c:v>FRANKLIN D. ROOSEVELT HS</c:v>
                </c:pt>
                <c:pt idx="13">
                  <c:v>LEON GOLDSTEIN HS</c:v>
                </c:pt>
                <c:pt idx="14">
                  <c:v>ADAMS STREET EDUCATIONAL CAMPUS</c:v>
                </c:pt>
                <c:pt idx="15">
                  <c:v>BROOKLYN STUDIO  (TANDEM K128)</c:v>
                </c:pt>
                <c:pt idx="16">
                  <c:v>TELECOM. ARTS &amp; TECH.</c:v>
                </c:pt>
                <c:pt idx="17">
                  <c:v>SUNSET PARK HS</c:v>
                </c:pt>
                <c:pt idx="18">
                  <c:v>ACORN COMMUNITY HS</c:v>
                </c:pt>
                <c:pt idx="19">
                  <c:v>CLARA BARTON HS</c:v>
                </c:pt>
                <c:pt idx="20">
                  <c:v>E NY VOC HS OF TRANSIT TECH.</c:v>
                </c:pt>
              </c:strCache>
            </c:strRef>
          </c:cat>
          <c:val>
            <c:numRef>
              <c:f>Sheet1!$E$24:$E$44</c:f>
              <c:numCache>
                <c:formatCode>0%</c:formatCode>
                <c:ptCount val="21"/>
                <c:pt idx="0">
                  <c:v>2.02</c:v>
                </c:pt>
                <c:pt idx="1">
                  <c:v>1.72</c:v>
                </c:pt>
                <c:pt idx="2">
                  <c:v>1.64</c:v>
                </c:pt>
                <c:pt idx="3">
                  <c:v>1.63</c:v>
                </c:pt>
                <c:pt idx="4">
                  <c:v>1.59</c:v>
                </c:pt>
                <c:pt idx="5">
                  <c:v>1.57</c:v>
                </c:pt>
                <c:pt idx="6">
                  <c:v>1.49</c:v>
                </c:pt>
                <c:pt idx="7">
                  <c:v>1.38</c:v>
                </c:pt>
                <c:pt idx="8">
                  <c:v>1.24</c:v>
                </c:pt>
                <c:pt idx="9">
                  <c:v>1.24</c:v>
                </c:pt>
                <c:pt idx="10">
                  <c:v>1.23</c:v>
                </c:pt>
                <c:pt idx="11">
                  <c:v>1.22</c:v>
                </c:pt>
                <c:pt idx="12">
                  <c:v>1.18</c:v>
                </c:pt>
                <c:pt idx="13">
                  <c:v>1.15</c:v>
                </c:pt>
                <c:pt idx="14">
                  <c:v>1.09</c:v>
                </c:pt>
                <c:pt idx="15">
                  <c:v>1.09</c:v>
                </c:pt>
                <c:pt idx="16">
                  <c:v>1.06</c:v>
                </c:pt>
                <c:pt idx="17">
                  <c:v>1.03</c:v>
                </c:pt>
                <c:pt idx="18">
                  <c:v>1.03</c:v>
                </c:pt>
                <c:pt idx="19">
                  <c:v>1.0</c:v>
                </c:pt>
                <c:pt idx="20">
                  <c:v>1.0</c:v>
                </c:pt>
              </c:numCache>
            </c:numRef>
          </c:val>
        </c:ser>
        <c:dLbls>
          <c:showLegendKey val="0"/>
          <c:showVal val="0"/>
          <c:showCatName val="0"/>
          <c:showSerName val="0"/>
          <c:showPercent val="0"/>
          <c:showBubbleSize val="0"/>
        </c:dLbls>
        <c:gapWidth val="150"/>
        <c:axId val="-2134835992"/>
        <c:axId val="2050895688"/>
      </c:barChart>
      <c:catAx>
        <c:axId val="-2134835992"/>
        <c:scaling>
          <c:orientation val="minMax"/>
        </c:scaling>
        <c:delete val="0"/>
        <c:axPos val="b"/>
        <c:majorTickMark val="out"/>
        <c:minorTickMark val="none"/>
        <c:tickLblPos val="nextTo"/>
        <c:crossAx val="2050895688"/>
        <c:crosses val="autoZero"/>
        <c:auto val="1"/>
        <c:lblAlgn val="ctr"/>
        <c:lblOffset val="100"/>
        <c:noMultiLvlLbl val="0"/>
      </c:catAx>
      <c:valAx>
        <c:axId val="2050895688"/>
        <c:scaling>
          <c:orientation val="minMax"/>
        </c:scaling>
        <c:delete val="0"/>
        <c:axPos val="l"/>
        <c:majorGridlines/>
        <c:numFmt formatCode="0%" sourceLinked="1"/>
        <c:majorTickMark val="out"/>
        <c:minorTickMark val="none"/>
        <c:tickLblPos val="nextTo"/>
        <c:crossAx val="-2134835992"/>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Lbls>
            <c:dLbl>
              <c:idx val="1"/>
              <c:layout>
                <c:manualLayout>
                  <c:x val="-0.001669449081803"/>
                  <c:y val="0.618279781559563"/>
                </c:manualLayout>
              </c:layout>
              <c:showLegendKey val="0"/>
              <c:showVal val="1"/>
              <c:showCatName val="0"/>
              <c:showSerName val="0"/>
              <c:showPercent val="0"/>
              <c:showBubbleSize val="0"/>
            </c:dLbl>
            <c:dLbl>
              <c:idx val="2"/>
              <c:layout>
                <c:manualLayout>
                  <c:x val="-0.001669449081803"/>
                  <c:y val="0.61559139784946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Brooklyn!$A$82:$A$85</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Brooklyn!$B$82:$B$85</c:f>
              <c:numCache>
                <c:formatCode>#,##0</c:formatCode>
                <c:ptCount val="4"/>
                <c:pt idx="1">
                  <c:v>-1568.0</c:v>
                </c:pt>
                <c:pt idx="2">
                  <c:v>-1549.0</c:v>
                </c:pt>
                <c:pt idx="3" formatCode="General">
                  <c:v>136.0</c:v>
                </c:pt>
              </c:numCache>
            </c:numRef>
          </c:val>
        </c:ser>
        <c:dLbls>
          <c:showLegendKey val="0"/>
          <c:showVal val="0"/>
          <c:showCatName val="0"/>
          <c:showSerName val="0"/>
          <c:showPercent val="0"/>
          <c:showBubbleSize val="0"/>
        </c:dLbls>
        <c:gapWidth val="150"/>
        <c:axId val="2050418824"/>
        <c:axId val="2050537560"/>
      </c:barChart>
      <c:catAx>
        <c:axId val="2050418824"/>
        <c:scaling>
          <c:orientation val="minMax"/>
        </c:scaling>
        <c:delete val="0"/>
        <c:axPos val="b"/>
        <c:majorTickMark val="out"/>
        <c:minorTickMark val="none"/>
        <c:tickLblPos val="nextTo"/>
        <c:crossAx val="2050537560"/>
        <c:crosses val="autoZero"/>
        <c:auto val="1"/>
        <c:lblAlgn val="ctr"/>
        <c:lblOffset val="100"/>
        <c:noMultiLvlLbl val="0"/>
      </c:catAx>
      <c:valAx>
        <c:axId val="2050537560"/>
        <c:scaling>
          <c:orientation val="minMax"/>
        </c:scaling>
        <c:delete val="0"/>
        <c:axPos val="l"/>
        <c:majorGridlines/>
        <c:numFmt formatCode="#,##0" sourceLinked="1"/>
        <c:majorTickMark val="out"/>
        <c:minorTickMark val="none"/>
        <c:tickLblPos val="nextTo"/>
        <c:crossAx val="205041882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97.4%</a:t>
                    </a:r>
                    <a:endParaRPr lang="en-US" sz="1800" dirty="0"/>
                  </a:p>
                </c:rich>
              </c:tx>
              <c:showLegendKey val="0"/>
              <c:showVal val="1"/>
              <c:showCatName val="0"/>
              <c:showSerName val="0"/>
              <c:showPercent val="0"/>
              <c:showBubbleSize val="0"/>
            </c:dLbl>
            <c:dLbl>
              <c:idx val="1"/>
              <c:layout/>
              <c:tx>
                <c:rich>
                  <a:bodyPr/>
                  <a:lstStyle/>
                  <a:p>
                    <a:r>
                      <a:rPr lang="en-US" sz="1400" b="1" dirty="0"/>
                      <a:t>80.9%</a:t>
                    </a:r>
                  </a:p>
                </c:rich>
              </c:tx>
              <c:showLegendKey val="0"/>
              <c:showVal val="1"/>
              <c:showCatName val="0"/>
              <c:showSerName val="0"/>
              <c:showPercent val="0"/>
              <c:showBubbleSize val="0"/>
            </c:dLbl>
            <c:dLbl>
              <c:idx val="2"/>
              <c:layout/>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134007768"/>
        <c:axId val="2050609832"/>
      </c:barChart>
      <c:catAx>
        <c:axId val="-2134007768"/>
        <c:scaling>
          <c:orientation val="minMax"/>
        </c:scaling>
        <c:delete val="0"/>
        <c:axPos val="b"/>
        <c:majorTickMark val="out"/>
        <c:minorTickMark val="none"/>
        <c:tickLblPos val="nextTo"/>
        <c:crossAx val="2050609832"/>
        <c:crosses val="autoZero"/>
        <c:auto val="1"/>
        <c:lblAlgn val="ctr"/>
        <c:lblOffset val="100"/>
        <c:noMultiLvlLbl val="0"/>
      </c:catAx>
      <c:valAx>
        <c:axId val="2050609832"/>
        <c:scaling>
          <c:orientation val="minMax"/>
        </c:scaling>
        <c:delete val="0"/>
        <c:axPos val="l"/>
        <c:majorGridlines/>
        <c:numFmt formatCode="0%" sourceLinked="0"/>
        <c:majorTickMark val="out"/>
        <c:minorTickMark val="none"/>
        <c:tickLblPos val="nextTo"/>
        <c:crossAx val="-2134007768"/>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40589.0</c:v>
                </c:pt>
                <c:pt idx="1">
                  <c:v>51954.0</c:v>
                </c:pt>
                <c:pt idx="2">
                  <c:v>38244.0</c:v>
                </c:pt>
                <c:pt idx="3">
                  <c:v>36654.0</c:v>
                </c:pt>
              </c:numCache>
            </c:numRef>
          </c:val>
        </c:ser>
        <c:dLbls>
          <c:showLegendKey val="0"/>
          <c:showVal val="0"/>
          <c:showCatName val="0"/>
          <c:showSerName val="0"/>
          <c:showPercent val="0"/>
          <c:showBubbleSize val="0"/>
        </c:dLbls>
        <c:gapWidth val="150"/>
        <c:axId val="2050306968"/>
        <c:axId val="2136234808"/>
      </c:barChart>
      <c:catAx>
        <c:axId val="2050306968"/>
        <c:scaling>
          <c:orientation val="minMax"/>
        </c:scaling>
        <c:delete val="0"/>
        <c:axPos val="b"/>
        <c:majorTickMark val="out"/>
        <c:minorTickMark val="none"/>
        <c:tickLblPos val="nextTo"/>
        <c:crossAx val="2136234808"/>
        <c:crosses val="autoZero"/>
        <c:auto val="1"/>
        <c:lblAlgn val="ctr"/>
        <c:lblOffset val="100"/>
        <c:noMultiLvlLbl val="0"/>
      </c:catAx>
      <c:valAx>
        <c:axId val="2136234808"/>
        <c:scaling>
          <c:orientation val="minMax"/>
        </c:scaling>
        <c:delete val="0"/>
        <c:axPos val="l"/>
        <c:majorGridlines/>
        <c:numFmt formatCode="#,##0" sourceLinked="1"/>
        <c:majorTickMark val="out"/>
        <c:minorTickMark val="none"/>
        <c:tickLblPos val="nextTo"/>
        <c:crossAx val="2050306968"/>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lumMod val="75000"/>
                </a:schemeClr>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19461.0</c:v>
                </c:pt>
                <c:pt idx="1">
                  <c:v>18387.0</c:v>
                </c:pt>
                <c:pt idx="2">
                  <c:v>13483.0</c:v>
                </c:pt>
                <c:pt idx="3">
                  <c:v>3102.0</c:v>
                </c:pt>
              </c:numCache>
            </c:numRef>
          </c:val>
        </c:ser>
        <c:dLbls>
          <c:showLegendKey val="0"/>
          <c:showVal val="0"/>
          <c:showCatName val="0"/>
          <c:showSerName val="0"/>
          <c:showPercent val="0"/>
          <c:showBubbleSize val="0"/>
        </c:dLbls>
        <c:gapWidth val="150"/>
        <c:axId val="2128280776"/>
        <c:axId val="2122546280"/>
      </c:barChart>
      <c:catAx>
        <c:axId val="2128280776"/>
        <c:scaling>
          <c:orientation val="minMax"/>
        </c:scaling>
        <c:delete val="0"/>
        <c:axPos val="b"/>
        <c:majorTickMark val="out"/>
        <c:minorTickMark val="none"/>
        <c:tickLblPos val="nextTo"/>
        <c:crossAx val="2122546280"/>
        <c:crosses val="autoZero"/>
        <c:auto val="1"/>
        <c:lblAlgn val="ctr"/>
        <c:lblOffset val="100"/>
        <c:noMultiLvlLbl val="0"/>
      </c:catAx>
      <c:valAx>
        <c:axId val="2122546280"/>
        <c:scaling>
          <c:orientation val="minMax"/>
          <c:max val="20000.0"/>
        </c:scaling>
        <c:delete val="0"/>
        <c:axPos val="l"/>
        <c:majorGridlines/>
        <c:numFmt formatCode="#,##0" sourceLinked="1"/>
        <c:majorTickMark val="out"/>
        <c:minorTickMark val="none"/>
        <c:tickLblPos val="nextTo"/>
        <c:crossAx val="2128280776"/>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of</a:t>
            </a:r>
            <a:r>
              <a:rPr lang="en-US" baseline="0" dirty="0"/>
              <a:t> Kids on waitlists for Kindergarten 2011-2013 by </a:t>
            </a:r>
            <a:r>
              <a:rPr lang="en-US" baseline="0" dirty="0" smtClean="0"/>
              <a:t>Borough</a:t>
            </a:r>
            <a:endParaRPr lang="en-US" dirty="0"/>
          </a:p>
        </c:rich>
      </c:tx>
      <c:layout/>
      <c:overlay val="0"/>
    </c:title>
    <c:autoTitleDeleted val="0"/>
    <c:plotArea>
      <c:layout/>
      <c:barChart>
        <c:barDir val="col"/>
        <c:grouping val="clustered"/>
        <c:varyColors val="0"/>
        <c:ser>
          <c:idx val="0"/>
          <c:order val="0"/>
          <c:tx>
            <c:strRef>
              <c:f>Sheet1!$B$28</c:f>
              <c:strCache>
                <c:ptCount val="1"/>
                <c:pt idx="0">
                  <c:v>2011</c:v>
                </c:pt>
              </c:strCache>
            </c:strRef>
          </c:tx>
          <c:invertIfNegative val="0"/>
          <c:dLbls>
            <c:dLbl>
              <c:idx val="2"/>
              <c:layout>
                <c:manualLayout>
                  <c:x val="-0.02"/>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Sheet1!$C$28:$G$28</c:f>
              <c:numCache>
                <c:formatCode>General</c:formatCode>
                <c:ptCount val="5"/>
                <c:pt idx="0">
                  <c:v>751.0</c:v>
                </c:pt>
                <c:pt idx="1">
                  <c:v>112.0</c:v>
                </c:pt>
                <c:pt idx="2">
                  <c:v>679.0</c:v>
                </c:pt>
                <c:pt idx="3">
                  <c:v>883.0</c:v>
                </c:pt>
                <c:pt idx="4">
                  <c:v>163.0</c:v>
                </c:pt>
              </c:numCache>
            </c:numRef>
          </c:val>
        </c:ser>
        <c:ser>
          <c:idx val="1"/>
          <c:order val="1"/>
          <c:tx>
            <c:strRef>
              <c:f>Sheet1!$B$29</c:f>
              <c:strCache>
                <c:ptCount val="1"/>
                <c:pt idx="0">
                  <c:v>2012</c:v>
                </c:pt>
              </c:strCache>
            </c:strRef>
          </c:tx>
          <c:invertIfNegative val="0"/>
          <c:dLbls>
            <c:dLbl>
              <c:idx val="3"/>
              <c:layout>
                <c:manualLayout>
                  <c:x val="0.015"/>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Sheet1!$C$29:$G$29</c:f>
              <c:numCache>
                <c:formatCode>General</c:formatCode>
                <c:ptCount val="5"/>
                <c:pt idx="0">
                  <c:v>462.0</c:v>
                </c:pt>
                <c:pt idx="1">
                  <c:v>211.0</c:v>
                </c:pt>
                <c:pt idx="2">
                  <c:v>720.0</c:v>
                </c:pt>
                <c:pt idx="3">
                  <c:v>942.0</c:v>
                </c:pt>
                <c:pt idx="4">
                  <c:v>47.0</c:v>
                </c:pt>
              </c:numCache>
            </c:numRef>
          </c:val>
        </c:ser>
        <c:ser>
          <c:idx val="2"/>
          <c:order val="2"/>
          <c:tx>
            <c:strRef>
              <c:f>Sheet1!$B$30</c:f>
              <c:strCache>
                <c:ptCount val="1"/>
                <c:pt idx="0">
                  <c:v>2013</c:v>
                </c:pt>
              </c:strCache>
            </c:strRef>
          </c:tx>
          <c:invertIfNegative val="0"/>
          <c:dLbls>
            <c:dLbl>
              <c:idx val="3"/>
              <c:layout>
                <c:manualLayout>
                  <c:x val="0.0399999999999999"/>
                  <c:y val="0.014925373134328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Sheet1!$C$30:$G$30</c:f>
              <c:numCache>
                <c:formatCode>General</c:formatCode>
                <c:ptCount val="5"/>
                <c:pt idx="0">
                  <c:v>569.0</c:v>
                </c:pt>
                <c:pt idx="1">
                  <c:v>114.0</c:v>
                </c:pt>
                <c:pt idx="2">
                  <c:v>622.0</c:v>
                </c:pt>
                <c:pt idx="3">
                  <c:v>946.0</c:v>
                </c:pt>
                <c:pt idx="4">
                  <c:v>110.0</c:v>
                </c:pt>
              </c:numCache>
            </c:numRef>
          </c:val>
        </c:ser>
        <c:dLbls>
          <c:showLegendKey val="0"/>
          <c:showVal val="0"/>
          <c:showCatName val="0"/>
          <c:showSerName val="0"/>
          <c:showPercent val="0"/>
          <c:showBubbleSize val="0"/>
        </c:dLbls>
        <c:gapWidth val="150"/>
        <c:axId val="2116776232"/>
        <c:axId val="2118726232"/>
      </c:barChart>
      <c:catAx>
        <c:axId val="2116776232"/>
        <c:scaling>
          <c:orientation val="minMax"/>
        </c:scaling>
        <c:delete val="0"/>
        <c:axPos val="b"/>
        <c:majorTickMark val="none"/>
        <c:minorTickMark val="none"/>
        <c:tickLblPos val="nextTo"/>
        <c:crossAx val="2118726232"/>
        <c:crosses val="autoZero"/>
        <c:auto val="1"/>
        <c:lblAlgn val="ctr"/>
        <c:lblOffset val="100"/>
        <c:noMultiLvlLbl val="0"/>
      </c:catAx>
      <c:valAx>
        <c:axId val="2118726232"/>
        <c:scaling>
          <c:orientation val="minMax"/>
        </c:scaling>
        <c:delete val="0"/>
        <c:axPos val="l"/>
        <c:majorGridlines/>
        <c:numFmt formatCode="General" sourceLinked="1"/>
        <c:majorTickMark val="none"/>
        <c:minorTickMark val="none"/>
        <c:tickLblPos val="nextTo"/>
        <c:crossAx val="211677623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00" dirty="0"/>
              <a:t>% </a:t>
            </a:r>
            <a:r>
              <a:rPr lang="en-US" sz="1200" dirty="0" smtClean="0"/>
              <a:t>of Schools w/ Waitlists</a:t>
            </a:r>
            <a:r>
              <a:rPr lang="en-US" sz="1200" baseline="0" dirty="0" smtClean="0"/>
              <a:t> </a:t>
            </a:r>
            <a:r>
              <a:rPr lang="en-US" sz="1200" baseline="0" dirty="0"/>
              <a:t>by </a:t>
            </a:r>
            <a:r>
              <a:rPr lang="en-US" sz="1200" baseline="0" dirty="0" smtClean="0"/>
              <a:t>District</a:t>
            </a:r>
            <a:r>
              <a:rPr lang="en-US" sz="1200" baseline="0" dirty="0"/>
              <a:t>* 2013</a:t>
            </a:r>
            <a:endParaRPr lang="en-US" sz="1200" dirty="0"/>
          </a:p>
        </c:rich>
      </c:tx>
      <c:layout/>
      <c:overlay val="0"/>
    </c:title>
    <c:autoTitleDeleted val="0"/>
    <c:plotArea>
      <c:layout/>
      <c:barChart>
        <c:barDir val="col"/>
        <c:grouping val="clustered"/>
        <c:varyColors val="0"/>
        <c:ser>
          <c:idx val="0"/>
          <c:order val="0"/>
          <c:tx>
            <c:strRef>
              <c:f>'2013 percentage'!$M$4</c:f>
              <c:strCache>
                <c:ptCount val="1"/>
                <c:pt idx="0">
                  <c:v>% of district schools with WL</c:v>
                </c:pt>
              </c:strCache>
            </c:strRef>
          </c:tx>
          <c:spPr>
            <a:solidFill>
              <a:srgbClr val="FF6600"/>
            </a:solidFill>
          </c:spPr>
          <c:invertIfNegative val="0"/>
          <c:dLbls>
            <c:dLbl>
              <c:idx val="2"/>
              <c:delete val="1"/>
            </c:dLbl>
            <c:dLbl>
              <c:idx val="3"/>
              <c:delete val="1"/>
            </c:dLbl>
            <c:dLbl>
              <c:idx val="6"/>
              <c:delete val="1"/>
            </c:dLbl>
            <c:dLbl>
              <c:idx val="13"/>
              <c:delete val="1"/>
            </c:dLbl>
            <c:dLbl>
              <c:idx val="16"/>
              <c:delete val="1"/>
            </c:dLbl>
            <c:dLbl>
              <c:idx val="21"/>
              <c:layout>
                <c:manualLayout>
                  <c:x val="0.0239361702127659"/>
                  <c:y val="0.0"/>
                </c:manualLayout>
              </c:layout>
              <c:showLegendKey val="0"/>
              <c:showVal val="1"/>
              <c:showCatName val="0"/>
              <c:showSerName val="0"/>
              <c:showPercent val="0"/>
              <c:showBubbleSize val="0"/>
            </c:dLbl>
            <c:dLbl>
              <c:idx val="28"/>
              <c:delete val="1"/>
            </c:dLbl>
            <c:showLegendKey val="0"/>
            <c:showVal val="1"/>
            <c:showCatName val="0"/>
            <c:showSerName val="0"/>
            <c:showPercent val="0"/>
            <c:showBubbleSize val="0"/>
            <c:showLeaderLines val="0"/>
          </c:dLbls>
          <c:cat>
            <c:numRef>
              <c:f>'2013 percentage'!$L$5:$L$33</c:f>
              <c:numCache>
                <c:formatCode>General</c:formatCode>
                <c:ptCount val="29"/>
                <c:pt idx="0">
                  <c:v>2.0</c:v>
                </c:pt>
                <c:pt idx="1">
                  <c:v>3.0</c:v>
                </c:pt>
                <c:pt idx="2">
                  <c:v>4.0</c:v>
                </c:pt>
                <c:pt idx="3">
                  <c:v>5.0</c:v>
                </c:pt>
                <c:pt idx="4">
                  <c:v>6.0</c:v>
                </c:pt>
                <c:pt idx="5">
                  <c:v>8.0</c:v>
                </c:pt>
                <c:pt idx="6">
                  <c:v>9.0</c:v>
                </c:pt>
                <c:pt idx="7">
                  <c:v>10.0</c:v>
                </c:pt>
                <c:pt idx="8">
                  <c:v>11.0</c:v>
                </c:pt>
                <c:pt idx="9">
                  <c:v>12.0</c:v>
                </c:pt>
                <c:pt idx="10">
                  <c:v>13.0</c:v>
                </c:pt>
                <c:pt idx="11">
                  <c:v>14.0</c:v>
                </c:pt>
                <c:pt idx="12">
                  <c:v>15.0</c:v>
                </c:pt>
                <c:pt idx="13">
                  <c:v>16.0</c:v>
                </c:pt>
                <c:pt idx="14">
                  <c:v>17.0</c:v>
                </c:pt>
                <c:pt idx="15">
                  <c:v>18.0</c:v>
                </c:pt>
                <c:pt idx="16">
                  <c:v>19.0</c:v>
                </c:pt>
                <c:pt idx="17">
                  <c:v>20.0</c:v>
                </c:pt>
                <c:pt idx="18">
                  <c:v>21.0</c:v>
                </c:pt>
                <c:pt idx="19">
                  <c:v>22.0</c:v>
                </c:pt>
                <c:pt idx="20">
                  <c:v>24.0</c:v>
                </c:pt>
                <c:pt idx="21">
                  <c:v>25.0</c:v>
                </c:pt>
                <c:pt idx="22">
                  <c:v>26.0</c:v>
                </c:pt>
                <c:pt idx="23">
                  <c:v>27.0</c:v>
                </c:pt>
                <c:pt idx="24">
                  <c:v>28.0</c:v>
                </c:pt>
                <c:pt idx="25">
                  <c:v>29.0</c:v>
                </c:pt>
                <c:pt idx="26">
                  <c:v>30.0</c:v>
                </c:pt>
                <c:pt idx="27">
                  <c:v>31.0</c:v>
                </c:pt>
                <c:pt idx="28">
                  <c:v>32.0</c:v>
                </c:pt>
              </c:numCache>
            </c:numRef>
          </c:cat>
          <c:val>
            <c:numRef>
              <c:f>'2013 percentage'!$M$5:$M$33</c:f>
              <c:numCache>
                <c:formatCode>0%</c:formatCode>
                <c:ptCount val="29"/>
                <c:pt idx="0">
                  <c:v>0.382352941176471</c:v>
                </c:pt>
                <c:pt idx="1">
                  <c:v>0.333333333333333</c:v>
                </c:pt>
                <c:pt idx="2">
                  <c:v>0.0</c:v>
                </c:pt>
                <c:pt idx="3">
                  <c:v>0.0</c:v>
                </c:pt>
                <c:pt idx="4">
                  <c:v>0.08</c:v>
                </c:pt>
                <c:pt idx="5">
                  <c:v>0.0476190476190476</c:v>
                </c:pt>
                <c:pt idx="6">
                  <c:v>0.0</c:v>
                </c:pt>
                <c:pt idx="7">
                  <c:v>0.048780487804878</c:v>
                </c:pt>
                <c:pt idx="8">
                  <c:v>0.0714285714285714</c:v>
                </c:pt>
                <c:pt idx="9">
                  <c:v>0.181818181818182</c:v>
                </c:pt>
                <c:pt idx="10">
                  <c:v>0.0555555555555555</c:v>
                </c:pt>
                <c:pt idx="11">
                  <c:v>0.0476190476190476</c:v>
                </c:pt>
                <c:pt idx="12">
                  <c:v>0.434782608695652</c:v>
                </c:pt>
                <c:pt idx="13">
                  <c:v>0.0</c:v>
                </c:pt>
                <c:pt idx="14">
                  <c:v>0.0434782608695652</c:v>
                </c:pt>
                <c:pt idx="15">
                  <c:v>0.0769230769230769</c:v>
                </c:pt>
                <c:pt idx="16">
                  <c:v>0.0</c:v>
                </c:pt>
                <c:pt idx="17">
                  <c:v>0.366666666666667</c:v>
                </c:pt>
                <c:pt idx="18">
                  <c:v>0.227272727272727</c:v>
                </c:pt>
                <c:pt idx="19">
                  <c:v>0.0740740740740741</c:v>
                </c:pt>
                <c:pt idx="20">
                  <c:v>0.310344827586207</c:v>
                </c:pt>
                <c:pt idx="21">
                  <c:v>0.307692307692308</c:v>
                </c:pt>
                <c:pt idx="22">
                  <c:v>0.142857142857143</c:v>
                </c:pt>
                <c:pt idx="23">
                  <c:v>0.0769230769230769</c:v>
                </c:pt>
                <c:pt idx="24">
                  <c:v>0.153846153846154</c:v>
                </c:pt>
                <c:pt idx="25">
                  <c:v>0.037037037037037</c:v>
                </c:pt>
                <c:pt idx="26">
                  <c:v>0.307692307692308</c:v>
                </c:pt>
                <c:pt idx="27">
                  <c:v>0.133333333333333</c:v>
                </c:pt>
                <c:pt idx="28">
                  <c:v>0.0</c:v>
                </c:pt>
              </c:numCache>
            </c:numRef>
          </c:val>
        </c:ser>
        <c:dLbls>
          <c:showLegendKey val="0"/>
          <c:showVal val="0"/>
          <c:showCatName val="0"/>
          <c:showSerName val="0"/>
          <c:showPercent val="0"/>
          <c:showBubbleSize val="0"/>
        </c:dLbls>
        <c:gapWidth val="150"/>
        <c:axId val="2116285848"/>
        <c:axId val="2119070936"/>
      </c:barChart>
      <c:catAx>
        <c:axId val="2116285848"/>
        <c:scaling>
          <c:orientation val="minMax"/>
        </c:scaling>
        <c:delete val="0"/>
        <c:axPos val="b"/>
        <c:title>
          <c:tx>
            <c:rich>
              <a:bodyPr/>
              <a:lstStyle/>
              <a:p>
                <a:pPr>
                  <a:defRPr/>
                </a:pPr>
                <a:r>
                  <a:rPr lang="en-US" dirty="0" smtClean="0"/>
                  <a:t>Districts</a:t>
                </a:r>
                <a:r>
                  <a:rPr lang="en-US" baseline="0" dirty="0" smtClean="0"/>
                  <a:t> </a:t>
                </a:r>
                <a:r>
                  <a:rPr lang="en-US" dirty="0" smtClean="0"/>
                  <a:t>1, </a:t>
                </a:r>
                <a:r>
                  <a:rPr lang="en-US" dirty="0"/>
                  <a:t>7, </a:t>
                </a:r>
                <a:r>
                  <a:rPr lang="en-US" dirty="0" smtClean="0"/>
                  <a:t>23 </a:t>
                </a:r>
                <a:r>
                  <a:rPr lang="en-US" baseline="0" dirty="0" smtClean="0"/>
                  <a:t>not </a:t>
                </a:r>
                <a:r>
                  <a:rPr lang="en-US" baseline="0" dirty="0"/>
                  <a:t>included as they are "choice districts")</a:t>
                </a:r>
                <a:endParaRPr lang="en-US" dirty="0"/>
              </a:p>
            </c:rich>
          </c:tx>
          <c:layout/>
          <c:overlay val="0"/>
        </c:title>
        <c:numFmt formatCode="General" sourceLinked="1"/>
        <c:majorTickMark val="out"/>
        <c:minorTickMark val="none"/>
        <c:tickLblPos val="nextTo"/>
        <c:crossAx val="2119070936"/>
        <c:crosses val="autoZero"/>
        <c:auto val="1"/>
        <c:lblAlgn val="ctr"/>
        <c:lblOffset val="100"/>
        <c:noMultiLvlLbl val="0"/>
      </c:catAx>
      <c:valAx>
        <c:axId val="2119070936"/>
        <c:scaling>
          <c:orientation val="minMax"/>
        </c:scaling>
        <c:delete val="0"/>
        <c:axPos val="l"/>
        <c:majorGridlines/>
        <c:numFmt formatCode="0%" sourceLinked="1"/>
        <c:majorTickMark val="out"/>
        <c:minorTickMark val="none"/>
        <c:tickLblPos val="nextTo"/>
        <c:crossAx val="2116285848"/>
        <c:crosses val="autoZero"/>
        <c:crossBetween val="between"/>
      </c:valAx>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Zoned Kindergarten</a:t>
            </a:r>
            <a:r>
              <a:rPr lang="en-US" baseline="0"/>
              <a:t> wait lists, citywide 2009-13</a:t>
            </a:r>
            <a:endParaRPr lang="en-US"/>
          </a:p>
        </c:rich>
      </c:tx>
      <c:layout/>
      <c:overlay val="0"/>
    </c:title>
    <c:autoTitleDeleted val="0"/>
    <c:plotArea>
      <c:layout/>
      <c:lineChart>
        <c:grouping val="stacked"/>
        <c:varyColors val="0"/>
        <c:ser>
          <c:idx val="0"/>
          <c:order val="0"/>
          <c:tx>
            <c:v>Zoned</c:v>
          </c:tx>
          <c:spPr>
            <a:ln>
              <a:solidFill>
                <a:srgbClr val="FF6600"/>
              </a:solidFill>
            </a:ln>
          </c:spPr>
          <c:marker>
            <c:symbol val="none"/>
          </c:marker>
          <c:dLbls>
            <c:dLbl>
              <c:idx val="2"/>
              <c:layout>
                <c:manualLayout>
                  <c:x val="0.0305555555555554"/>
                  <c:y val="-0.0324074074074074"/>
                </c:manualLayout>
              </c:layout>
              <c:showLegendKey val="0"/>
              <c:showVal val="1"/>
              <c:showCatName val="0"/>
              <c:showSerName val="0"/>
              <c:showPercent val="0"/>
              <c:showBubbleSize val="0"/>
            </c:dLbl>
            <c:dLbl>
              <c:idx val="3"/>
              <c:layout>
                <c:manualLayout>
                  <c:x val="0.0138888888888889"/>
                  <c:y val="-0.060185549722951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charts!$A$49:$E$49</c:f>
              <c:numCache>
                <c:formatCode>General</c:formatCode>
                <c:ptCount val="5"/>
                <c:pt idx="0">
                  <c:v>2009.0</c:v>
                </c:pt>
                <c:pt idx="1">
                  <c:v>2010.0</c:v>
                </c:pt>
                <c:pt idx="2">
                  <c:v>2011.0</c:v>
                </c:pt>
                <c:pt idx="3">
                  <c:v>2012.0</c:v>
                </c:pt>
                <c:pt idx="4">
                  <c:v>2013.0</c:v>
                </c:pt>
              </c:numCache>
            </c:numRef>
          </c:cat>
          <c:val>
            <c:numRef>
              <c:f>charts!$A$50:$E$50</c:f>
              <c:numCache>
                <c:formatCode>General</c:formatCode>
                <c:ptCount val="5"/>
                <c:pt idx="0">
                  <c:v>499.0</c:v>
                </c:pt>
                <c:pt idx="1">
                  <c:v>1885.0</c:v>
                </c:pt>
                <c:pt idx="2">
                  <c:v>2588.0</c:v>
                </c:pt>
                <c:pt idx="3">
                  <c:v>2382.0</c:v>
                </c:pt>
                <c:pt idx="4">
                  <c:v>2361.0</c:v>
                </c:pt>
              </c:numCache>
            </c:numRef>
          </c:val>
          <c:smooth val="0"/>
        </c:ser>
        <c:dLbls>
          <c:showLegendKey val="0"/>
          <c:showVal val="0"/>
          <c:showCatName val="0"/>
          <c:showSerName val="0"/>
          <c:showPercent val="0"/>
          <c:showBubbleSize val="0"/>
        </c:dLbls>
        <c:marker val="1"/>
        <c:smooth val="0"/>
        <c:axId val="2119524392"/>
        <c:axId val="2117857272"/>
      </c:lineChart>
      <c:catAx>
        <c:axId val="2119524392"/>
        <c:scaling>
          <c:orientation val="minMax"/>
        </c:scaling>
        <c:delete val="0"/>
        <c:axPos val="b"/>
        <c:numFmt formatCode="General" sourceLinked="1"/>
        <c:majorTickMark val="out"/>
        <c:minorTickMark val="none"/>
        <c:tickLblPos val="nextTo"/>
        <c:crossAx val="2117857272"/>
        <c:crosses val="autoZero"/>
        <c:auto val="1"/>
        <c:lblAlgn val="ctr"/>
        <c:lblOffset val="100"/>
        <c:noMultiLvlLbl val="0"/>
      </c:catAx>
      <c:valAx>
        <c:axId val="2117857272"/>
        <c:scaling>
          <c:orientation val="minMax"/>
        </c:scaling>
        <c:delete val="0"/>
        <c:axPos val="l"/>
        <c:majorGridlines/>
        <c:numFmt formatCode="General" sourceLinked="1"/>
        <c:majorTickMark val="out"/>
        <c:minorTickMark val="none"/>
        <c:tickLblPos val="nextTo"/>
        <c:crossAx val="211952439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are the largest since 1998 </a:t>
            </a: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layout/>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127648920"/>
        <c:axId val="2053632904"/>
      </c:lineChart>
      <c:catAx>
        <c:axId val="2127648920"/>
        <c:scaling>
          <c:orientation val="minMax"/>
        </c:scaling>
        <c:delete val="0"/>
        <c:axPos val="b"/>
        <c:majorTickMark val="none"/>
        <c:minorTickMark val="none"/>
        <c:tickLblPos val="nextTo"/>
        <c:crossAx val="2053632904"/>
        <c:crosses val="autoZero"/>
        <c:auto val="1"/>
        <c:lblAlgn val="ctr"/>
        <c:lblOffset val="100"/>
        <c:noMultiLvlLbl val="0"/>
      </c:catAx>
      <c:valAx>
        <c:axId val="2053632904"/>
        <c:scaling>
          <c:orientation val="minMax"/>
        </c:scaling>
        <c:delete val="1"/>
        <c:axPos val="l"/>
        <c:majorGridlines/>
        <c:numFmt formatCode="0.00" sourceLinked="1"/>
        <c:majorTickMark val="none"/>
        <c:minorTickMark val="none"/>
        <c:tickLblPos val="none"/>
        <c:crossAx val="212764892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31792264"/>
        <c:axId val="2117970488"/>
      </c:lineChart>
      <c:catAx>
        <c:axId val="-2131792264"/>
        <c:scaling>
          <c:orientation val="minMax"/>
        </c:scaling>
        <c:delete val="0"/>
        <c:axPos val="b"/>
        <c:majorTickMark val="none"/>
        <c:minorTickMark val="none"/>
        <c:tickLblPos val="nextTo"/>
        <c:crossAx val="2117970488"/>
        <c:crosses val="autoZero"/>
        <c:auto val="1"/>
        <c:lblAlgn val="ctr"/>
        <c:lblOffset val="100"/>
        <c:noMultiLvlLbl val="0"/>
      </c:catAx>
      <c:valAx>
        <c:axId val="2117970488"/>
        <c:scaling>
          <c:orientation val="minMax"/>
        </c:scaling>
        <c:delete val="1"/>
        <c:axPos val="l"/>
        <c:majorGridlines/>
        <c:numFmt formatCode="0.0" sourceLinked="1"/>
        <c:majorTickMark val="none"/>
        <c:minorTickMark val="none"/>
        <c:tickLblPos val="none"/>
        <c:crossAx val="-213179226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117690504"/>
        <c:axId val="2132196664"/>
      </c:lineChart>
      <c:catAx>
        <c:axId val="2117690504"/>
        <c:scaling>
          <c:orientation val="minMax"/>
        </c:scaling>
        <c:delete val="0"/>
        <c:axPos val="b"/>
        <c:majorTickMark val="out"/>
        <c:minorTickMark val="none"/>
        <c:tickLblPos val="nextTo"/>
        <c:txPr>
          <a:bodyPr/>
          <a:lstStyle/>
          <a:p>
            <a:pPr>
              <a:defRPr sz="1800"/>
            </a:pPr>
            <a:endParaRPr lang="en-US"/>
          </a:p>
        </c:txPr>
        <c:crossAx val="2132196664"/>
        <c:crosses val="autoZero"/>
        <c:auto val="1"/>
        <c:lblAlgn val="ctr"/>
        <c:lblOffset val="100"/>
        <c:noMultiLvlLbl val="0"/>
      </c:catAx>
      <c:valAx>
        <c:axId val="2132196664"/>
        <c:scaling>
          <c:orientation val="minMax"/>
        </c:scaling>
        <c:delete val="1"/>
        <c:axPos val="l"/>
        <c:majorGridlines/>
        <c:numFmt formatCode="#,##0" sourceLinked="1"/>
        <c:majorTickMark val="out"/>
        <c:minorTickMark val="none"/>
        <c:tickLblPos val="none"/>
        <c:crossAx val="2117690504"/>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'D32'!$A$3</c:f>
              <c:strCache>
                <c:ptCount val="1"/>
                <c:pt idx="0">
                  <c:v>C4E goals</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'D32'!$B$2:$I$2</c:f>
              <c:strCache>
                <c:ptCount val="8"/>
                <c:pt idx="0">
                  <c:v>Baseline</c:v>
                </c:pt>
                <c:pt idx="1">
                  <c:v>2007-8</c:v>
                </c:pt>
                <c:pt idx="2">
                  <c:v>2008-9</c:v>
                </c:pt>
                <c:pt idx="3">
                  <c:v>2009-10</c:v>
                </c:pt>
                <c:pt idx="4">
                  <c:v>2010-11</c:v>
                </c:pt>
                <c:pt idx="5">
                  <c:v>2011-12</c:v>
                </c:pt>
                <c:pt idx="6">
                  <c:v>2012-13</c:v>
                </c:pt>
                <c:pt idx="7">
                  <c:v>2013-14</c:v>
                </c:pt>
              </c:strCache>
            </c:strRef>
          </c:cat>
          <c:val>
            <c:numRef>
              <c:f>'D32'!$B$3:$I$3</c:f>
              <c:numCache>
                <c:formatCode>General</c:formatCode>
                <c:ptCount val="8"/>
                <c:pt idx="0">
                  <c:v>21.0</c:v>
                </c:pt>
                <c:pt idx="1">
                  <c:v>20.7</c:v>
                </c:pt>
                <c:pt idx="2">
                  <c:v>20.5</c:v>
                </c:pt>
                <c:pt idx="3">
                  <c:v>20.3</c:v>
                </c:pt>
                <c:pt idx="4">
                  <c:v>20.1</c:v>
                </c:pt>
                <c:pt idx="5">
                  <c:v>19.9</c:v>
                </c:pt>
                <c:pt idx="6">
                  <c:v>19.9</c:v>
                </c:pt>
                <c:pt idx="7">
                  <c:v>19.9</c:v>
                </c:pt>
              </c:numCache>
            </c:numRef>
          </c:val>
          <c:smooth val="0"/>
        </c:ser>
        <c:ser>
          <c:idx val="1"/>
          <c:order val="1"/>
          <c:tx>
            <c:strRef>
              <c:f>'D32'!$A$4</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'D32'!$B$2:$I$2</c:f>
              <c:strCache>
                <c:ptCount val="8"/>
                <c:pt idx="0">
                  <c:v>Baseline</c:v>
                </c:pt>
                <c:pt idx="1">
                  <c:v>2007-8</c:v>
                </c:pt>
                <c:pt idx="2">
                  <c:v>2008-9</c:v>
                </c:pt>
                <c:pt idx="3">
                  <c:v>2009-10</c:v>
                </c:pt>
                <c:pt idx="4">
                  <c:v>2010-11</c:v>
                </c:pt>
                <c:pt idx="5">
                  <c:v>2011-12</c:v>
                </c:pt>
                <c:pt idx="6">
                  <c:v>2012-13</c:v>
                </c:pt>
                <c:pt idx="7">
                  <c:v>2013-14</c:v>
                </c:pt>
              </c:strCache>
            </c:strRef>
          </c:cat>
          <c:val>
            <c:numRef>
              <c:f>'D32'!$B$4:$I$4</c:f>
              <c:numCache>
                <c:formatCode>General</c:formatCode>
                <c:ptCount val="8"/>
                <c:pt idx="0">
                  <c:v>21.0</c:v>
                </c:pt>
                <c:pt idx="1">
                  <c:v>20.9</c:v>
                </c:pt>
                <c:pt idx="2">
                  <c:v>21.4</c:v>
                </c:pt>
                <c:pt idx="3">
                  <c:v>22.1</c:v>
                </c:pt>
                <c:pt idx="4">
                  <c:v>22.9</c:v>
                </c:pt>
                <c:pt idx="5">
                  <c:v>23.9</c:v>
                </c:pt>
                <c:pt idx="6">
                  <c:v>24.5</c:v>
                </c:pt>
                <c:pt idx="7" formatCode="0.0">
                  <c:v>24.86</c:v>
                </c:pt>
              </c:numCache>
            </c:numRef>
          </c:val>
          <c:smooth val="0"/>
        </c:ser>
        <c:ser>
          <c:idx val="2"/>
          <c:order val="2"/>
          <c:tx>
            <c:strRef>
              <c:f>'D32'!$A$5</c:f>
              <c:strCache>
                <c:ptCount val="1"/>
                <c:pt idx="0">
                  <c:v>D32</c:v>
                </c:pt>
              </c:strCache>
            </c:strRef>
          </c:tx>
          <c:spPr>
            <a:ln>
              <a:solidFill>
                <a:srgbClr val="292934"/>
              </a:solidFill>
            </a:ln>
          </c:spPr>
          <c:marker>
            <c:symbol val="none"/>
          </c:marker>
          <c:dLbls>
            <c:showLegendKey val="0"/>
            <c:showVal val="1"/>
            <c:showCatName val="0"/>
            <c:showSerName val="0"/>
            <c:showPercent val="0"/>
            <c:showBubbleSize val="0"/>
            <c:showLeaderLines val="0"/>
          </c:dLbls>
          <c:cat>
            <c:strRef>
              <c:f>'D32'!$B$2:$I$2</c:f>
              <c:strCache>
                <c:ptCount val="8"/>
                <c:pt idx="0">
                  <c:v>Baseline</c:v>
                </c:pt>
                <c:pt idx="1">
                  <c:v>2007-8</c:v>
                </c:pt>
                <c:pt idx="2">
                  <c:v>2008-9</c:v>
                </c:pt>
                <c:pt idx="3">
                  <c:v>2009-10</c:v>
                </c:pt>
                <c:pt idx="4">
                  <c:v>2010-11</c:v>
                </c:pt>
                <c:pt idx="5">
                  <c:v>2011-12</c:v>
                </c:pt>
                <c:pt idx="6">
                  <c:v>2012-13</c:v>
                </c:pt>
                <c:pt idx="7">
                  <c:v>2013-14</c:v>
                </c:pt>
              </c:strCache>
            </c:strRef>
          </c:cat>
          <c:val>
            <c:numRef>
              <c:f>'D32'!$B$5:$I$5</c:f>
              <c:numCache>
                <c:formatCode>General</c:formatCode>
                <c:ptCount val="8"/>
                <c:pt idx="0" formatCode="0.00">
                  <c:v>19.98</c:v>
                </c:pt>
                <c:pt idx="1">
                  <c:v>19.9</c:v>
                </c:pt>
                <c:pt idx="2">
                  <c:v>19.6</c:v>
                </c:pt>
                <c:pt idx="3">
                  <c:v>20.6</c:v>
                </c:pt>
                <c:pt idx="4">
                  <c:v>21.1</c:v>
                </c:pt>
                <c:pt idx="5">
                  <c:v>22.8</c:v>
                </c:pt>
                <c:pt idx="6">
                  <c:v>22.8</c:v>
                </c:pt>
                <c:pt idx="7" formatCode="0.0">
                  <c:v>23.73</c:v>
                </c:pt>
              </c:numCache>
            </c:numRef>
          </c:val>
          <c:smooth val="0"/>
        </c:ser>
        <c:dLbls>
          <c:showLegendKey val="0"/>
          <c:showVal val="0"/>
          <c:showCatName val="0"/>
          <c:showSerName val="0"/>
          <c:showPercent val="0"/>
          <c:showBubbleSize val="0"/>
        </c:dLbls>
        <c:marker val="1"/>
        <c:smooth val="0"/>
        <c:axId val="2116564808"/>
        <c:axId val="2118685432"/>
      </c:lineChart>
      <c:catAx>
        <c:axId val="2116564808"/>
        <c:scaling>
          <c:orientation val="minMax"/>
        </c:scaling>
        <c:delete val="0"/>
        <c:axPos val="b"/>
        <c:majorTickMark val="out"/>
        <c:minorTickMark val="none"/>
        <c:tickLblPos val="nextTo"/>
        <c:crossAx val="2118685432"/>
        <c:crosses val="autoZero"/>
        <c:auto val="1"/>
        <c:lblAlgn val="ctr"/>
        <c:lblOffset val="100"/>
        <c:noMultiLvlLbl val="0"/>
      </c:catAx>
      <c:valAx>
        <c:axId val="2118685432"/>
        <c:scaling>
          <c:orientation val="minMax"/>
          <c:max val="25.0"/>
          <c:min val="19.0"/>
        </c:scaling>
        <c:delete val="0"/>
        <c:axPos val="l"/>
        <c:majorGridlines/>
        <c:numFmt formatCode="#,##0" sourceLinked="0"/>
        <c:majorTickMark val="out"/>
        <c:minorTickMark val="none"/>
        <c:tickLblPos val="nextTo"/>
        <c:crossAx val="211656480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'D32'!$A$10</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'D32'!$B$9:$I$9</c:f>
              <c:strCache>
                <c:ptCount val="8"/>
                <c:pt idx="0">
                  <c:v>Baseline</c:v>
                </c:pt>
                <c:pt idx="1">
                  <c:v>2007-8</c:v>
                </c:pt>
                <c:pt idx="2">
                  <c:v>2008-9</c:v>
                </c:pt>
                <c:pt idx="3">
                  <c:v>2009-10</c:v>
                </c:pt>
                <c:pt idx="4">
                  <c:v>2010-11</c:v>
                </c:pt>
                <c:pt idx="5">
                  <c:v>2011-12</c:v>
                </c:pt>
                <c:pt idx="6">
                  <c:v>2012-13</c:v>
                </c:pt>
                <c:pt idx="7">
                  <c:v>2013-14</c:v>
                </c:pt>
              </c:strCache>
            </c:strRef>
          </c:cat>
          <c:val>
            <c:numRef>
              <c:f>'D32'!$B$10:$I$10</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'D32'!$A$11</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'D32'!$B$9:$I$9</c:f>
              <c:strCache>
                <c:ptCount val="8"/>
                <c:pt idx="0">
                  <c:v>Baseline</c:v>
                </c:pt>
                <c:pt idx="1">
                  <c:v>2007-8</c:v>
                </c:pt>
                <c:pt idx="2">
                  <c:v>2008-9</c:v>
                </c:pt>
                <c:pt idx="3">
                  <c:v>2009-10</c:v>
                </c:pt>
                <c:pt idx="4">
                  <c:v>2010-11</c:v>
                </c:pt>
                <c:pt idx="5">
                  <c:v>2011-12</c:v>
                </c:pt>
                <c:pt idx="6">
                  <c:v>2012-13</c:v>
                </c:pt>
                <c:pt idx="7">
                  <c:v>2013-14</c:v>
                </c:pt>
              </c:strCache>
            </c:strRef>
          </c:cat>
          <c:val>
            <c:numRef>
              <c:f>'D32'!$B$11:$I$11</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'D32'!$A$12</c:f>
              <c:strCache>
                <c:ptCount val="1"/>
                <c:pt idx="0">
                  <c:v>D32</c:v>
                </c:pt>
              </c:strCache>
            </c:strRef>
          </c:tx>
          <c:spPr>
            <a:ln>
              <a:solidFill>
                <a:schemeClr val="tx1"/>
              </a:solidFill>
            </a:ln>
          </c:spPr>
          <c:marker>
            <c:symbol val="none"/>
          </c:marker>
          <c:dLbls>
            <c:showLegendKey val="0"/>
            <c:showVal val="1"/>
            <c:showCatName val="0"/>
            <c:showSerName val="0"/>
            <c:showPercent val="0"/>
            <c:showBubbleSize val="0"/>
            <c:showLeaderLines val="0"/>
          </c:dLbls>
          <c:cat>
            <c:strRef>
              <c:f>'D32'!$B$9:$I$9</c:f>
              <c:strCache>
                <c:ptCount val="8"/>
                <c:pt idx="0">
                  <c:v>Baseline</c:v>
                </c:pt>
                <c:pt idx="1">
                  <c:v>2007-8</c:v>
                </c:pt>
                <c:pt idx="2">
                  <c:v>2008-9</c:v>
                </c:pt>
                <c:pt idx="3">
                  <c:v>2009-10</c:v>
                </c:pt>
                <c:pt idx="4">
                  <c:v>2010-11</c:v>
                </c:pt>
                <c:pt idx="5">
                  <c:v>2011-12</c:v>
                </c:pt>
                <c:pt idx="6">
                  <c:v>2012-13</c:v>
                </c:pt>
                <c:pt idx="7">
                  <c:v>2013-14</c:v>
                </c:pt>
              </c:strCache>
            </c:strRef>
          </c:cat>
          <c:val>
            <c:numRef>
              <c:f>'D32'!$B$12:$I$12</c:f>
              <c:numCache>
                <c:formatCode>General</c:formatCode>
                <c:ptCount val="8"/>
                <c:pt idx="0">
                  <c:v>23.4</c:v>
                </c:pt>
                <c:pt idx="1">
                  <c:v>23.0</c:v>
                </c:pt>
                <c:pt idx="2">
                  <c:v>23.8</c:v>
                </c:pt>
                <c:pt idx="3">
                  <c:v>24.1</c:v>
                </c:pt>
                <c:pt idx="4">
                  <c:v>26.3</c:v>
                </c:pt>
                <c:pt idx="5">
                  <c:v>25.2</c:v>
                </c:pt>
                <c:pt idx="6">
                  <c:v>25.6</c:v>
                </c:pt>
                <c:pt idx="7" formatCode="0.0">
                  <c:v>25.57</c:v>
                </c:pt>
              </c:numCache>
            </c:numRef>
          </c:val>
          <c:smooth val="0"/>
        </c:ser>
        <c:dLbls>
          <c:showLegendKey val="0"/>
          <c:showVal val="0"/>
          <c:showCatName val="0"/>
          <c:showSerName val="0"/>
          <c:showPercent val="0"/>
          <c:showBubbleSize val="0"/>
        </c:dLbls>
        <c:marker val="1"/>
        <c:smooth val="0"/>
        <c:axId val="2117500696"/>
        <c:axId val="2117499336"/>
      </c:lineChart>
      <c:catAx>
        <c:axId val="2117500696"/>
        <c:scaling>
          <c:orientation val="minMax"/>
        </c:scaling>
        <c:delete val="0"/>
        <c:axPos val="b"/>
        <c:majorTickMark val="out"/>
        <c:minorTickMark val="none"/>
        <c:tickLblPos val="nextTo"/>
        <c:crossAx val="2117499336"/>
        <c:crosses val="autoZero"/>
        <c:auto val="1"/>
        <c:lblAlgn val="ctr"/>
        <c:lblOffset val="100"/>
        <c:noMultiLvlLbl val="0"/>
      </c:catAx>
      <c:valAx>
        <c:axId val="2117499336"/>
        <c:scaling>
          <c:orientation val="minMax"/>
          <c:max val="27.0"/>
          <c:min val="22.0"/>
        </c:scaling>
        <c:delete val="0"/>
        <c:axPos val="l"/>
        <c:majorGridlines/>
        <c:numFmt formatCode="General" sourceLinked="1"/>
        <c:majorTickMark val="out"/>
        <c:minorTickMark val="none"/>
        <c:tickLblPos val="nextTo"/>
        <c:crossAx val="21175006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34530856"/>
        <c:axId val="2136932440"/>
      </c:lineChart>
      <c:catAx>
        <c:axId val="-2134530856"/>
        <c:scaling>
          <c:orientation val="minMax"/>
        </c:scaling>
        <c:delete val="0"/>
        <c:axPos val="b"/>
        <c:majorTickMark val="out"/>
        <c:minorTickMark val="none"/>
        <c:tickLblPos val="nextTo"/>
        <c:crossAx val="2136932440"/>
        <c:crosses val="autoZero"/>
        <c:auto val="1"/>
        <c:lblAlgn val="ctr"/>
        <c:lblOffset val="100"/>
        <c:noMultiLvlLbl val="0"/>
      </c:catAx>
      <c:valAx>
        <c:axId val="2136932440"/>
        <c:scaling>
          <c:orientation val="minMax"/>
          <c:min val="24.0"/>
        </c:scaling>
        <c:delete val="0"/>
        <c:axPos val="l"/>
        <c:majorGridlines/>
        <c:numFmt formatCode="General" sourceLinked="1"/>
        <c:majorTickMark val="out"/>
        <c:minorTickMark val="none"/>
        <c:tickLblPos val="nextTo"/>
        <c:crossAx val="-2134530856"/>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D32 Kindergarten</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Sheet14!$A$2:$A$3</c:f>
              <c:strCache>
                <c:ptCount val="2"/>
                <c:pt idx="0">
                  <c:v>P.S. 086 THE IRVINGTON</c:v>
                </c:pt>
                <c:pt idx="1">
                  <c:v>P.S. 145 ANDREW JACKSON</c:v>
                </c:pt>
              </c:strCache>
            </c:strRef>
          </c:cat>
          <c:val>
            <c:numRef>
              <c:f>Sheet14!$B$2:$B$3</c:f>
              <c:numCache>
                <c:formatCode>0</c:formatCode>
                <c:ptCount val="2"/>
                <c:pt idx="0">
                  <c:v>26.0</c:v>
                </c:pt>
                <c:pt idx="1">
                  <c:v>24.8</c:v>
                </c:pt>
              </c:numCache>
            </c:numRef>
          </c:val>
        </c:ser>
        <c:dLbls>
          <c:showLegendKey val="0"/>
          <c:showVal val="0"/>
          <c:showCatName val="0"/>
          <c:showSerName val="0"/>
          <c:showPercent val="0"/>
          <c:showBubbleSize val="0"/>
        </c:dLbls>
        <c:gapWidth val="150"/>
        <c:axId val="-2138041768"/>
        <c:axId val="-2137718936"/>
      </c:barChart>
      <c:catAx>
        <c:axId val="-2138041768"/>
        <c:scaling>
          <c:orientation val="minMax"/>
        </c:scaling>
        <c:delete val="0"/>
        <c:axPos val="b"/>
        <c:majorTickMark val="out"/>
        <c:minorTickMark val="none"/>
        <c:tickLblPos val="nextTo"/>
        <c:crossAx val="-2137718936"/>
        <c:crosses val="autoZero"/>
        <c:auto val="1"/>
        <c:lblAlgn val="ctr"/>
        <c:lblOffset val="100"/>
        <c:noMultiLvlLbl val="0"/>
      </c:catAx>
      <c:valAx>
        <c:axId val="-2137718936"/>
        <c:scaling>
          <c:orientation val="minMax"/>
        </c:scaling>
        <c:delete val="0"/>
        <c:axPos val="l"/>
        <c:majorGridlines/>
        <c:numFmt formatCode="0" sourceLinked="1"/>
        <c:majorTickMark val="out"/>
        <c:minorTickMark val="none"/>
        <c:tickLblPos val="nextTo"/>
        <c:crossAx val="-2138041768"/>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4" Type="http://schemas.openxmlformats.org/officeDocument/2006/relationships/chart" Target="../charts/chart24.xml"/><Relationship Id="rId1" Type="http://schemas.openxmlformats.org/officeDocument/2006/relationships/slideLayout" Target="../slideLayouts/slideLayout2.xml"/><Relationship Id="rId2" Type="http://schemas.openxmlformats.org/officeDocument/2006/relationships/chart" Target="../charts/char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2014</a:t>
            </a:r>
            <a:endParaRPr lang="en-US" dirty="0"/>
          </a:p>
        </p:txBody>
      </p:sp>
      <p:sp>
        <p:nvSpPr>
          <p:cNvPr id="5" name="Title 1"/>
          <p:cNvSpPr>
            <a:spLocks noGrp="1"/>
          </p:cNvSpPr>
          <p:nvPr>
            <p:ph type="ctrTitle"/>
          </p:nvPr>
        </p:nvSpPr>
        <p:spPr/>
        <p:txBody>
          <a:bodyPr>
            <a:normAutofit/>
          </a:bodyPr>
          <a:lstStyle/>
          <a:p>
            <a:pPr algn="ctr"/>
            <a:r>
              <a:rPr lang="en-US" sz="2800" dirty="0" err="1" smtClean="0"/>
              <a:t>UnMet</a:t>
            </a:r>
            <a:r>
              <a:rPr lang="en-US" sz="2800" dirty="0" smtClean="0"/>
              <a:t> need for seats in New 2015-2019 capital plan</a:t>
            </a:r>
            <a:br>
              <a:rPr lang="en-US" sz="2800" dirty="0" smtClean="0"/>
            </a:br>
            <a:r>
              <a:rPr lang="en-US" sz="2800" dirty="0" smtClean="0"/>
              <a:t/>
            </a:r>
            <a:br>
              <a:rPr lang="en-US" sz="2800" dirty="0" smtClean="0"/>
            </a:br>
            <a:r>
              <a:rPr lang="en-US" sz="1800" i="1" dirty="0" smtClean="0"/>
              <a:t>Including Class size and overcrowding data </a:t>
            </a:r>
            <a:br>
              <a:rPr lang="en-US" sz="1800" i="1" dirty="0" smtClean="0"/>
            </a:br>
            <a:r>
              <a:rPr lang="en-US" sz="1800" i="1" dirty="0" smtClean="0"/>
              <a:t> for Community School district 32</a:t>
            </a:r>
            <a:endParaRPr lang="en-US" sz="1800" i="1"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CSD 32 have increased in grades K-3 </a:t>
            </a:r>
            <a:br>
              <a:rPr lang="en-US" sz="1800" b="1" i="1" dirty="0" smtClean="0"/>
            </a:br>
            <a:r>
              <a:rPr lang="en-US" sz="1800" b="1" i="1" dirty="0" smtClean="0"/>
              <a:t>by 20.9% since 2008 and are now well above Contracts for Excellence goals</a:t>
            </a:r>
            <a:endParaRPr lang="en-US" sz="1800" b="1" i="1" dirty="0"/>
          </a:p>
        </p:txBody>
      </p:sp>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29244732"/>
              </p:ext>
            </p:extLst>
          </p:nvPr>
        </p:nvGraphicFramePr>
        <p:xfrm>
          <a:off x="0" y="1352550"/>
          <a:ext cx="9144000" cy="5124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0704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000" b="1" i="1" dirty="0" smtClean="0"/>
              <a:t>CSD 32’s class sizes in grades 4-8 have increased by 11.3% since 2007 and are also far above Contracts for Excellence goals</a:t>
            </a:r>
            <a:endParaRPr lang="en-US" sz="20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6" name="TextBox 5"/>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4942874"/>
              </p:ext>
            </p:extLst>
          </p:nvPr>
        </p:nvGraphicFramePr>
        <p:xfrm>
          <a:off x="0" y="1710450"/>
          <a:ext cx="9144000"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6177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5930324"/>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081975893"/>
              </p:ext>
            </p:extLst>
          </p:nvPr>
        </p:nvGraphicFramePr>
        <p:xfrm>
          <a:off x="435940" y="1612899"/>
          <a:ext cx="8153400"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r>
              <a:rPr lang="en-US" dirty="0" smtClean="0"/>
              <a:t>CSD 32 Schools with large class sizes</a:t>
            </a:r>
            <a:endParaRPr lang="en-US" dirty="0"/>
          </a:p>
        </p:txBody>
      </p:sp>
      <p:sp>
        <p:nvSpPr>
          <p:cNvPr id="3" name="Content Placeholder 2"/>
          <p:cNvSpPr>
            <a:spLocks noGrp="1"/>
          </p:cNvSpPr>
          <p:nvPr>
            <p:ph idx="1"/>
          </p:nvPr>
        </p:nvSpPr>
        <p:spPr/>
        <p:txBody>
          <a:bodyPr>
            <a:normAutofit/>
          </a:bodyPr>
          <a:lstStyle/>
          <a:p>
            <a:r>
              <a:rPr lang="en-US" sz="2000" dirty="0" smtClean="0"/>
              <a:t>At the Kindergarten level, there are two schools in District 32 with with an average class size of </a:t>
            </a:r>
            <a:r>
              <a:rPr lang="en-US" sz="2000" dirty="0"/>
              <a:t>2</a:t>
            </a:r>
            <a:r>
              <a:rPr lang="en-US" sz="2000" dirty="0" smtClean="0"/>
              <a:t>5 or more, according </a:t>
            </a:r>
            <a:r>
              <a:rPr lang="en-US" sz="2000" dirty="0"/>
              <a:t>to DOE’s November 2013 </a:t>
            </a:r>
            <a:r>
              <a:rPr lang="en-US" sz="2000" dirty="0" smtClean="0"/>
              <a:t>report.</a:t>
            </a:r>
          </a:p>
          <a:p>
            <a:pPr marL="0" indent="0">
              <a:buNone/>
            </a:pPr>
            <a:endParaRPr lang="en-US" sz="2000" dirty="0" smtClean="0"/>
          </a:p>
          <a:p>
            <a:r>
              <a:rPr lang="en-US" sz="2000" dirty="0" smtClean="0"/>
              <a:t>In grades 1-3, there are 13 schools in District 32 with at least one grade level averaging 25 students per class or more.</a:t>
            </a:r>
          </a:p>
          <a:p>
            <a:endParaRPr lang="en-US" sz="2000" dirty="0" smtClean="0"/>
          </a:p>
          <a:p>
            <a:r>
              <a:rPr lang="en-US" sz="2000" dirty="0" smtClean="0"/>
              <a:t>PS 376 has at least two grade levels in 1-3 with 30 or more students.</a:t>
            </a:r>
          </a:p>
          <a:p>
            <a:endParaRPr lang="en-US" sz="2000" dirty="0"/>
          </a:p>
          <a:p>
            <a:r>
              <a:rPr lang="en-US" sz="2000" dirty="0" smtClean="0"/>
              <a:t>In grades 4-8, seven schools 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p:txBody>
      </p:sp>
    </p:spTree>
    <p:extLst>
      <p:ext uri="{BB962C8B-B14F-4D97-AF65-F5344CB8AC3E}">
        <p14:creationId xmlns:p14="http://schemas.microsoft.com/office/powerpoint/2010/main" val="1309680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32 with large class sizes, K-3</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1086535339"/>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3767997544"/>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3113203450"/>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1573778714"/>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90972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least 30,000 seats currently needed  just in districts averaging over 100%</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35318125"/>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1434784672"/>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76843814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in </a:t>
            </a:r>
            <a:r>
              <a:rPr lang="en-US" sz="2400" dirty="0" smtClean="0"/>
              <a:t>CSD 32 compared to City-Wide</a:t>
            </a:r>
            <a:endParaRPr lang="en-US" sz="1800" dirty="0"/>
          </a:p>
        </p:txBody>
      </p:sp>
      <p:graphicFrame>
        <p:nvGraphicFramePr>
          <p:cNvPr id="6" name="Table 5"/>
          <p:cNvGraphicFramePr>
            <a:graphicFrameLocks noGrp="1"/>
          </p:cNvGraphicFramePr>
          <p:nvPr>
            <p:extLst>
              <p:ext uri="{D42A27DB-BD31-4B8C-83A1-F6EECF244321}">
                <p14:modId xmlns:p14="http://schemas.microsoft.com/office/powerpoint/2010/main" val="2998662290"/>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3584587986"/>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73880697"/>
              </p:ext>
            </p:extLst>
          </p:nvPr>
        </p:nvGraphicFramePr>
        <p:xfrm>
          <a:off x="0" y="1523999"/>
          <a:ext cx="81153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01529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X over-utilized ES buildings in CSD 32 and 1 Over-utilized HS building in Brooklyn</a:t>
            </a:r>
            <a:endParaRPr lang="en-US" sz="1800" dirty="0"/>
          </a:p>
        </p:txBody>
      </p:sp>
      <p:sp>
        <p:nvSpPr>
          <p:cNvPr id="3" name="Content Placeholder 2"/>
          <p:cNvSpPr>
            <a:spLocks noGrp="1"/>
          </p:cNvSpPr>
          <p:nvPr>
            <p:ph idx="1"/>
          </p:nvPr>
        </p:nvSpPr>
        <p:spPr/>
        <p:txBody>
          <a:bodyPr>
            <a:normAutofit/>
          </a:bodyPr>
          <a:lstStyle/>
          <a:p>
            <a:r>
              <a:rPr lang="en-US" dirty="0" smtClean="0"/>
              <a:t>Four buildings in CSD 32 are over-utilized, meaning 100% building utilization or higher. 154 seats are needed to remove these students from these trailers.</a:t>
            </a:r>
          </a:p>
          <a:p>
            <a:pPr marL="0" indent="0">
              <a:buNone/>
            </a:pPr>
            <a:endParaRPr lang="en-US" dirty="0"/>
          </a:p>
          <a:p>
            <a:r>
              <a:rPr lang="en-US" dirty="0" smtClean="0"/>
              <a:t>In Brooklyn, 21 high school buildings are at or over 100% building utilization.  The seat need for these buildings is over 9,000.</a:t>
            </a:r>
          </a:p>
          <a:p>
            <a:endParaRPr lang="en-US" dirty="0"/>
          </a:p>
          <a:p>
            <a:r>
              <a:rPr lang="en-US" dirty="0"/>
              <a:t>Please note that the seat need here is higher than in the average building utilization rates for the respective districts because it only takes into account buildings that are over-utilized (100% or higher).</a:t>
            </a:r>
          </a:p>
          <a:p>
            <a:endParaRPr lang="en-US" dirty="0" smtClean="0"/>
          </a:p>
          <a:p>
            <a:endParaRPr lang="en-US" dirty="0"/>
          </a:p>
          <a:p>
            <a:endParaRPr lang="en-US" dirty="0"/>
          </a:p>
        </p:txBody>
      </p:sp>
    </p:spTree>
    <p:extLst>
      <p:ext uri="{BB962C8B-B14F-4D97-AF65-F5344CB8AC3E}">
        <p14:creationId xmlns:p14="http://schemas.microsoft.com/office/powerpoint/2010/main" val="118327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 </a:t>
            </a:r>
            <a:r>
              <a:rPr lang="en-US" dirty="0"/>
              <a:t>o</a:t>
            </a:r>
            <a:r>
              <a:rPr lang="en-US" dirty="0" smtClean="0"/>
              <a:t>ver-utilized ES buildings in CSD 32</a:t>
            </a:r>
            <a:endParaRPr lang="en-US" dirty="0"/>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527800"/>
            <a:ext cx="6472708" cy="369332"/>
          </a:xfrm>
          <a:prstGeom prst="rect">
            <a:avLst/>
          </a:prstGeom>
          <a:noFill/>
        </p:spPr>
        <p:txBody>
          <a:bodyPr wrap="none" rtlCol="0">
            <a:spAutoFit/>
          </a:bodyPr>
          <a:lstStyle/>
          <a:p>
            <a:r>
              <a:rPr lang="en-US" dirty="0" smtClean="0"/>
              <a:t>*154 seats needed just to reduce buildings to 100% utilization</a:t>
            </a:r>
            <a:endParaRPr lang="en-US" dirty="0"/>
          </a:p>
        </p:txBody>
      </p:sp>
    </p:spTree>
    <p:extLst>
      <p:ext uri="{BB962C8B-B14F-4D97-AF65-F5344CB8AC3E}">
        <p14:creationId xmlns:p14="http://schemas.microsoft.com/office/powerpoint/2010/main" val="3508422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21 Brooklyn HS buildings above 100% Utilization</a:t>
            </a:r>
            <a:endParaRPr lang="en-US" sz="2800" dirty="0"/>
          </a:p>
        </p:txBody>
      </p:sp>
      <p:sp>
        <p:nvSpPr>
          <p:cNvPr id="5" name="TextBox 4"/>
          <p:cNvSpPr txBox="1"/>
          <p:nvPr/>
        </p:nvSpPr>
        <p:spPr>
          <a:xfrm>
            <a:off x="0" y="6477000"/>
            <a:ext cx="7383752" cy="369332"/>
          </a:xfrm>
          <a:prstGeom prst="rect">
            <a:avLst/>
          </a:prstGeom>
          <a:noFill/>
        </p:spPr>
        <p:txBody>
          <a:bodyPr wrap="none" rtlCol="0">
            <a:spAutoFit/>
          </a:bodyPr>
          <a:lstStyle/>
          <a:p>
            <a:r>
              <a:rPr lang="en-US" dirty="0" smtClean="0"/>
              <a:t>*9,207 seats needed in Brooklyn to reduce building utilization to 100%</a:t>
            </a:r>
            <a:endParaRPr lang="en-US" dirty="0"/>
          </a:p>
        </p:txBody>
      </p:sp>
      <p:graphicFrame>
        <p:nvGraphicFramePr>
          <p:cNvPr id="6" name="Content Placeholder 5"/>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74069" y="63231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252275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26731044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000" dirty="0" smtClean="0">
                <a:solidFill>
                  <a:srgbClr val="FF6600"/>
                </a:solidFill>
              </a:rPr>
              <a:t>New Seats in Capital Plan and DOE Enrollment Projections for CSD 32</a:t>
            </a:r>
            <a:endParaRPr lang="en-US" sz="2000" dirty="0">
              <a:solidFill>
                <a:srgbClr val="FF6600"/>
              </a:solidFill>
            </a:endParaRPr>
          </a:p>
        </p:txBody>
      </p:sp>
      <p:sp>
        <p:nvSpPr>
          <p:cNvPr id="3" name="TextBox 2"/>
          <p:cNvSpPr txBox="1"/>
          <p:nvPr/>
        </p:nvSpPr>
        <p:spPr>
          <a:xfrm>
            <a:off x="76200" y="6565900"/>
            <a:ext cx="8978900" cy="538609"/>
          </a:xfrm>
          <a:prstGeom prst="rect">
            <a:avLst/>
          </a:prstGeom>
          <a:noFill/>
        </p:spPr>
        <p:txBody>
          <a:bodyPr wrap="square" rtlCol="0">
            <a:spAutoFit/>
          </a:bodyPr>
          <a:lstStyle/>
          <a:p>
            <a:r>
              <a:rPr lang="en-US" sz="1100" i="1" dirty="0" smtClean="0"/>
              <a:t>Housing starts estimate 136 new </a:t>
            </a:r>
            <a:r>
              <a:rPr lang="en-US" sz="1100" i="1" dirty="0"/>
              <a:t>K-8 students in </a:t>
            </a:r>
            <a:r>
              <a:rPr lang="en-US" sz="1100" i="1" dirty="0" smtClean="0"/>
              <a:t>D23 </a:t>
            </a:r>
            <a:r>
              <a:rPr lang="en-US" sz="1100" i="1" dirty="0"/>
              <a:t>by 2021 but </a:t>
            </a:r>
            <a:r>
              <a:rPr lang="en-US" sz="1100" i="1" dirty="0" smtClean="0"/>
              <a:t>ZERO seats </a:t>
            </a:r>
            <a:r>
              <a:rPr lang="en-US" sz="1100" i="1" dirty="0"/>
              <a:t>are added in the capital plan.</a:t>
            </a: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440992263"/>
              </p:ext>
            </p:extLst>
          </p:nvPr>
        </p:nvGraphicFramePr>
        <p:xfrm>
          <a:off x="0" y="1600200"/>
          <a:ext cx="9144000" cy="49657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460500" y="2267466"/>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Tree>
    <p:extLst>
      <p:ext uri="{BB962C8B-B14F-4D97-AF65-F5344CB8AC3E}">
        <p14:creationId xmlns:p14="http://schemas.microsoft.com/office/powerpoint/2010/main" val="154631555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89215252"/>
              </p:ext>
            </p:extLst>
          </p:nvPr>
        </p:nvGraphicFramePr>
        <p:xfrm>
          <a:off x="457200" y="1600200"/>
          <a:ext cx="6692900" cy="47075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07934686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5607672"/>
              </p:ext>
            </p:extLst>
          </p:nvPr>
        </p:nvGraphicFramePr>
        <p:xfrm>
          <a:off x="457200" y="1600200"/>
          <a:ext cx="63500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13874809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Also Kindergarten Waitlists in many neighborhoods</a:t>
            </a:r>
            <a:endParaRPr lang="en-US" sz="2400" dirty="0"/>
          </a:p>
        </p:txBody>
      </p:sp>
      <p:graphicFrame>
        <p:nvGraphicFramePr>
          <p:cNvPr id="4" name="Chart 3"/>
          <p:cNvGraphicFramePr>
            <a:graphicFrameLocks/>
          </p:cNvGraphicFramePr>
          <p:nvPr>
            <p:extLst>
              <p:ext uri="{D42A27DB-BD31-4B8C-83A1-F6EECF244321}">
                <p14:modId xmlns:p14="http://schemas.microsoft.com/office/powerpoint/2010/main" val="255288167"/>
              </p:ext>
            </p:extLst>
          </p:nvPr>
        </p:nvGraphicFramePr>
        <p:xfrm>
          <a:off x="203200" y="1524000"/>
          <a:ext cx="8483600" cy="2552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662043757"/>
              </p:ext>
            </p:extLst>
          </p:nvPr>
        </p:nvGraphicFramePr>
        <p:xfrm>
          <a:off x="203200" y="4076700"/>
          <a:ext cx="4775200" cy="278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513887051"/>
              </p:ext>
            </p:extLst>
          </p:nvPr>
        </p:nvGraphicFramePr>
        <p:xfrm>
          <a:off x="5080000" y="4076700"/>
          <a:ext cx="3898900" cy="2443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7465375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2014 Kindergarten Wait Lists in CSD 32</a:t>
            </a:r>
            <a:endParaRPr lang="en-US" sz="3200" dirty="0"/>
          </a:p>
        </p:txBody>
      </p:sp>
      <p:sp>
        <p:nvSpPr>
          <p:cNvPr id="3" name="Content Placeholder 2"/>
          <p:cNvSpPr>
            <a:spLocks noGrp="1"/>
          </p:cNvSpPr>
          <p:nvPr>
            <p:ph idx="1"/>
          </p:nvPr>
        </p:nvSpPr>
        <p:spPr/>
        <p:txBody>
          <a:bodyPr>
            <a:normAutofit fontScale="85000" lnSpcReduction="10000"/>
          </a:bodyPr>
          <a:lstStyle/>
          <a:p>
            <a:r>
              <a:rPr lang="en-US" sz="2000" dirty="0"/>
              <a:t>According to DOE, the wait list for zoned Kindergarten spots in 2014 is smaller citywide than in 2013, with 1,242 zoned students on wait lists as of April 21, 2014. </a:t>
            </a:r>
          </a:p>
          <a:p>
            <a:endParaRPr lang="en-US" sz="2000" dirty="0"/>
          </a:p>
          <a:p>
            <a:r>
              <a:rPr lang="en-US" sz="2000" dirty="0"/>
              <a:t>19 of 32 school districts currently have at least one school with a waiting list. </a:t>
            </a:r>
          </a:p>
          <a:p>
            <a:endParaRPr lang="en-US" sz="2000" dirty="0"/>
          </a:p>
          <a:p>
            <a:r>
              <a:rPr lang="en-US" sz="2000" dirty="0"/>
              <a:t>63 schools have zoned wait lists: 20 in Brooklyn, 17 in Queens, 11 in Manhattan, 11 in The Bronx, and 4 in Staten Island.</a:t>
            </a:r>
          </a:p>
          <a:p>
            <a:endParaRPr lang="en-US" sz="2000" dirty="0"/>
          </a:p>
          <a:p>
            <a:r>
              <a:rPr lang="en-US" sz="2000" dirty="0"/>
              <a:t>DOE less transparent than ever: the number of zoned students for particular schools if less than 10 is not revealed – and methodology for creating wait lists unexplained.</a:t>
            </a:r>
          </a:p>
          <a:p>
            <a:endParaRPr lang="en-US" sz="2000" dirty="0"/>
          </a:p>
          <a:p>
            <a:r>
              <a:rPr lang="en-US" sz="2000" dirty="0"/>
              <a:t>Over 7,000 families got none of their choices but unclear how many were put on wait list for their zoned school. </a:t>
            </a:r>
          </a:p>
          <a:p>
            <a:pPr marL="0" indent="0">
              <a:buNone/>
            </a:pPr>
            <a:endParaRPr lang="en-US" sz="2000" dirty="0"/>
          </a:p>
          <a:p>
            <a:r>
              <a:rPr lang="en-US" sz="2000" dirty="0" smtClean="0"/>
              <a:t>There was one school in District 32 that had a zoned waiting list for Kindergarten: PS 123 </a:t>
            </a:r>
            <a:r>
              <a:rPr lang="en-US" sz="2000" dirty="0" err="1" smtClean="0"/>
              <a:t>Suydam</a:t>
            </a:r>
            <a:r>
              <a:rPr lang="en-US" sz="2000" dirty="0" smtClean="0"/>
              <a:t> (1-9 students</a:t>
            </a:r>
            <a:r>
              <a:rPr lang="en-US" sz="2000" dirty="0" smtClean="0"/>
              <a:t>)</a:t>
            </a:r>
            <a:endParaRPr lang="en-US" sz="2000" dirty="0" smtClean="0"/>
          </a:p>
        </p:txBody>
      </p:sp>
    </p:spTree>
    <p:extLst>
      <p:ext uri="{BB962C8B-B14F-4D97-AF65-F5344CB8AC3E}">
        <p14:creationId xmlns:p14="http://schemas.microsoft.com/office/powerpoint/2010/main" val="214772150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1 Brooklyn High School with TCUs </a:t>
            </a:r>
            <a:endParaRPr lang="en-US" sz="2800" dirty="0"/>
          </a:p>
        </p:txBody>
      </p:sp>
      <p:sp>
        <p:nvSpPr>
          <p:cNvPr id="3" name="Content Placeholder 2"/>
          <p:cNvSpPr>
            <a:spLocks noGrp="1"/>
          </p:cNvSpPr>
          <p:nvPr>
            <p:ph idx="1"/>
          </p:nvPr>
        </p:nvSpPr>
        <p:spPr/>
        <p:txBody>
          <a:bodyPr>
            <a:normAutofit/>
          </a:bodyPr>
          <a:lstStyle/>
          <a:p>
            <a:r>
              <a:rPr lang="en-US" dirty="0" smtClean="0"/>
              <a:t>There are no schools with TCUs in CSD 32. </a:t>
            </a:r>
          </a:p>
          <a:p>
            <a:pPr marL="0" indent="0">
              <a:buNone/>
            </a:pPr>
            <a:endParaRPr lang="en-US" dirty="0"/>
          </a:p>
          <a:p>
            <a:r>
              <a:rPr lang="en-US" dirty="0"/>
              <a:t>One </a:t>
            </a:r>
            <a:r>
              <a:rPr lang="en-US" dirty="0" smtClean="0"/>
              <a:t>high school</a:t>
            </a:r>
            <a:r>
              <a:rPr lang="en-US" dirty="0"/>
              <a:t>, East New York Family Academy, has six TCUs with no enrollment reported and thus not reflected in the DOE statistics.  It has twelve classrooms and the capacity listed for each classroom is 0</a:t>
            </a:r>
            <a:r>
              <a:rPr lang="en-US" dirty="0" smtClean="0"/>
              <a:t>.</a:t>
            </a:r>
          </a:p>
        </p:txBody>
      </p:sp>
    </p:spTree>
    <p:extLst>
      <p:ext uri="{BB962C8B-B14F-4D97-AF65-F5344CB8AC3E}">
        <p14:creationId xmlns:p14="http://schemas.microsoft.com/office/powerpoint/2010/main" val="329304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Seats Need for CSD 32 and Brooklyn High Schools</a:t>
            </a:r>
            <a:endParaRPr lang="en-US" dirty="0"/>
          </a:p>
        </p:txBody>
      </p:sp>
      <p:sp>
        <p:nvSpPr>
          <p:cNvPr id="3" name="Content Placeholder 2"/>
          <p:cNvSpPr>
            <a:spLocks noGrp="1"/>
          </p:cNvSpPr>
          <p:nvPr>
            <p:ph idx="1"/>
          </p:nvPr>
        </p:nvSpPr>
        <p:spPr/>
        <p:txBody>
          <a:bodyPr>
            <a:normAutofit fontScale="92500" lnSpcReduction="20000"/>
          </a:bodyPr>
          <a:lstStyle/>
          <a:p>
            <a:r>
              <a:rPr lang="en-US" sz="1900" dirty="0" smtClean="0"/>
              <a:t>The proposed FY 2015-2019 Capital Plan will add zero elementary and middle school seats in District 32.</a:t>
            </a:r>
          </a:p>
          <a:p>
            <a:pPr marL="0" indent="0">
              <a:buNone/>
            </a:pPr>
            <a:endParaRPr lang="en-US" sz="1900" dirty="0"/>
          </a:p>
          <a:p>
            <a:r>
              <a:rPr lang="en-US" sz="2000" dirty="0"/>
              <a:t>Enrollment projections at the K-8 level suggest </a:t>
            </a:r>
            <a:r>
              <a:rPr lang="en-US" sz="2000" dirty="0" smtClean="0"/>
              <a:t>136 new </a:t>
            </a:r>
            <a:r>
              <a:rPr lang="en-US" sz="2000" dirty="0"/>
              <a:t>students by 2021</a:t>
            </a:r>
            <a:r>
              <a:rPr lang="en-US" sz="2000" dirty="0" smtClean="0"/>
              <a:t>.</a:t>
            </a:r>
          </a:p>
          <a:p>
            <a:endParaRPr lang="en-US" sz="2000" dirty="0"/>
          </a:p>
          <a:p>
            <a:r>
              <a:rPr lang="en-US" sz="2000" dirty="0" smtClean="0"/>
              <a:t>At least 154 new seats are needed to address students in over-crowded buildings (above 100% utilization).</a:t>
            </a:r>
          </a:p>
          <a:p>
            <a:pPr marL="0" indent="0">
              <a:buNone/>
            </a:pPr>
            <a:endParaRPr lang="en-US" sz="1900" dirty="0"/>
          </a:p>
          <a:p>
            <a:r>
              <a:rPr lang="en-US" sz="1900" dirty="0" smtClean="0"/>
              <a:t>The Capital Plan will not address a minimum of 290 seats needed in District 32.</a:t>
            </a:r>
          </a:p>
          <a:p>
            <a:endParaRPr lang="en-US" sz="1900" dirty="0"/>
          </a:p>
          <a:p>
            <a:r>
              <a:rPr lang="en-US" sz="1900" dirty="0" smtClean="0"/>
              <a:t>In Brooklyn high schools, over 7,000 new seats are needed to address present overcrowding in buildings over 100% utilization.</a:t>
            </a:r>
          </a:p>
          <a:p>
            <a:endParaRPr lang="en-US" sz="1900" dirty="0"/>
          </a:p>
          <a:p>
            <a:r>
              <a:rPr lang="en-US" sz="1900" b="1" i="1" dirty="0" smtClean="0"/>
              <a:t>Yet according to the Capital Plan, no seats are currently expected to be added in Brooklyn high schools.</a:t>
            </a:r>
          </a:p>
          <a:p>
            <a:endParaRPr lang="en-US" dirty="0"/>
          </a:p>
          <a:p>
            <a:endParaRPr lang="en-US" dirty="0" smtClean="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41800910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a:t>
            </a:r>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43118551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973105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126081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524853483"/>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702518233"/>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156360821"/>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577847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49835840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6911391"/>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365672828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20650002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28446438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38150131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31205339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487814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21617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9439485"/>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213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40641380"/>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5154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4222</TotalTime>
  <Words>2505</Words>
  <Application>Microsoft Macintosh PowerPoint</Application>
  <PresentationFormat>On-screen Show (4:3)</PresentationFormat>
  <Paragraphs>267</Paragraphs>
  <Slides>32</Slides>
  <Notes>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Clarity</vt:lpstr>
      <vt:lpstr>UnMet need for seats in New 2015-2019 capital plan  Including Class size and overcrowding data   for Community School district 32</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CSD 32 have increased in grades K-3  by 20.9% since 2008 and are now well above Contracts for Excellence goals</vt:lpstr>
      <vt:lpstr>CSD 32’s class sizes in grades 4-8 have increased by 11.3% since 2007 and are also far above Contracts for Excellence goals</vt:lpstr>
      <vt:lpstr> Class sizes city-wide have increased in core HS classes as well, by 2.3% since 2007, though the DOE data is unreliable* </vt:lpstr>
      <vt:lpstr>CSD 32 Schools with large class sizes</vt:lpstr>
      <vt:lpstr>Examples of schools in CSD 32 with large class sizes, K-3</vt:lpstr>
      <vt:lpstr>At least 30,000 seats currently needed  just in districts averaging over 100%</vt:lpstr>
      <vt:lpstr>Average Utilization Rates in CSD 32 compared to City-Wide</vt:lpstr>
      <vt:lpstr>X over-utilized ES buildings in CSD 32 and 1 Over-utilized HS building in Brooklyn</vt:lpstr>
      <vt:lpstr>Four over-utilized ES buildings in CSD 32</vt:lpstr>
      <vt:lpstr>21 Brooklyn HS buildings above 100% Utilization</vt:lpstr>
      <vt:lpstr>New Seats in Capital Plan and DOE Enrollment Projections for CSD 32</vt:lpstr>
      <vt:lpstr>City-wide Enrollment Projections K-8 vs. New Seats in Capital Plan </vt:lpstr>
      <vt:lpstr>City-wide Enrollment Projections HS vs. New Seats in Capital Plan </vt:lpstr>
      <vt:lpstr>Also Kindergarten Waitlists in many neighborhoods</vt:lpstr>
      <vt:lpstr>2014 Kindergarten Wait Lists in CSD 32</vt:lpstr>
      <vt:lpstr>1 Brooklyn High School with TCUs </vt:lpstr>
      <vt:lpstr>Seats Need for CSD 32 and Brooklyn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278</cp:revision>
  <dcterms:created xsi:type="dcterms:W3CDTF">2014-02-11T14:35:23Z</dcterms:created>
  <dcterms:modified xsi:type="dcterms:W3CDTF">2014-07-11T20:14:13Z</dcterms:modified>
</cp:coreProperties>
</file>