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62" r:id="rId14"/>
    <p:sldId id="289" r:id="rId15"/>
    <p:sldId id="305" r:id="rId16"/>
    <p:sldId id="269" r:id="rId17"/>
    <p:sldId id="322" r:id="rId18"/>
    <p:sldId id="319" r:id="rId19"/>
    <p:sldId id="320" r:id="rId20"/>
    <p:sldId id="268" r:id="rId21"/>
    <p:sldId id="310" r:id="rId22"/>
    <p:sldId id="311" r:id="rId23"/>
    <p:sldId id="312" r:id="rId24"/>
    <p:sldId id="295" r:id="rId25"/>
    <p:sldId id="321" r:id="rId26"/>
    <p:sldId id="296" r:id="rId27"/>
    <p:sldId id="352" r:id="rId28"/>
    <p:sldId id="353" r:id="rId29"/>
    <p:sldId id="354" r:id="rId30"/>
    <p:sldId id="355" r:id="rId31"/>
    <p:sldId id="356" r:id="rId32"/>
    <p:sldId id="35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4.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4.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4.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ownloads:D1-32%202012%20SV-3.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21%20Class%20Size%20Analysis%20updated%202013-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21%20Class%20Size%20Analysis%20updated%202013-1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27569672"/>
        <c:axId val="2128411368"/>
      </c:barChart>
      <c:catAx>
        <c:axId val="2127569672"/>
        <c:scaling>
          <c:orientation val="minMax"/>
        </c:scaling>
        <c:delete val="0"/>
        <c:axPos val="b"/>
        <c:majorTickMark val="out"/>
        <c:minorTickMark val="none"/>
        <c:tickLblPos val="nextTo"/>
        <c:crossAx val="2128411368"/>
        <c:crosses val="autoZero"/>
        <c:auto val="1"/>
        <c:lblAlgn val="ctr"/>
        <c:lblOffset val="100"/>
        <c:noMultiLvlLbl val="0"/>
      </c:catAx>
      <c:valAx>
        <c:axId val="2128411368"/>
        <c:scaling>
          <c:orientation val="minMax"/>
        </c:scaling>
        <c:delete val="0"/>
        <c:axPos val="l"/>
        <c:majorGridlines/>
        <c:numFmt formatCode="0%" sourceLinked="1"/>
        <c:majorTickMark val="out"/>
        <c:minorTickMark val="none"/>
        <c:tickLblPos val="nextTo"/>
        <c:crossAx val="212756967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D21 3rd </a:t>
            </a:r>
            <a:r>
              <a:rPr lang="en-US" baseline="0"/>
              <a:t>Grade</a:t>
            </a:r>
            <a:endParaRPr lang="en-US"/>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Sheet2!$H$18:$H$20</c:f>
              <c:strCache>
                <c:ptCount val="3"/>
                <c:pt idx="0">
                  <c:v>P.S. 101 THE VERRAZANO</c:v>
                </c:pt>
                <c:pt idx="1">
                  <c:v>P.S. 97 THE HIGHLAWN</c:v>
                </c:pt>
                <c:pt idx="2">
                  <c:v>P.S. 215 Morris H. Weiss</c:v>
                </c:pt>
              </c:strCache>
            </c:strRef>
          </c:cat>
          <c:val>
            <c:numRef>
              <c:f>Sheet2!$J$18:$J$20</c:f>
              <c:numCache>
                <c:formatCode>0</c:formatCode>
                <c:ptCount val="3"/>
                <c:pt idx="0">
                  <c:v>32.0</c:v>
                </c:pt>
                <c:pt idx="1">
                  <c:v>31.0</c:v>
                </c:pt>
                <c:pt idx="2">
                  <c:v>30.5</c:v>
                </c:pt>
              </c:numCache>
            </c:numRef>
          </c:val>
        </c:ser>
        <c:dLbls>
          <c:showLegendKey val="0"/>
          <c:showVal val="0"/>
          <c:showCatName val="0"/>
          <c:showSerName val="0"/>
          <c:showPercent val="0"/>
          <c:showBubbleSize val="0"/>
        </c:dLbls>
        <c:gapWidth val="150"/>
        <c:axId val="2134416440"/>
        <c:axId val="2137490504"/>
      </c:barChart>
      <c:catAx>
        <c:axId val="2134416440"/>
        <c:scaling>
          <c:orientation val="minMax"/>
        </c:scaling>
        <c:delete val="0"/>
        <c:axPos val="b"/>
        <c:majorTickMark val="out"/>
        <c:minorTickMark val="none"/>
        <c:tickLblPos val="nextTo"/>
        <c:crossAx val="2137490504"/>
        <c:crosses val="autoZero"/>
        <c:auto val="1"/>
        <c:lblAlgn val="ctr"/>
        <c:lblOffset val="100"/>
        <c:noMultiLvlLbl val="0"/>
      </c:catAx>
      <c:valAx>
        <c:axId val="2137490504"/>
        <c:scaling>
          <c:orientation val="minMax"/>
        </c:scaling>
        <c:delete val="0"/>
        <c:axPos val="l"/>
        <c:majorGridlines/>
        <c:numFmt formatCode="0" sourceLinked="1"/>
        <c:majorTickMark val="out"/>
        <c:minorTickMark val="none"/>
        <c:tickLblPos val="nextTo"/>
        <c:crossAx val="2134416440"/>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D21 2nd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Sheet2!$H$8:$H$16</c:f>
              <c:strCache>
                <c:ptCount val="9"/>
                <c:pt idx="0">
                  <c:v>P.S. 253</c:v>
                </c:pt>
                <c:pt idx="1">
                  <c:v>P.S. 101 THE VERRAZANO</c:v>
                </c:pt>
                <c:pt idx="2">
                  <c:v>P.S. 095 THE GRAVESEND</c:v>
                </c:pt>
                <c:pt idx="3">
                  <c:v>P.S. 099 ISAAC ASIMOV</c:v>
                </c:pt>
                <c:pt idx="4">
                  <c:v>P.S. 215 Morris H. Weiss</c:v>
                </c:pt>
                <c:pt idx="5">
                  <c:v>P.S. 153 HOMECREST</c:v>
                </c:pt>
                <c:pt idx="6">
                  <c:v>P.S. 128 BENSONHURST</c:v>
                </c:pt>
                <c:pt idx="7">
                  <c:v>P.S. 177 THE MARLBORO</c:v>
                </c:pt>
                <c:pt idx="8">
                  <c:v>P.S. 209 MARGARET MEAD</c:v>
                </c:pt>
              </c:strCache>
            </c:strRef>
          </c:cat>
          <c:val>
            <c:numRef>
              <c:f>Sheet2!$J$8:$J$16</c:f>
              <c:numCache>
                <c:formatCode>0</c:formatCode>
                <c:ptCount val="9"/>
                <c:pt idx="0">
                  <c:v>33.0</c:v>
                </c:pt>
                <c:pt idx="1">
                  <c:v>32.0</c:v>
                </c:pt>
                <c:pt idx="2">
                  <c:v>31.0</c:v>
                </c:pt>
                <c:pt idx="3">
                  <c:v>31.0</c:v>
                </c:pt>
                <c:pt idx="4">
                  <c:v>31.0</c:v>
                </c:pt>
                <c:pt idx="5">
                  <c:v>30.5</c:v>
                </c:pt>
                <c:pt idx="6">
                  <c:v>30.0</c:v>
                </c:pt>
                <c:pt idx="7">
                  <c:v>30.0</c:v>
                </c:pt>
                <c:pt idx="8">
                  <c:v>30.0</c:v>
                </c:pt>
              </c:numCache>
            </c:numRef>
          </c:val>
        </c:ser>
        <c:dLbls>
          <c:showLegendKey val="0"/>
          <c:showVal val="0"/>
          <c:showCatName val="0"/>
          <c:showSerName val="0"/>
          <c:showPercent val="0"/>
          <c:showBubbleSize val="0"/>
        </c:dLbls>
        <c:gapWidth val="150"/>
        <c:axId val="2137860536"/>
        <c:axId val="2137436680"/>
      </c:barChart>
      <c:catAx>
        <c:axId val="2137860536"/>
        <c:scaling>
          <c:orientation val="minMax"/>
        </c:scaling>
        <c:delete val="0"/>
        <c:axPos val="b"/>
        <c:majorTickMark val="out"/>
        <c:minorTickMark val="none"/>
        <c:tickLblPos val="nextTo"/>
        <c:crossAx val="2137436680"/>
        <c:crosses val="autoZero"/>
        <c:auto val="1"/>
        <c:lblAlgn val="ctr"/>
        <c:lblOffset val="100"/>
        <c:noMultiLvlLbl val="0"/>
      </c:catAx>
      <c:valAx>
        <c:axId val="2137436680"/>
        <c:scaling>
          <c:orientation val="minMax"/>
        </c:scaling>
        <c:delete val="0"/>
        <c:axPos val="l"/>
        <c:majorGridlines/>
        <c:numFmt formatCode="0" sourceLinked="1"/>
        <c:majorTickMark val="out"/>
        <c:minorTickMark val="none"/>
        <c:tickLblPos val="nextTo"/>
        <c:crossAx val="213786053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D21 1st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Sheet2!$H$2:$H$6</c:f>
              <c:strCache>
                <c:ptCount val="5"/>
                <c:pt idx="0">
                  <c:v>P.S. 100 THE CONEY ISLAND SCHOOL</c:v>
                </c:pt>
                <c:pt idx="1">
                  <c:v>P.S. 101 THE VERRAZANO</c:v>
                </c:pt>
                <c:pt idx="2">
                  <c:v>P.S. 128 BENSONHURST</c:v>
                </c:pt>
                <c:pt idx="3">
                  <c:v>P.S. 099 ISAAC ASIMOV</c:v>
                </c:pt>
                <c:pt idx="4">
                  <c:v>P.S. 215 Morris H. Weiss</c:v>
                </c:pt>
              </c:strCache>
            </c:strRef>
          </c:cat>
          <c:val>
            <c:numRef>
              <c:f>Sheet2!$J$2:$J$6</c:f>
              <c:numCache>
                <c:formatCode>0</c:formatCode>
                <c:ptCount val="5"/>
                <c:pt idx="0">
                  <c:v>32.0</c:v>
                </c:pt>
                <c:pt idx="1">
                  <c:v>32.0</c:v>
                </c:pt>
                <c:pt idx="2">
                  <c:v>31.5</c:v>
                </c:pt>
                <c:pt idx="3">
                  <c:v>31.0</c:v>
                </c:pt>
                <c:pt idx="4">
                  <c:v>31.0</c:v>
                </c:pt>
              </c:numCache>
            </c:numRef>
          </c:val>
        </c:ser>
        <c:dLbls>
          <c:showLegendKey val="0"/>
          <c:showVal val="0"/>
          <c:showCatName val="0"/>
          <c:showSerName val="0"/>
          <c:showPercent val="0"/>
          <c:showBubbleSize val="0"/>
        </c:dLbls>
        <c:gapWidth val="150"/>
        <c:axId val="2122199688"/>
        <c:axId val="2137671576"/>
      </c:barChart>
      <c:catAx>
        <c:axId val="2122199688"/>
        <c:scaling>
          <c:orientation val="minMax"/>
        </c:scaling>
        <c:delete val="0"/>
        <c:axPos val="b"/>
        <c:majorTickMark val="out"/>
        <c:minorTickMark val="none"/>
        <c:tickLblPos val="nextTo"/>
        <c:crossAx val="2137671576"/>
        <c:crosses val="autoZero"/>
        <c:auto val="1"/>
        <c:lblAlgn val="ctr"/>
        <c:lblOffset val="100"/>
        <c:noMultiLvlLbl val="0"/>
      </c:catAx>
      <c:valAx>
        <c:axId val="2137671576"/>
        <c:scaling>
          <c:orientation val="minMax"/>
        </c:scaling>
        <c:delete val="0"/>
        <c:axPos val="l"/>
        <c:majorGridlines/>
        <c:numFmt formatCode="0" sourceLinked="1"/>
        <c:majorTickMark val="out"/>
        <c:minorTickMark val="none"/>
        <c:tickLblPos val="nextTo"/>
        <c:crossAx val="2122199688"/>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053621384"/>
        <c:axId val="2053624456"/>
      </c:barChart>
      <c:catAx>
        <c:axId val="2053621384"/>
        <c:scaling>
          <c:orientation val="minMax"/>
        </c:scaling>
        <c:delete val="0"/>
        <c:axPos val="b"/>
        <c:majorTickMark val="out"/>
        <c:minorTickMark val="none"/>
        <c:tickLblPos val="nextTo"/>
        <c:crossAx val="2053624456"/>
        <c:crosses val="autoZero"/>
        <c:auto val="1"/>
        <c:lblAlgn val="ctr"/>
        <c:lblOffset val="100"/>
        <c:noMultiLvlLbl val="0"/>
      </c:catAx>
      <c:valAx>
        <c:axId val="2053624456"/>
        <c:scaling>
          <c:orientation val="minMax"/>
        </c:scaling>
        <c:delete val="0"/>
        <c:axPos val="l"/>
        <c:majorGridlines/>
        <c:numFmt formatCode="#,##0" sourceLinked="1"/>
        <c:majorTickMark val="out"/>
        <c:minorTickMark val="none"/>
        <c:tickLblPos val="nextTo"/>
        <c:crossAx val="205362138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28357000"/>
        <c:axId val="2134594616"/>
      </c:barChart>
      <c:catAx>
        <c:axId val="2128357000"/>
        <c:scaling>
          <c:orientation val="minMax"/>
        </c:scaling>
        <c:delete val="0"/>
        <c:axPos val="b"/>
        <c:majorTickMark val="out"/>
        <c:minorTickMark val="none"/>
        <c:tickLblPos val="nextTo"/>
        <c:crossAx val="2134594616"/>
        <c:crosses val="autoZero"/>
        <c:auto val="1"/>
        <c:lblAlgn val="ctr"/>
        <c:lblOffset val="100"/>
        <c:noMultiLvlLbl val="0"/>
      </c:catAx>
      <c:valAx>
        <c:axId val="2134594616"/>
        <c:scaling>
          <c:orientation val="minMax"/>
        </c:scaling>
        <c:delete val="0"/>
        <c:axPos val="l"/>
        <c:majorGridlines/>
        <c:numFmt formatCode="#,##0" sourceLinked="1"/>
        <c:majorTickMark val="out"/>
        <c:minorTickMark val="none"/>
        <c:tickLblPos val="nextTo"/>
        <c:crossAx val="212835700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074227544"/>
        <c:axId val="2137835976"/>
      </c:barChart>
      <c:catAx>
        <c:axId val="2074227544"/>
        <c:scaling>
          <c:orientation val="minMax"/>
        </c:scaling>
        <c:delete val="0"/>
        <c:axPos val="b"/>
        <c:majorTickMark val="out"/>
        <c:minorTickMark val="none"/>
        <c:tickLblPos val="nextTo"/>
        <c:crossAx val="2137835976"/>
        <c:crosses val="autoZero"/>
        <c:auto val="1"/>
        <c:lblAlgn val="ctr"/>
        <c:lblOffset val="100"/>
        <c:noMultiLvlLbl val="0"/>
      </c:catAx>
      <c:valAx>
        <c:axId val="2137835976"/>
        <c:scaling>
          <c:orientation val="minMax"/>
        </c:scaling>
        <c:delete val="0"/>
        <c:axPos val="l"/>
        <c:majorGridlines/>
        <c:numFmt formatCode="0%" sourceLinked="1"/>
        <c:majorTickMark val="out"/>
        <c:minorTickMark val="none"/>
        <c:tickLblPos val="nextTo"/>
        <c:crossAx val="2074227544"/>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'D21'!$D$66:$D$71</c:f>
              <c:strCache>
                <c:ptCount val="6"/>
                <c:pt idx="0">
                  <c:v>District 21 Elementary Schools</c:v>
                </c:pt>
                <c:pt idx="1">
                  <c:v>Citywide Elementary Schools</c:v>
                </c:pt>
                <c:pt idx="2">
                  <c:v>District 21 Middle Schools</c:v>
                </c:pt>
                <c:pt idx="3">
                  <c:v>Citywide Middle Schools</c:v>
                </c:pt>
                <c:pt idx="4">
                  <c:v>Brooklyn High Schools</c:v>
                </c:pt>
                <c:pt idx="5">
                  <c:v>Citywide High Schools</c:v>
                </c:pt>
              </c:strCache>
            </c:strRef>
          </c:cat>
          <c:val>
            <c:numRef>
              <c:f>'D21'!$E$66:$E$71</c:f>
              <c:numCache>
                <c:formatCode>0.0%</c:formatCode>
                <c:ptCount val="6"/>
                <c:pt idx="0">
                  <c:v>0.955</c:v>
                </c:pt>
                <c:pt idx="1">
                  <c:v>0.974</c:v>
                </c:pt>
                <c:pt idx="2">
                  <c:v>0.795</c:v>
                </c:pt>
                <c:pt idx="3">
                  <c:v>0.809</c:v>
                </c:pt>
                <c:pt idx="4">
                  <c:v>0.886</c:v>
                </c:pt>
                <c:pt idx="5">
                  <c:v>0.952</c:v>
                </c:pt>
              </c:numCache>
            </c:numRef>
          </c:val>
        </c:ser>
        <c:dLbls>
          <c:showLegendKey val="0"/>
          <c:showVal val="0"/>
          <c:showCatName val="0"/>
          <c:showSerName val="0"/>
          <c:showPercent val="0"/>
          <c:showBubbleSize val="0"/>
        </c:dLbls>
        <c:gapWidth val="150"/>
        <c:axId val="2128481240"/>
        <c:axId val="2128240952"/>
      </c:barChart>
      <c:catAx>
        <c:axId val="2128481240"/>
        <c:scaling>
          <c:orientation val="minMax"/>
        </c:scaling>
        <c:delete val="0"/>
        <c:axPos val="b"/>
        <c:majorTickMark val="out"/>
        <c:minorTickMark val="none"/>
        <c:tickLblPos val="nextTo"/>
        <c:crossAx val="2128240952"/>
        <c:crosses val="autoZero"/>
        <c:auto val="1"/>
        <c:lblAlgn val="ctr"/>
        <c:lblOffset val="100"/>
        <c:noMultiLvlLbl val="0"/>
      </c:catAx>
      <c:valAx>
        <c:axId val="2128240952"/>
        <c:scaling>
          <c:orientation val="minMax"/>
          <c:max val="1.0"/>
        </c:scaling>
        <c:delete val="0"/>
        <c:axPos val="l"/>
        <c:majorGridlines/>
        <c:numFmt formatCode="0%" sourceLinked="0"/>
        <c:majorTickMark val="out"/>
        <c:minorTickMark val="none"/>
        <c:tickLblPos val="nextTo"/>
        <c:crossAx val="2128481240"/>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Sheet1!$D$15:$D$25</c:f>
              <c:strCache>
                <c:ptCount val="11"/>
                <c:pt idx="0">
                  <c:v>P.S. 95 TRANSPORTABLE</c:v>
                </c:pt>
                <c:pt idx="1">
                  <c:v>P.S. 253 TRANSPORTABLE</c:v>
                </c:pt>
                <c:pt idx="2">
                  <c:v>P.S. 101</c:v>
                </c:pt>
                <c:pt idx="3">
                  <c:v>P.S. 215</c:v>
                </c:pt>
                <c:pt idx="4">
                  <c:v>P.S. 177</c:v>
                </c:pt>
                <c:pt idx="5">
                  <c:v>P.S. 97</c:v>
                </c:pt>
                <c:pt idx="6">
                  <c:v>P.S. 253</c:v>
                </c:pt>
                <c:pt idx="7">
                  <c:v>P.S. 209 TRANSPORTABLE</c:v>
                </c:pt>
                <c:pt idx="8">
                  <c:v>P.S. 99</c:v>
                </c:pt>
                <c:pt idx="9">
                  <c:v>P.S. 100</c:v>
                </c:pt>
                <c:pt idx="10">
                  <c:v>P.S. 90</c:v>
                </c:pt>
              </c:strCache>
            </c:strRef>
          </c:cat>
          <c:val>
            <c:numRef>
              <c:f>Sheet1!$E$15:$E$25</c:f>
              <c:numCache>
                <c:formatCode>0%</c:formatCode>
                <c:ptCount val="11"/>
                <c:pt idx="0">
                  <c:v>1.98</c:v>
                </c:pt>
                <c:pt idx="1">
                  <c:v>1.44</c:v>
                </c:pt>
                <c:pt idx="2">
                  <c:v>1.41</c:v>
                </c:pt>
                <c:pt idx="3">
                  <c:v>1.38</c:v>
                </c:pt>
                <c:pt idx="4">
                  <c:v>1.31</c:v>
                </c:pt>
                <c:pt idx="5">
                  <c:v>1.26</c:v>
                </c:pt>
                <c:pt idx="6">
                  <c:v>1.23</c:v>
                </c:pt>
                <c:pt idx="7">
                  <c:v>1.13</c:v>
                </c:pt>
                <c:pt idx="8">
                  <c:v>1.05</c:v>
                </c:pt>
                <c:pt idx="9">
                  <c:v>1.05</c:v>
                </c:pt>
                <c:pt idx="10">
                  <c:v>1.01</c:v>
                </c:pt>
              </c:numCache>
            </c:numRef>
          </c:val>
        </c:ser>
        <c:dLbls>
          <c:showLegendKey val="0"/>
          <c:showVal val="0"/>
          <c:showCatName val="0"/>
          <c:showSerName val="0"/>
          <c:showPercent val="0"/>
          <c:showBubbleSize val="0"/>
        </c:dLbls>
        <c:gapWidth val="150"/>
        <c:axId val="2134652024"/>
        <c:axId val="2128578776"/>
      </c:barChart>
      <c:catAx>
        <c:axId val="2134652024"/>
        <c:scaling>
          <c:orientation val="minMax"/>
        </c:scaling>
        <c:delete val="0"/>
        <c:axPos val="b"/>
        <c:majorTickMark val="out"/>
        <c:minorTickMark val="none"/>
        <c:tickLblPos val="nextTo"/>
        <c:crossAx val="2128578776"/>
        <c:crosses val="autoZero"/>
        <c:auto val="1"/>
        <c:lblAlgn val="ctr"/>
        <c:lblOffset val="100"/>
        <c:noMultiLvlLbl val="0"/>
      </c:catAx>
      <c:valAx>
        <c:axId val="2128578776"/>
        <c:scaling>
          <c:orientation val="minMax"/>
        </c:scaling>
        <c:delete val="0"/>
        <c:axPos val="l"/>
        <c:majorGridlines/>
        <c:numFmt formatCode="0%" sourceLinked="1"/>
        <c:majorTickMark val="out"/>
        <c:minorTickMark val="none"/>
        <c:tickLblPos val="nextTo"/>
        <c:crossAx val="2134652024"/>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134450200"/>
        <c:axId val="2134452920"/>
      </c:barChart>
      <c:catAx>
        <c:axId val="2134450200"/>
        <c:scaling>
          <c:orientation val="minMax"/>
        </c:scaling>
        <c:delete val="0"/>
        <c:axPos val="b"/>
        <c:majorTickMark val="out"/>
        <c:minorTickMark val="none"/>
        <c:tickLblPos val="nextTo"/>
        <c:crossAx val="2134452920"/>
        <c:crosses val="autoZero"/>
        <c:auto val="1"/>
        <c:lblAlgn val="ctr"/>
        <c:lblOffset val="100"/>
        <c:noMultiLvlLbl val="0"/>
      </c:catAx>
      <c:valAx>
        <c:axId val="2134452920"/>
        <c:scaling>
          <c:orientation val="minMax"/>
        </c:scaling>
        <c:delete val="0"/>
        <c:axPos val="l"/>
        <c:majorGridlines/>
        <c:numFmt formatCode="0%" sourceLinked="1"/>
        <c:majorTickMark val="out"/>
        <c:minorTickMark val="none"/>
        <c:tickLblPos val="nextTo"/>
        <c:crossAx val="2134450200"/>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'[Enrollment Projections by District 2011-21 vs New Seats 2015-2019.xlsx]Brooklyn'!$A$64:$A$67</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'[Enrollment Projections by District 2011-21 vs New Seats 2015-2019.xlsx]Brooklyn'!$B$64:$B$67</c:f>
              <c:numCache>
                <c:formatCode>#,##0</c:formatCode>
                <c:ptCount val="4"/>
                <c:pt idx="0" formatCode="General">
                  <c:v>912.0</c:v>
                </c:pt>
                <c:pt idx="1">
                  <c:v>3156.0</c:v>
                </c:pt>
                <c:pt idx="2">
                  <c:v>4434.0</c:v>
                </c:pt>
                <c:pt idx="3">
                  <c:v>1416.0</c:v>
                </c:pt>
              </c:numCache>
            </c:numRef>
          </c:val>
        </c:ser>
        <c:dLbls>
          <c:showLegendKey val="0"/>
          <c:showVal val="0"/>
          <c:showCatName val="0"/>
          <c:showSerName val="0"/>
          <c:showPercent val="0"/>
          <c:showBubbleSize val="0"/>
        </c:dLbls>
        <c:gapWidth val="150"/>
        <c:axId val="2134688280"/>
        <c:axId val="2053688136"/>
      </c:barChart>
      <c:catAx>
        <c:axId val="2134688280"/>
        <c:scaling>
          <c:orientation val="minMax"/>
        </c:scaling>
        <c:delete val="0"/>
        <c:axPos val="b"/>
        <c:majorTickMark val="out"/>
        <c:minorTickMark val="none"/>
        <c:tickLblPos val="nextTo"/>
        <c:crossAx val="2053688136"/>
        <c:crosses val="autoZero"/>
        <c:auto val="1"/>
        <c:lblAlgn val="ctr"/>
        <c:lblOffset val="100"/>
        <c:noMultiLvlLbl val="0"/>
      </c:catAx>
      <c:valAx>
        <c:axId val="2053688136"/>
        <c:scaling>
          <c:orientation val="minMax"/>
        </c:scaling>
        <c:delete val="0"/>
        <c:axPos val="l"/>
        <c:majorGridlines/>
        <c:numFmt formatCode="General" sourceLinked="1"/>
        <c:majorTickMark val="out"/>
        <c:minorTickMark val="none"/>
        <c:tickLblPos val="nextTo"/>
        <c:crossAx val="213468828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27858808"/>
        <c:axId val="2048198056"/>
      </c:barChart>
      <c:catAx>
        <c:axId val="2127858808"/>
        <c:scaling>
          <c:orientation val="minMax"/>
        </c:scaling>
        <c:delete val="0"/>
        <c:axPos val="b"/>
        <c:majorTickMark val="out"/>
        <c:minorTickMark val="none"/>
        <c:tickLblPos val="nextTo"/>
        <c:crossAx val="2048198056"/>
        <c:crosses val="autoZero"/>
        <c:auto val="1"/>
        <c:lblAlgn val="ctr"/>
        <c:lblOffset val="100"/>
        <c:noMultiLvlLbl val="0"/>
      </c:catAx>
      <c:valAx>
        <c:axId val="2048198056"/>
        <c:scaling>
          <c:orientation val="minMax"/>
        </c:scaling>
        <c:delete val="0"/>
        <c:axPos val="l"/>
        <c:majorGridlines/>
        <c:numFmt formatCode="0%" sourceLinked="0"/>
        <c:majorTickMark val="out"/>
        <c:minorTickMark val="none"/>
        <c:tickLblPos val="nextTo"/>
        <c:crossAx val="2127858808"/>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133038136"/>
        <c:axId val="2133731032"/>
      </c:barChart>
      <c:catAx>
        <c:axId val="2133038136"/>
        <c:scaling>
          <c:orientation val="minMax"/>
        </c:scaling>
        <c:delete val="0"/>
        <c:axPos val="b"/>
        <c:majorTickMark val="out"/>
        <c:minorTickMark val="none"/>
        <c:tickLblPos val="nextTo"/>
        <c:crossAx val="2133731032"/>
        <c:crosses val="autoZero"/>
        <c:auto val="1"/>
        <c:lblAlgn val="ctr"/>
        <c:lblOffset val="100"/>
        <c:noMultiLvlLbl val="0"/>
      </c:catAx>
      <c:valAx>
        <c:axId val="2133731032"/>
        <c:scaling>
          <c:orientation val="minMax"/>
        </c:scaling>
        <c:delete val="0"/>
        <c:axPos val="l"/>
        <c:majorGridlines/>
        <c:numFmt formatCode="#,##0" sourceLinked="1"/>
        <c:majorTickMark val="out"/>
        <c:minorTickMark val="none"/>
        <c:tickLblPos val="nextTo"/>
        <c:crossAx val="2133038136"/>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19061896"/>
        <c:axId val="2131361864"/>
      </c:barChart>
      <c:catAx>
        <c:axId val="2119061896"/>
        <c:scaling>
          <c:orientation val="minMax"/>
        </c:scaling>
        <c:delete val="0"/>
        <c:axPos val="b"/>
        <c:majorTickMark val="out"/>
        <c:minorTickMark val="none"/>
        <c:tickLblPos val="nextTo"/>
        <c:crossAx val="2131361864"/>
        <c:crosses val="autoZero"/>
        <c:auto val="1"/>
        <c:lblAlgn val="ctr"/>
        <c:lblOffset val="100"/>
        <c:noMultiLvlLbl val="0"/>
      </c:catAx>
      <c:valAx>
        <c:axId val="2131361864"/>
        <c:scaling>
          <c:orientation val="minMax"/>
          <c:max val="20000.0"/>
        </c:scaling>
        <c:delete val="0"/>
        <c:axPos val="l"/>
        <c:majorGridlines/>
        <c:numFmt formatCode="#,##0" sourceLinked="1"/>
        <c:majorTickMark val="out"/>
        <c:minorTickMark val="none"/>
        <c:tickLblPos val="nextTo"/>
        <c:crossAx val="2119061896"/>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2769032"/>
        <c:axId val="2116300120"/>
      </c:barChart>
      <c:catAx>
        <c:axId val="-2132769032"/>
        <c:scaling>
          <c:orientation val="minMax"/>
        </c:scaling>
        <c:delete val="0"/>
        <c:axPos val="b"/>
        <c:majorTickMark val="none"/>
        <c:minorTickMark val="none"/>
        <c:tickLblPos val="nextTo"/>
        <c:crossAx val="2116300120"/>
        <c:crosses val="autoZero"/>
        <c:auto val="1"/>
        <c:lblAlgn val="ctr"/>
        <c:lblOffset val="100"/>
        <c:noMultiLvlLbl val="0"/>
      </c:catAx>
      <c:valAx>
        <c:axId val="2116300120"/>
        <c:scaling>
          <c:orientation val="minMax"/>
        </c:scaling>
        <c:delete val="0"/>
        <c:axPos val="l"/>
        <c:majorGridlines/>
        <c:numFmt formatCode="General" sourceLinked="1"/>
        <c:majorTickMark val="none"/>
        <c:minorTickMark val="none"/>
        <c:tickLblPos val="nextTo"/>
        <c:crossAx val="-21327690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2663816"/>
        <c:axId val="2120247176"/>
      </c:barChart>
      <c:catAx>
        <c:axId val="-2132663816"/>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20247176"/>
        <c:crosses val="autoZero"/>
        <c:auto val="1"/>
        <c:lblAlgn val="ctr"/>
        <c:lblOffset val="100"/>
        <c:noMultiLvlLbl val="0"/>
      </c:catAx>
      <c:valAx>
        <c:axId val="2120247176"/>
        <c:scaling>
          <c:orientation val="minMax"/>
        </c:scaling>
        <c:delete val="0"/>
        <c:axPos val="l"/>
        <c:majorGridlines/>
        <c:numFmt formatCode="0%" sourceLinked="1"/>
        <c:majorTickMark val="out"/>
        <c:minorTickMark val="none"/>
        <c:tickLblPos val="nextTo"/>
        <c:crossAx val="-2132663816"/>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2298040"/>
        <c:axId val="-2131794568"/>
      </c:lineChart>
      <c:catAx>
        <c:axId val="-2132298040"/>
        <c:scaling>
          <c:orientation val="minMax"/>
        </c:scaling>
        <c:delete val="0"/>
        <c:axPos val="b"/>
        <c:numFmt formatCode="General" sourceLinked="1"/>
        <c:majorTickMark val="out"/>
        <c:minorTickMark val="none"/>
        <c:tickLblPos val="nextTo"/>
        <c:crossAx val="-2131794568"/>
        <c:crosses val="autoZero"/>
        <c:auto val="1"/>
        <c:lblAlgn val="ctr"/>
        <c:lblOffset val="100"/>
        <c:noMultiLvlLbl val="0"/>
      </c:catAx>
      <c:valAx>
        <c:axId val="-2131794568"/>
        <c:scaling>
          <c:orientation val="minMax"/>
        </c:scaling>
        <c:delete val="0"/>
        <c:axPos val="l"/>
        <c:majorGridlines/>
        <c:numFmt formatCode="General" sourceLinked="1"/>
        <c:majorTickMark val="out"/>
        <c:minorTickMark val="none"/>
        <c:tickLblPos val="nextTo"/>
        <c:crossAx val="-213229804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7268168"/>
        <c:axId val="2137297432"/>
      </c:lineChart>
      <c:catAx>
        <c:axId val="2137268168"/>
        <c:scaling>
          <c:orientation val="minMax"/>
        </c:scaling>
        <c:delete val="0"/>
        <c:axPos val="b"/>
        <c:majorTickMark val="none"/>
        <c:minorTickMark val="none"/>
        <c:tickLblPos val="nextTo"/>
        <c:crossAx val="2137297432"/>
        <c:crosses val="autoZero"/>
        <c:auto val="1"/>
        <c:lblAlgn val="ctr"/>
        <c:lblOffset val="100"/>
        <c:noMultiLvlLbl val="0"/>
      </c:catAx>
      <c:valAx>
        <c:axId val="2137297432"/>
        <c:scaling>
          <c:orientation val="minMax"/>
        </c:scaling>
        <c:delete val="1"/>
        <c:axPos val="l"/>
        <c:majorGridlines/>
        <c:numFmt formatCode="0.00" sourceLinked="1"/>
        <c:majorTickMark val="none"/>
        <c:minorTickMark val="none"/>
        <c:tickLblPos val="none"/>
        <c:crossAx val="213726816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21977256"/>
        <c:axId val="2121776648"/>
      </c:lineChart>
      <c:catAx>
        <c:axId val="2121977256"/>
        <c:scaling>
          <c:orientation val="minMax"/>
        </c:scaling>
        <c:delete val="0"/>
        <c:axPos val="b"/>
        <c:majorTickMark val="none"/>
        <c:minorTickMark val="none"/>
        <c:tickLblPos val="nextTo"/>
        <c:crossAx val="2121776648"/>
        <c:crosses val="autoZero"/>
        <c:auto val="1"/>
        <c:lblAlgn val="ctr"/>
        <c:lblOffset val="100"/>
        <c:noMultiLvlLbl val="0"/>
      </c:catAx>
      <c:valAx>
        <c:axId val="2121776648"/>
        <c:scaling>
          <c:orientation val="minMax"/>
        </c:scaling>
        <c:delete val="1"/>
        <c:axPos val="l"/>
        <c:majorGridlines/>
        <c:numFmt formatCode="0.0" sourceLinked="1"/>
        <c:majorTickMark val="none"/>
        <c:minorTickMark val="none"/>
        <c:tickLblPos val="none"/>
        <c:crossAx val="212197725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34286632"/>
        <c:axId val="2137281416"/>
      </c:lineChart>
      <c:catAx>
        <c:axId val="2134286632"/>
        <c:scaling>
          <c:orientation val="minMax"/>
        </c:scaling>
        <c:delete val="0"/>
        <c:axPos val="b"/>
        <c:majorTickMark val="out"/>
        <c:minorTickMark val="none"/>
        <c:tickLblPos val="nextTo"/>
        <c:txPr>
          <a:bodyPr/>
          <a:lstStyle/>
          <a:p>
            <a:pPr>
              <a:defRPr sz="1800"/>
            </a:pPr>
            <a:endParaRPr lang="en-US"/>
          </a:p>
        </c:txPr>
        <c:crossAx val="2137281416"/>
        <c:crosses val="autoZero"/>
        <c:auto val="1"/>
        <c:lblAlgn val="ctr"/>
        <c:lblOffset val="100"/>
        <c:noMultiLvlLbl val="0"/>
      </c:catAx>
      <c:valAx>
        <c:axId val="2137281416"/>
        <c:scaling>
          <c:orientation val="minMax"/>
        </c:scaling>
        <c:delete val="1"/>
        <c:axPos val="l"/>
        <c:majorGridlines/>
        <c:numFmt formatCode="#,##0" sourceLinked="1"/>
        <c:majorTickMark val="out"/>
        <c:minorTickMark val="none"/>
        <c:tickLblPos val="none"/>
        <c:crossAx val="2134286632"/>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Summary!$A$8</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Summary!$B$7:$I$7</c:f>
              <c:strCache>
                <c:ptCount val="8"/>
                <c:pt idx="0">
                  <c:v>Baseline</c:v>
                </c:pt>
                <c:pt idx="1">
                  <c:v>2007-8</c:v>
                </c:pt>
                <c:pt idx="2">
                  <c:v>2008-9</c:v>
                </c:pt>
                <c:pt idx="3">
                  <c:v>2009-10</c:v>
                </c:pt>
                <c:pt idx="4">
                  <c:v>2010-11</c:v>
                </c:pt>
                <c:pt idx="5">
                  <c:v>2011-12</c:v>
                </c:pt>
                <c:pt idx="6">
                  <c:v>2012-13</c:v>
                </c:pt>
                <c:pt idx="7">
                  <c:v>2013-14</c:v>
                </c:pt>
              </c:strCache>
            </c:strRef>
          </c:cat>
          <c:val>
            <c:numRef>
              <c:f>Summary!$B$8:$I$8</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Summary!$A$9</c:f>
              <c:strCache>
                <c:ptCount val="1"/>
                <c:pt idx="0">
                  <c:v>Citywide actual</c:v>
                </c:pt>
              </c:strCache>
            </c:strRef>
          </c:tx>
          <c:spPr>
            <a:ln>
              <a:solidFill>
                <a:srgbClr val="FF0000"/>
              </a:solidFill>
            </a:ln>
          </c:spPr>
          <c:marker>
            <c:symbol val="none"/>
          </c:marker>
          <c:dLbls>
            <c:numFmt formatCode="#,##0.0" sourceLinked="0"/>
            <c:showLegendKey val="0"/>
            <c:showVal val="1"/>
            <c:showCatName val="0"/>
            <c:showSerName val="0"/>
            <c:showPercent val="0"/>
            <c:showBubbleSize val="0"/>
            <c:showLeaderLines val="0"/>
          </c:dLbls>
          <c:cat>
            <c:strRef>
              <c:f>Summary!$B$7:$I$7</c:f>
              <c:strCache>
                <c:ptCount val="8"/>
                <c:pt idx="0">
                  <c:v>Baseline</c:v>
                </c:pt>
                <c:pt idx="1">
                  <c:v>2007-8</c:v>
                </c:pt>
                <c:pt idx="2">
                  <c:v>2008-9</c:v>
                </c:pt>
                <c:pt idx="3">
                  <c:v>2009-10</c:v>
                </c:pt>
                <c:pt idx="4">
                  <c:v>2010-11</c:v>
                </c:pt>
                <c:pt idx="5">
                  <c:v>2011-12</c:v>
                </c:pt>
                <c:pt idx="6">
                  <c:v>2012-13</c:v>
                </c:pt>
                <c:pt idx="7">
                  <c:v>2013-14</c:v>
                </c:pt>
              </c:strCache>
            </c:strRef>
          </c:cat>
          <c:val>
            <c:numRef>
              <c:f>Summary!$B$9:$I$9</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Summary!$A$10</c:f>
              <c:strCache>
                <c:ptCount val="1"/>
                <c:pt idx="0">
                  <c:v>D21</c:v>
                </c:pt>
              </c:strCache>
            </c:strRef>
          </c:tx>
          <c:spPr>
            <a:ln>
              <a:solidFill>
                <a:srgbClr val="292934"/>
              </a:solidFill>
            </a:ln>
          </c:spPr>
          <c:marker>
            <c:symbol val="none"/>
          </c:marker>
          <c:dLbls>
            <c:dLbl>
              <c:idx val="3"/>
              <c:layout>
                <c:manualLayout>
                  <c:x val="-0.00277777777777783"/>
                  <c:y val="-0.0899653979238754"/>
                </c:manualLayout>
              </c:layout>
              <c:showLegendKey val="0"/>
              <c:showVal val="1"/>
              <c:showCatName val="0"/>
              <c:showSerName val="0"/>
              <c:showPercent val="0"/>
              <c:showBubbleSize val="0"/>
            </c:dLbl>
            <c:dLbl>
              <c:idx val="5"/>
              <c:layout>
                <c:manualLayout>
                  <c:x val="-1.0185067526416E-16"/>
                  <c:y val="-0.0207612456747405"/>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Summary!$B$7:$I$7</c:f>
              <c:strCache>
                <c:ptCount val="8"/>
                <c:pt idx="0">
                  <c:v>Baseline</c:v>
                </c:pt>
                <c:pt idx="1">
                  <c:v>2007-8</c:v>
                </c:pt>
                <c:pt idx="2">
                  <c:v>2008-9</c:v>
                </c:pt>
                <c:pt idx="3">
                  <c:v>2009-10</c:v>
                </c:pt>
                <c:pt idx="4">
                  <c:v>2010-11</c:v>
                </c:pt>
                <c:pt idx="5">
                  <c:v>2011-12</c:v>
                </c:pt>
                <c:pt idx="6">
                  <c:v>2012-13</c:v>
                </c:pt>
                <c:pt idx="7">
                  <c:v>2013-14</c:v>
                </c:pt>
              </c:strCache>
            </c:strRef>
          </c:cat>
          <c:val>
            <c:numRef>
              <c:f>Summary!$B$10:$I$10</c:f>
              <c:numCache>
                <c:formatCode>General</c:formatCode>
                <c:ptCount val="8"/>
                <c:pt idx="0">
                  <c:v>21.6</c:v>
                </c:pt>
                <c:pt idx="1">
                  <c:v>21.1</c:v>
                </c:pt>
                <c:pt idx="2">
                  <c:v>22.0</c:v>
                </c:pt>
                <c:pt idx="3">
                  <c:v>22.4</c:v>
                </c:pt>
                <c:pt idx="4">
                  <c:v>23.5</c:v>
                </c:pt>
                <c:pt idx="5">
                  <c:v>24.8</c:v>
                </c:pt>
                <c:pt idx="6">
                  <c:v>24.8</c:v>
                </c:pt>
                <c:pt idx="7">
                  <c:v>25.48</c:v>
                </c:pt>
              </c:numCache>
            </c:numRef>
          </c:val>
          <c:smooth val="0"/>
        </c:ser>
        <c:dLbls>
          <c:showLegendKey val="0"/>
          <c:showVal val="0"/>
          <c:showCatName val="0"/>
          <c:showSerName val="0"/>
          <c:showPercent val="0"/>
          <c:showBubbleSize val="0"/>
        </c:dLbls>
        <c:marker val="1"/>
        <c:smooth val="0"/>
        <c:axId val="2079375272"/>
        <c:axId val="2128502200"/>
      </c:lineChart>
      <c:catAx>
        <c:axId val="2079375272"/>
        <c:scaling>
          <c:orientation val="minMax"/>
        </c:scaling>
        <c:delete val="0"/>
        <c:axPos val="b"/>
        <c:majorTickMark val="none"/>
        <c:minorTickMark val="none"/>
        <c:tickLblPos val="nextTo"/>
        <c:crossAx val="2128502200"/>
        <c:crosses val="autoZero"/>
        <c:auto val="1"/>
        <c:lblAlgn val="ctr"/>
        <c:lblOffset val="100"/>
        <c:noMultiLvlLbl val="0"/>
      </c:catAx>
      <c:valAx>
        <c:axId val="2128502200"/>
        <c:scaling>
          <c:orientation val="minMax"/>
          <c:min val="18.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079375272"/>
        <c:crosses val="autoZero"/>
        <c:crossBetween val="between"/>
      </c:valAx>
    </c:plotArea>
    <c:legend>
      <c:legendPos val="r"/>
      <c:layout>
        <c:manualLayout>
          <c:xMode val="edge"/>
          <c:yMode val="edge"/>
          <c:x val="0.804010887527948"/>
          <c:y val="0.268863444089136"/>
          <c:w val="0.183643433459706"/>
          <c:h val="0.336001421134022"/>
        </c:manualLayout>
      </c:layout>
      <c:overlay val="0"/>
      <c:spPr>
        <a:ln>
          <a:solidFill>
            <a:schemeClr val="tx1"/>
          </a:solidFill>
        </a:ln>
      </c:spPr>
      <c:txPr>
        <a:bodyPr/>
        <a:lstStyle/>
        <a:p>
          <a:pPr>
            <a:defRPr sz="1400"/>
          </a:pPr>
          <a:endParaRPr lang="en-US"/>
        </a:p>
      </c:txPr>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Summary!$A$15</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Summary!$B$14:$I$14</c:f>
              <c:strCache>
                <c:ptCount val="8"/>
                <c:pt idx="0">
                  <c:v>Baseline</c:v>
                </c:pt>
                <c:pt idx="1">
                  <c:v>2007-8</c:v>
                </c:pt>
                <c:pt idx="2">
                  <c:v>2008-9</c:v>
                </c:pt>
                <c:pt idx="3">
                  <c:v>2009-10</c:v>
                </c:pt>
                <c:pt idx="4">
                  <c:v>2010-11</c:v>
                </c:pt>
                <c:pt idx="5">
                  <c:v>2011-12</c:v>
                </c:pt>
                <c:pt idx="6">
                  <c:v>2012-13</c:v>
                </c:pt>
                <c:pt idx="7">
                  <c:v>2013-14</c:v>
                </c:pt>
              </c:strCache>
            </c:strRef>
          </c:cat>
          <c:val>
            <c:numRef>
              <c:f>Summary!$B$15:$I$15</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Summary!$A$16</c:f>
              <c:strCache>
                <c:ptCount val="1"/>
                <c:pt idx="0">
                  <c:v>Citywide actual</c:v>
                </c:pt>
              </c:strCache>
            </c:strRef>
          </c:tx>
          <c:spPr>
            <a:ln>
              <a:solidFill>
                <a:srgbClr val="FF0000"/>
              </a:solidFill>
            </a:ln>
          </c:spPr>
          <c:marker>
            <c:symbol val="none"/>
          </c:marker>
          <c:dLbls>
            <c:dLbl>
              <c:idx val="1"/>
              <c:layout>
                <c:manualLayout>
                  <c:x val="-2.546266881604E-17"/>
                  <c:y val="-0.0222047381764141"/>
                </c:manualLayout>
              </c:layout>
              <c:showLegendKey val="0"/>
              <c:showVal val="1"/>
              <c:showCatName val="0"/>
              <c:showSerName val="0"/>
              <c:showPercent val="0"/>
              <c:showBubbleSize val="0"/>
            </c:dLbl>
            <c:dLbl>
              <c:idx val="4"/>
              <c:layout>
                <c:manualLayout>
                  <c:x val="0.0"/>
                  <c:y val="0.0197375450457013"/>
                </c:manualLayout>
              </c:layout>
              <c:showLegendKey val="0"/>
              <c:showVal val="1"/>
              <c:showCatName val="0"/>
              <c:showSerName val="0"/>
              <c:showPercent val="0"/>
              <c:showBubbleSize val="0"/>
            </c:dLbl>
            <c:dLbl>
              <c:idx val="5"/>
              <c:layout>
                <c:manualLayout>
                  <c:x val="-1.0185067526416E-16"/>
                  <c:y val="0.0123359656535633"/>
                </c:manualLayout>
              </c:layout>
              <c:showLegendKey val="0"/>
              <c:showVal val="1"/>
              <c:showCatName val="0"/>
              <c:showSerName val="0"/>
              <c:showPercent val="0"/>
              <c:showBubbleSize val="0"/>
            </c:dLbl>
            <c:dLbl>
              <c:idx val="6"/>
              <c:layout>
                <c:manualLayout>
                  <c:x val="-1.0185067526416E-16"/>
                  <c:y val="0.0172703519149886"/>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Summary!$B$14:$I$14</c:f>
              <c:strCache>
                <c:ptCount val="8"/>
                <c:pt idx="0">
                  <c:v>Baseline</c:v>
                </c:pt>
                <c:pt idx="1">
                  <c:v>2007-8</c:v>
                </c:pt>
                <c:pt idx="2">
                  <c:v>2008-9</c:v>
                </c:pt>
                <c:pt idx="3">
                  <c:v>2009-10</c:v>
                </c:pt>
                <c:pt idx="4">
                  <c:v>2010-11</c:v>
                </c:pt>
                <c:pt idx="5">
                  <c:v>2011-12</c:v>
                </c:pt>
                <c:pt idx="6">
                  <c:v>2012-13</c:v>
                </c:pt>
                <c:pt idx="7">
                  <c:v>2013-14</c:v>
                </c:pt>
              </c:strCache>
            </c:strRef>
          </c:cat>
          <c:val>
            <c:numRef>
              <c:f>Summary!$B$16:$I$16</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Summary!$A$17</c:f>
              <c:strCache>
                <c:ptCount val="1"/>
                <c:pt idx="0">
                  <c:v>D21</c:v>
                </c:pt>
              </c:strCache>
            </c:strRef>
          </c:tx>
          <c:spPr>
            <a:ln>
              <a:solidFill>
                <a:schemeClr val="tx1"/>
              </a:solidFill>
            </a:ln>
          </c:spPr>
          <c:marker>
            <c:symbol val="none"/>
          </c:marker>
          <c:dLbls>
            <c:dLbl>
              <c:idx val="0"/>
              <c:layout>
                <c:manualLayout>
                  <c:x val="0.0"/>
                  <c:y val="-0.0296063175685521"/>
                </c:manualLayout>
              </c:layout>
              <c:showLegendKey val="0"/>
              <c:showVal val="1"/>
              <c:showCatName val="0"/>
              <c:showSerName val="0"/>
              <c:showPercent val="0"/>
              <c:showBubbleSize val="0"/>
            </c:dLbl>
            <c:dLbl>
              <c:idx val="1"/>
              <c:layout>
                <c:manualLayout>
                  <c:x val="-2.546266881604E-17"/>
                  <c:y val="-0.0197375450457013"/>
                </c:manualLayout>
              </c:layout>
              <c:showLegendKey val="0"/>
              <c:showVal val="1"/>
              <c:showCatName val="0"/>
              <c:showSerName val="0"/>
              <c:showPercent val="0"/>
              <c:showBubbleSize val="0"/>
            </c:dLbl>
            <c:dLbl>
              <c:idx val="4"/>
              <c:layout>
                <c:manualLayout>
                  <c:x val="0.0"/>
                  <c:y val="-0.0246719313071267"/>
                </c:manualLayout>
              </c:layout>
              <c:showLegendKey val="0"/>
              <c:showVal val="1"/>
              <c:showCatName val="0"/>
              <c:showSerName val="0"/>
              <c:showPercent val="0"/>
              <c:showBubbleSize val="0"/>
            </c:dLbl>
            <c:dLbl>
              <c:idx val="5"/>
              <c:layout>
                <c:manualLayout>
                  <c:x val="-1.0185067526416E-16"/>
                  <c:y val="0.00986877252285063"/>
                </c:manualLayout>
              </c:layout>
              <c:showLegendKey val="0"/>
              <c:showVal val="1"/>
              <c:showCatName val="0"/>
              <c:showSerName val="0"/>
              <c:showPercent val="0"/>
              <c:showBubbleSize val="0"/>
            </c:dLbl>
            <c:dLbl>
              <c:idx val="6"/>
              <c:layout>
                <c:manualLayout>
                  <c:x val="-1.0185067526416E-16"/>
                  <c:y val="0.014803158784276"/>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Summary!$B$14:$I$14</c:f>
              <c:strCache>
                <c:ptCount val="8"/>
                <c:pt idx="0">
                  <c:v>Baseline</c:v>
                </c:pt>
                <c:pt idx="1">
                  <c:v>2007-8</c:v>
                </c:pt>
                <c:pt idx="2">
                  <c:v>2008-9</c:v>
                </c:pt>
                <c:pt idx="3">
                  <c:v>2009-10</c:v>
                </c:pt>
                <c:pt idx="4">
                  <c:v>2010-11</c:v>
                </c:pt>
                <c:pt idx="5">
                  <c:v>2011-12</c:v>
                </c:pt>
                <c:pt idx="6">
                  <c:v>2012-13</c:v>
                </c:pt>
                <c:pt idx="7">
                  <c:v>2013-14</c:v>
                </c:pt>
              </c:strCache>
            </c:strRef>
          </c:cat>
          <c:val>
            <c:numRef>
              <c:f>Summary!$B$17:$I$17</c:f>
              <c:numCache>
                <c:formatCode>General</c:formatCode>
                <c:ptCount val="8"/>
                <c:pt idx="0">
                  <c:v>26.2</c:v>
                </c:pt>
                <c:pt idx="1">
                  <c:v>26.6</c:v>
                </c:pt>
                <c:pt idx="2">
                  <c:v>26.2</c:v>
                </c:pt>
                <c:pt idx="3">
                  <c:v>27.1</c:v>
                </c:pt>
                <c:pt idx="4">
                  <c:v>27.7</c:v>
                </c:pt>
                <c:pt idx="5">
                  <c:v>27.6</c:v>
                </c:pt>
                <c:pt idx="6">
                  <c:v>27.8</c:v>
                </c:pt>
                <c:pt idx="7">
                  <c:v>27.85</c:v>
                </c:pt>
              </c:numCache>
            </c:numRef>
          </c:val>
          <c:smooth val="0"/>
        </c:ser>
        <c:dLbls>
          <c:showLegendKey val="0"/>
          <c:showVal val="0"/>
          <c:showCatName val="0"/>
          <c:showSerName val="0"/>
          <c:showPercent val="0"/>
          <c:showBubbleSize val="0"/>
        </c:dLbls>
        <c:marker val="1"/>
        <c:smooth val="0"/>
        <c:axId val="2134601528"/>
        <c:axId val="2122094232"/>
      </c:lineChart>
      <c:catAx>
        <c:axId val="2134601528"/>
        <c:scaling>
          <c:orientation val="minMax"/>
        </c:scaling>
        <c:delete val="0"/>
        <c:axPos val="b"/>
        <c:majorTickMark val="none"/>
        <c:minorTickMark val="none"/>
        <c:tickLblPos val="nextTo"/>
        <c:crossAx val="2122094232"/>
        <c:crosses val="autoZero"/>
        <c:auto val="1"/>
        <c:lblAlgn val="ctr"/>
        <c:lblOffset val="100"/>
        <c:noMultiLvlLbl val="0"/>
      </c:catAx>
      <c:valAx>
        <c:axId val="2122094232"/>
        <c:scaling>
          <c:orientation val="minMax"/>
          <c:min val="18.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34601528"/>
        <c:crosses val="autoZero"/>
        <c:crossBetween val="between"/>
      </c:valAx>
    </c:plotArea>
    <c:legend>
      <c:legendPos val="r"/>
      <c:layout>
        <c:manualLayout>
          <c:xMode val="edge"/>
          <c:yMode val="edge"/>
          <c:x val="0.804010887527948"/>
          <c:y val="0.151851882129836"/>
          <c:w val="0.183643433459706"/>
          <c:h val="0.498751315465902"/>
        </c:manualLayout>
      </c:layout>
      <c:overlay val="0"/>
      <c:spPr>
        <a:ln>
          <a:solidFill>
            <a:schemeClr val="tx1"/>
          </a:solidFill>
        </a:ln>
      </c:spPr>
      <c:txPr>
        <a:bodyPr/>
        <a:lstStyle/>
        <a:p>
          <a:pPr>
            <a:defRPr sz="1400"/>
          </a:pPr>
          <a:endParaRPr lang="en-US"/>
        </a:p>
      </c:tx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22210408"/>
        <c:axId val="2128513624"/>
      </c:lineChart>
      <c:catAx>
        <c:axId val="2122210408"/>
        <c:scaling>
          <c:orientation val="minMax"/>
        </c:scaling>
        <c:delete val="0"/>
        <c:axPos val="b"/>
        <c:majorTickMark val="out"/>
        <c:minorTickMark val="none"/>
        <c:tickLblPos val="nextTo"/>
        <c:crossAx val="2128513624"/>
        <c:crosses val="autoZero"/>
        <c:auto val="1"/>
        <c:lblAlgn val="ctr"/>
        <c:lblOffset val="100"/>
        <c:noMultiLvlLbl val="0"/>
      </c:catAx>
      <c:valAx>
        <c:axId val="2128513624"/>
        <c:scaling>
          <c:orientation val="minMax"/>
          <c:min val="24.0"/>
        </c:scaling>
        <c:delete val="0"/>
        <c:axPos val="l"/>
        <c:majorGridlines/>
        <c:numFmt formatCode="General" sourceLinked="1"/>
        <c:majorTickMark val="out"/>
        <c:minorTickMark val="none"/>
        <c:tickLblPos val="nextTo"/>
        <c:crossAx val="2122210408"/>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D21 Kindergarten</a:t>
            </a:r>
          </a:p>
        </c:rich>
      </c:tx>
      <c:layout/>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Sheet2!$A$32:$A$44</c:f>
              <c:strCache>
                <c:ptCount val="13"/>
                <c:pt idx="0">
                  <c:v>P.S. 288 THE SHIRLEY TANYHILL</c:v>
                </c:pt>
                <c:pt idx="1">
                  <c:v>P.S. 238 ANNE SULLIVAN</c:v>
                </c:pt>
                <c:pt idx="2">
                  <c:v>P.S. 90 EDNA COHEN SCHOOL</c:v>
                </c:pt>
                <c:pt idx="3">
                  <c:v>P.S. 099 ISAAC ASIMOV</c:v>
                </c:pt>
                <c:pt idx="4">
                  <c:v>P.S. 97 THE HIGHLAWN</c:v>
                </c:pt>
                <c:pt idx="5">
                  <c:v>P.S. 188 MICHAEL E. BERDY</c:v>
                </c:pt>
                <c:pt idx="6">
                  <c:v>P.S. 215 Morris H. Weiss</c:v>
                </c:pt>
                <c:pt idx="7">
                  <c:v>P.S. 216 ARTURO TOSCANINI</c:v>
                </c:pt>
                <c:pt idx="8">
                  <c:v>P.S. 90 EDNA COHEN SCHOOL</c:v>
                </c:pt>
                <c:pt idx="9">
                  <c:v>P.S. 101 THE VERRAZANO</c:v>
                </c:pt>
                <c:pt idx="10">
                  <c:v>P.S. 153 HOMECREST</c:v>
                </c:pt>
                <c:pt idx="11">
                  <c:v>P.S. 095 THE GRAVESEND</c:v>
                </c:pt>
                <c:pt idx="12">
                  <c:v>P.S. 177 THE MARLBORO</c:v>
                </c:pt>
              </c:strCache>
            </c:strRef>
          </c:cat>
          <c:val>
            <c:numRef>
              <c:f>Sheet2!$C$32:$C$44</c:f>
              <c:numCache>
                <c:formatCode>0.0</c:formatCode>
                <c:ptCount val="13"/>
                <c:pt idx="0">
                  <c:v>28.5</c:v>
                </c:pt>
                <c:pt idx="1">
                  <c:v>28.0</c:v>
                </c:pt>
                <c:pt idx="2">
                  <c:v>27.0</c:v>
                </c:pt>
                <c:pt idx="3">
                  <c:v>27.0</c:v>
                </c:pt>
                <c:pt idx="4">
                  <c:v>26.0</c:v>
                </c:pt>
                <c:pt idx="5">
                  <c:v>26.0</c:v>
                </c:pt>
                <c:pt idx="6">
                  <c:v>26.0</c:v>
                </c:pt>
                <c:pt idx="7">
                  <c:v>26.0</c:v>
                </c:pt>
                <c:pt idx="8">
                  <c:v>25.7</c:v>
                </c:pt>
                <c:pt idx="9">
                  <c:v>25.5</c:v>
                </c:pt>
                <c:pt idx="10">
                  <c:v>25.3</c:v>
                </c:pt>
                <c:pt idx="11">
                  <c:v>25.0</c:v>
                </c:pt>
                <c:pt idx="12">
                  <c:v>25.0</c:v>
                </c:pt>
              </c:numCache>
            </c:numRef>
          </c:val>
        </c:ser>
        <c:dLbls>
          <c:showLegendKey val="0"/>
          <c:showVal val="0"/>
          <c:showCatName val="0"/>
          <c:showSerName val="0"/>
          <c:showPercent val="0"/>
          <c:showBubbleSize val="0"/>
        </c:dLbls>
        <c:gapWidth val="150"/>
        <c:axId val="2128590792"/>
        <c:axId val="2137183192"/>
      </c:barChart>
      <c:catAx>
        <c:axId val="2128590792"/>
        <c:scaling>
          <c:orientation val="minMax"/>
        </c:scaling>
        <c:delete val="0"/>
        <c:axPos val="b"/>
        <c:majorTickMark val="out"/>
        <c:minorTickMark val="none"/>
        <c:tickLblPos val="nextTo"/>
        <c:crossAx val="2137183192"/>
        <c:crosses val="autoZero"/>
        <c:auto val="1"/>
        <c:lblAlgn val="ctr"/>
        <c:lblOffset val="100"/>
        <c:noMultiLvlLbl val="0"/>
      </c:catAx>
      <c:valAx>
        <c:axId val="2137183192"/>
        <c:scaling>
          <c:orientation val="minMax"/>
        </c:scaling>
        <c:delete val="0"/>
        <c:axPos val="l"/>
        <c:majorGridlines/>
        <c:numFmt formatCode="0" sourceLinked="0"/>
        <c:majorTickMark val="out"/>
        <c:minorTickMark val="none"/>
        <c:tickLblPos val="nextTo"/>
        <c:crossAx val="2128590792"/>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a:t>
            </a:r>
            <a:r>
              <a:rPr lang="en-US" dirty="0" smtClean="0"/>
              <a:t>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21</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21 have increased in grades K-3 </a:t>
            </a:r>
            <a:br>
              <a:rPr lang="en-US" sz="1800" b="1" i="1" dirty="0" smtClean="0"/>
            </a:br>
            <a:r>
              <a:rPr lang="en-US" sz="1800" b="1" i="1" dirty="0" smtClean="0"/>
              <a:t>by 20.9% since 2007 and are now far above Contracts for Excellence goals</a:t>
            </a:r>
            <a:endParaRPr lang="en-US" sz="1800" b="1" i="1"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1589924827"/>
              </p:ext>
            </p:extLst>
          </p:nvPr>
        </p:nvGraphicFramePr>
        <p:xfrm>
          <a:off x="0" y="1352550"/>
          <a:ext cx="9144000" cy="5022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21’s class sizes in grades 4-8 have increased by 6.5% since 2006 and are now far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657934990"/>
              </p:ext>
            </p:extLst>
          </p:nvPr>
        </p:nvGraphicFramePr>
        <p:xfrm>
          <a:off x="0" y="1710450"/>
          <a:ext cx="9144000" cy="46649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21 with large class sizes, K-3</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4221880526"/>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455083489"/>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3347622094"/>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3013455451"/>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21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13 schools in District 21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11 schools in District 21 with at least one grade level averaging 30 students per class or more.</a:t>
            </a:r>
          </a:p>
          <a:p>
            <a:endParaRPr lang="en-US" sz="2000" dirty="0" smtClean="0"/>
          </a:p>
          <a:p>
            <a:r>
              <a:rPr lang="en-US" sz="2000" dirty="0" smtClean="0"/>
              <a:t>PS 099, PS 101, PS 128, and PS 215 have at least two grade levels in 1-3 with 30 or more students.</a:t>
            </a:r>
          </a:p>
          <a:p>
            <a:endParaRPr lang="en-US" sz="2000" dirty="0"/>
          </a:p>
          <a:p>
            <a:r>
              <a:rPr lang="en-US" sz="2000" dirty="0" smtClean="0"/>
              <a:t>In grades 4-8, 20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21 compared to City-Wide 2012-2013; elementary schools in CSD 21 are very high at 95.5% target utilization</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240214061"/>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943584842"/>
              </p:ext>
            </p:extLst>
          </p:nvPr>
        </p:nvGraphicFramePr>
        <p:xfrm>
          <a:off x="0" y="1523999"/>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buildings in CSD 21 and HS buildings in Brooklyn</a:t>
            </a:r>
            <a:endParaRPr lang="en-US" dirty="0"/>
          </a:p>
        </p:txBody>
      </p:sp>
      <p:sp>
        <p:nvSpPr>
          <p:cNvPr id="3" name="Content Placeholder 2"/>
          <p:cNvSpPr>
            <a:spLocks noGrp="1"/>
          </p:cNvSpPr>
          <p:nvPr>
            <p:ph idx="1"/>
          </p:nvPr>
        </p:nvSpPr>
        <p:spPr/>
        <p:txBody>
          <a:bodyPr/>
          <a:lstStyle/>
          <a:p>
            <a:r>
              <a:rPr lang="en-US" dirty="0" smtClean="0"/>
              <a:t>11 buildings in CSD 21 are over-utilized, meaning 100% building utilization or higher.  The seat need for these buildings is 1,200.</a:t>
            </a:r>
          </a:p>
          <a:p>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11 CSD 21 ES Buildings above 100% utilization</a:t>
            </a:r>
            <a:endParaRPr lang="en-US" sz="2800" dirty="0"/>
          </a:p>
        </p:txBody>
      </p:sp>
      <p:sp>
        <p:nvSpPr>
          <p:cNvPr id="5" name="TextBox 4"/>
          <p:cNvSpPr txBox="1"/>
          <p:nvPr/>
        </p:nvSpPr>
        <p:spPr>
          <a:xfrm>
            <a:off x="0" y="6502400"/>
            <a:ext cx="8217589" cy="369332"/>
          </a:xfrm>
          <a:prstGeom prst="rect">
            <a:avLst/>
          </a:prstGeom>
          <a:noFill/>
        </p:spPr>
        <p:txBody>
          <a:bodyPr wrap="none" rtlCol="0">
            <a:spAutoFit/>
          </a:bodyPr>
          <a:lstStyle/>
          <a:p>
            <a:r>
              <a:rPr lang="en-US" dirty="0" smtClean="0"/>
              <a:t>*1,200 ES seats needed to reduce all over-utilized buildings to 100% utilization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04040398"/>
              </p:ext>
            </p:extLst>
          </p:nvPr>
        </p:nvGraphicFramePr>
        <p:xfrm>
          <a:off x="0" y="1244600"/>
          <a:ext cx="91440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57199" y="63485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1838228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21</a:t>
            </a:r>
            <a:endParaRPr lang="en-US" sz="2000" dirty="0">
              <a:solidFill>
                <a:srgbClr val="FF6600"/>
              </a:solidFill>
            </a:endParaRPr>
          </a:p>
        </p:txBody>
      </p:sp>
      <p:graphicFrame>
        <p:nvGraphicFramePr>
          <p:cNvPr id="3" name="Chart 2"/>
          <p:cNvGraphicFramePr>
            <a:graphicFrameLocks/>
          </p:cNvGraphicFramePr>
          <p:nvPr>
            <p:extLst>
              <p:ext uri="{D42A27DB-BD31-4B8C-83A1-F6EECF244321}">
                <p14:modId xmlns:p14="http://schemas.microsoft.com/office/powerpoint/2010/main" val="2595237722"/>
              </p:ext>
            </p:extLst>
          </p:nvPr>
        </p:nvGraphicFramePr>
        <p:xfrm>
          <a:off x="0" y="1600200"/>
          <a:ext cx="9144000" cy="46355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515100"/>
            <a:ext cx="8624075" cy="276999"/>
          </a:xfrm>
          <a:prstGeom prst="rect">
            <a:avLst/>
          </a:prstGeom>
          <a:noFill/>
        </p:spPr>
        <p:txBody>
          <a:bodyPr wrap="none" rtlCol="0">
            <a:spAutoFit/>
          </a:bodyPr>
          <a:lstStyle/>
          <a:p>
            <a:r>
              <a:rPr lang="en-US" sz="1200" dirty="0"/>
              <a:t>A</a:t>
            </a:r>
            <a:r>
              <a:rPr lang="en-US" sz="1200" dirty="0" smtClean="0"/>
              <a:t>ccording to </a:t>
            </a:r>
            <a:r>
              <a:rPr lang="en-US" sz="1200" dirty="0"/>
              <a:t>enrollment projections 4,572 to 5,850 </a:t>
            </a:r>
            <a:r>
              <a:rPr lang="en-US" sz="1200" dirty="0" smtClean="0"/>
              <a:t>new students by 2021 but only 912 seats are allocated in the capital plan</a:t>
            </a:r>
            <a:endParaRPr lang="en-US" sz="1200" dirty="0"/>
          </a:p>
        </p:txBody>
      </p:sp>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21</a:t>
            </a:r>
            <a:endParaRPr lang="en-US" sz="3200" dirty="0"/>
          </a:p>
        </p:txBody>
      </p:sp>
      <p:sp>
        <p:nvSpPr>
          <p:cNvPr id="3" name="Content Placeholder 2"/>
          <p:cNvSpPr>
            <a:spLocks noGrp="1"/>
          </p:cNvSpPr>
          <p:nvPr>
            <p:ph idx="1"/>
          </p:nvPr>
        </p:nvSpPr>
        <p:spPr/>
        <p:txBody>
          <a:bodyPr>
            <a:normAutofit fontScale="77500" lnSpcReduction="2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are three schools in District 21 that have waiting lists for Kindergarten. These schools are PS 101 The Verrazano (24 students), PS 121 Nelson A. Rockefeller (1-9 students), and PS 128 </a:t>
            </a:r>
            <a:r>
              <a:rPr lang="en-US" sz="2000" dirty="0" err="1" smtClean="0"/>
              <a:t>Bensonhurst</a:t>
            </a:r>
            <a:r>
              <a:rPr lang="en-US" sz="2000" dirty="0" smtClean="0"/>
              <a:t> (27 students). </a:t>
            </a:r>
          </a:p>
          <a:p>
            <a:endParaRPr lang="en-US" sz="2000" dirty="0"/>
          </a:p>
          <a:p>
            <a:r>
              <a:rPr lang="en-US" sz="2000" dirty="0" smtClean="0"/>
              <a:t>At least 52 and no more than 60 zoned students are on wait lists for Kindergarten in District 21</a:t>
            </a:r>
            <a:r>
              <a:rPr lang="en-US" sz="2000" dirty="0" smtClean="0"/>
              <a:t>.</a:t>
            </a:r>
            <a:endParaRPr lang="en-US" sz="2000" dirty="0" smtClean="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8 District 21 Elementary Schools and 1 Brooklyn High School </a:t>
            </a:r>
            <a:r>
              <a:rPr lang="en-US" sz="2000" dirty="0"/>
              <a:t>in TCUs </a:t>
            </a:r>
          </a:p>
        </p:txBody>
      </p:sp>
      <p:sp>
        <p:nvSpPr>
          <p:cNvPr id="3" name="Content Placeholder 2"/>
          <p:cNvSpPr>
            <a:spLocks noGrp="1"/>
          </p:cNvSpPr>
          <p:nvPr>
            <p:ph idx="1"/>
          </p:nvPr>
        </p:nvSpPr>
        <p:spPr/>
        <p:txBody>
          <a:bodyPr>
            <a:normAutofit lnSpcReduction="10000"/>
          </a:bodyPr>
          <a:lstStyle/>
          <a:p>
            <a:r>
              <a:rPr lang="en-US" dirty="0" smtClean="0"/>
              <a:t>There are eight TCUs at four schools in CSD 21. These schools are PS 95, PS 97, PS 203 and PS 253.  The reported enrollment in these TCUs is 310.</a:t>
            </a:r>
          </a:p>
          <a:p>
            <a:endParaRPr lang="en-US" dirty="0"/>
          </a:p>
          <a:p>
            <a:r>
              <a:rPr lang="en-US" dirty="0" smtClean="0"/>
              <a:t>The total capacity for the </a:t>
            </a:r>
            <a:r>
              <a:rPr lang="en-US" dirty="0" smtClean="0"/>
              <a:t>eight TCUs in </a:t>
            </a:r>
            <a:r>
              <a:rPr lang="en-US" dirty="0" smtClean="0"/>
              <a:t>CSD </a:t>
            </a:r>
            <a:r>
              <a:rPr lang="en-US" dirty="0" smtClean="0"/>
              <a:t>21 is </a:t>
            </a:r>
            <a:r>
              <a:rPr lang="en-US" dirty="0" smtClean="0"/>
              <a:t>277.</a:t>
            </a:r>
          </a:p>
          <a:p>
            <a:endParaRPr lang="en-US" dirty="0"/>
          </a:p>
          <a:p>
            <a:r>
              <a:rPr lang="en-US" dirty="0"/>
              <a:t>One school, East New York Family Academy, has six TCUs with no enrollment reported and thus not reflected in the DOE statistics.  It has twelve classrooms and the capacity listed for each classroom is 0</a:t>
            </a:r>
            <a:r>
              <a:rPr lang="en-US" dirty="0" smtClean="0"/>
              <a:t>.</a:t>
            </a:r>
          </a:p>
          <a:p>
            <a:endParaRPr lang="en-US" dirty="0"/>
          </a:p>
          <a:p>
            <a:r>
              <a:rPr lang="en-US" dirty="0" smtClean="0"/>
              <a:t>At least 310 seats needed to remove students from CSD 21 trailers.</a:t>
            </a:r>
            <a:endParaRPr lang="en-US" dirty="0"/>
          </a:p>
          <a:p>
            <a:endParaRPr lang="en-US" dirty="0"/>
          </a:p>
        </p:txBody>
      </p:sp>
    </p:spTree>
    <p:extLst>
      <p:ext uri="{BB962C8B-B14F-4D97-AF65-F5344CB8AC3E}">
        <p14:creationId xmlns:p14="http://schemas.microsoft.com/office/powerpoint/2010/main" val="32930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21 and Brooklyn High Schools</a:t>
            </a:r>
            <a:endParaRPr lang="en-US" dirty="0"/>
          </a:p>
        </p:txBody>
      </p:sp>
      <p:sp>
        <p:nvSpPr>
          <p:cNvPr id="3" name="Content Placeholder 2"/>
          <p:cNvSpPr>
            <a:spLocks noGrp="1"/>
          </p:cNvSpPr>
          <p:nvPr>
            <p:ph idx="1"/>
          </p:nvPr>
        </p:nvSpPr>
        <p:spPr/>
        <p:txBody>
          <a:bodyPr>
            <a:normAutofit fontScale="92500" lnSpcReduction="20000"/>
          </a:bodyPr>
          <a:lstStyle/>
          <a:p>
            <a:r>
              <a:rPr lang="en-US" sz="1900" dirty="0" smtClean="0"/>
              <a:t>The proposed FY 2015-2019 Capital Plan will add 912 elementary and middle school seats in District 21 despite the enrollment projections showing 4,500 to 5,8</a:t>
            </a:r>
            <a:r>
              <a:rPr lang="en-US" sz="1900" dirty="0"/>
              <a:t>5</a:t>
            </a:r>
            <a:r>
              <a:rPr lang="en-US" sz="1900" dirty="0" smtClean="0"/>
              <a:t>0 more new students by 2021. </a:t>
            </a:r>
          </a:p>
          <a:p>
            <a:pPr marL="0" indent="0">
              <a:buNone/>
            </a:pPr>
            <a:endParaRPr lang="en-US" sz="1900" dirty="0"/>
          </a:p>
          <a:p>
            <a:r>
              <a:rPr lang="en-US" sz="1900" dirty="0" smtClean="0"/>
              <a:t>In District 21, 1,200 new seats are needed just to reduce the elementary and middle school students in buildings at or over 100% utilization.</a:t>
            </a:r>
          </a:p>
          <a:p>
            <a:endParaRPr lang="en-US" sz="1900" dirty="0"/>
          </a:p>
          <a:p>
            <a:r>
              <a:rPr lang="en-US" sz="1900" dirty="0" smtClean="0"/>
              <a:t>More than 300 elementary school seats are needed to remove students from TCUs.</a:t>
            </a:r>
          </a:p>
          <a:p>
            <a:endParaRPr lang="en-US" sz="1900" dirty="0"/>
          </a:p>
          <a:p>
            <a:r>
              <a:rPr lang="en-US" sz="1900" dirty="0" smtClean="0"/>
              <a:t>The Capital Plan will not address roughly 6,000 to 7,350 seats needed in District 21.</a:t>
            </a:r>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r>
              <a:rPr lang="en-US" sz="6400" dirty="0" smtClean="0"/>
              <a:t>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3932</TotalTime>
  <Words>2666</Words>
  <Application>Microsoft Macintosh PowerPoint</Application>
  <PresentationFormat>On-screen Show (4:3)</PresentationFormat>
  <Paragraphs>287</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21</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21 have increased in grades K-3  by 20.9% since 2007 and are now far above Contracts for Excellence goals</vt:lpstr>
      <vt:lpstr>CSD 21’s class sizes in grades 4-8 have increased by 6.5% since 2006 and are now far above Contracts for Excellence goals</vt:lpstr>
      <vt:lpstr> Class sizes city-wide have increased in core HS classes as well, by 2.3% since 2007, though the DOE data is unreliable* </vt:lpstr>
      <vt:lpstr>Examples of schools in CSD 21 with large class sizes, K-3</vt:lpstr>
      <vt:lpstr>CSD 21 Schools with large class sizes</vt:lpstr>
      <vt:lpstr>At least 30,000 seats currently needed  just in districts averaging over 100%</vt:lpstr>
      <vt:lpstr>Average Utilization Rates in CSD 21 compared to City-Wide 2012-2013; elementary schools in CSD 21 are very high at 95.5% target utilization</vt:lpstr>
      <vt:lpstr>Over-utilized ES buildings in CSD 21 and HS buildings in Brooklyn</vt:lpstr>
      <vt:lpstr>11 CSD 21 ES Buildings above 100% utilization</vt:lpstr>
      <vt:lpstr>21 Brooklyn HS buildings above 100% Utilization</vt:lpstr>
      <vt:lpstr>New Seats in Capital Plan and DOE Enrollment Projections for CSD 21</vt:lpstr>
      <vt:lpstr>City-wide Enrollment Projections K-8 vs. New Seats in Capital Plan </vt:lpstr>
      <vt:lpstr>City-wide Enrollment Projections HS vs. New Seats in Capital Plan </vt:lpstr>
      <vt:lpstr>Also Kindergarten Waitlists in many neighborhoods</vt:lpstr>
      <vt:lpstr>2014 Kindergarten Wait Lists in CSD 21</vt:lpstr>
      <vt:lpstr>8 District 21 Elementary Schools and 1 Brooklyn High School in TCUs </vt:lpstr>
      <vt:lpstr>Seats Need for CSD 21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229</cp:revision>
  <dcterms:created xsi:type="dcterms:W3CDTF">2014-02-11T14:35:23Z</dcterms:created>
  <dcterms:modified xsi:type="dcterms:W3CDTF">2014-07-11T19:40:45Z</dcterms:modified>
</cp:coreProperties>
</file>