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5"/>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89" r:id="rId14"/>
    <p:sldId id="262" r:id="rId15"/>
    <p:sldId id="305" r:id="rId16"/>
    <p:sldId id="269" r:id="rId17"/>
    <p:sldId id="322" r:id="rId18"/>
    <p:sldId id="319" r:id="rId19"/>
    <p:sldId id="358" r:id="rId20"/>
    <p:sldId id="320" r:id="rId21"/>
    <p:sldId id="268" r:id="rId22"/>
    <p:sldId id="310" r:id="rId23"/>
    <p:sldId id="311" r:id="rId24"/>
    <p:sldId id="312" r:id="rId25"/>
    <p:sldId id="295" r:id="rId26"/>
    <p:sldId id="321" r:id="rId27"/>
    <p:sldId id="296" r:id="rId28"/>
    <p:sldId id="352" r:id="rId29"/>
    <p:sldId id="353" r:id="rId30"/>
    <p:sldId id="354" r:id="rId31"/>
    <p:sldId id="355" r:id="rId32"/>
    <p:sldId id="356" r:id="rId33"/>
    <p:sldId id="35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3737064"/>
        <c:axId val="2132955704"/>
      </c:barChart>
      <c:catAx>
        <c:axId val="2133737064"/>
        <c:scaling>
          <c:orientation val="minMax"/>
        </c:scaling>
        <c:delete val="0"/>
        <c:axPos val="b"/>
        <c:majorTickMark val="out"/>
        <c:minorTickMark val="none"/>
        <c:tickLblPos val="nextTo"/>
        <c:crossAx val="2132955704"/>
        <c:crosses val="autoZero"/>
        <c:auto val="1"/>
        <c:lblAlgn val="ctr"/>
        <c:lblOffset val="100"/>
        <c:noMultiLvlLbl val="0"/>
      </c:catAx>
      <c:valAx>
        <c:axId val="2132955704"/>
        <c:scaling>
          <c:orientation val="minMax"/>
        </c:scaling>
        <c:delete val="0"/>
        <c:axPos val="l"/>
        <c:majorGridlines/>
        <c:numFmt formatCode="0%" sourceLinked="1"/>
        <c:majorTickMark val="out"/>
        <c:minorTickMark val="none"/>
        <c:tickLblPos val="nextTo"/>
        <c:crossAx val="213373706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Kindergarten</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Sheet7!$A$124:$A$140</c:f>
              <c:strCache>
                <c:ptCount val="17"/>
                <c:pt idx="0">
                  <c:v>PS 503: The School of Discovery</c:v>
                </c:pt>
                <c:pt idx="1">
                  <c:v>BROOKLYN SCHOOL OF INQUIRY</c:v>
                </c:pt>
                <c:pt idx="2">
                  <c:v>P.S. 247 BROOKLYN</c:v>
                </c:pt>
                <c:pt idx="3">
                  <c:v>P.S. 69 VINCENT D. GRIPPO SCHOOL</c:v>
                </c:pt>
                <c:pt idx="4">
                  <c:v>P.S. 748 BROOKLYN SCHOOL FOR GLOBAL SCHOLARS</c:v>
                </c:pt>
                <c:pt idx="5">
                  <c:v>P.S. 205 CLARION</c:v>
                </c:pt>
                <c:pt idx="6">
                  <c:v>P.S. 102 THE BAYVIEW</c:v>
                </c:pt>
                <c:pt idx="7">
                  <c:v>P.S. 112 LEFFERTS PARK</c:v>
                </c:pt>
                <c:pt idx="8">
                  <c:v>P.S. 164 CAESAR RODNEY</c:v>
                </c:pt>
                <c:pt idx="9">
                  <c:v>P.S. 105 THE BLYTHEBOURNE</c:v>
                </c:pt>
                <c:pt idx="10">
                  <c:v>P.S. 160 WILLIAM T. SAMPSON</c:v>
                </c:pt>
                <c:pt idx="11">
                  <c:v>P.S. 163 BATH BEACH</c:v>
                </c:pt>
                <c:pt idx="12">
                  <c:v>P.S. 200 BENSON SCHOOL</c:v>
                </c:pt>
                <c:pt idx="13">
                  <c:v>P.S. 204 VINCE LOMBARDI</c:v>
                </c:pt>
                <c:pt idx="14">
                  <c:v>P.S. 310</c:v>
                </c:pt>
                <c:pt idx="15">
                  <c:v>P.S. 506: The School of Journalism &amp; Technology</c:v>
                </c:pt>
                <c:pt idx="16">
                  <c:v>P.S. 176 OVINGTON</c:v>
                </c:pt>
              </c:strCache>
            </c:strRef>
          </c:cat>
          <c:val>
            <c:numRef>
              <c:f>Sheet7!$B$124:$B$140</c:f>
              <c:numCache>
                <c:formatCode>0</c:formatCode>
                <c:ptCount val="17"/>
                <c:pt idx="0">
                  <c:v>27.5</c:v>
                </c:pt>
                <c:pt idx="1">
                  <c:v>27.0</c:v>
                </c:pt>
                <c:pt idx="2">
                  <c:v>27.0</c:v>
                </c:pt>
                <c:pt idx="3">
                  <c:v>27.0</c:v>
                </c:pt>
                <c:pt idx="4">
                  <c:v>27.0</c:v>
                </c:pt>
                <c:pt idx="5">
                  <c:v>26.5</c:v>
                </c:pt>
                <c:pt idx="6">
                  <c:v>26.0</c:v>
                </c:pt>
                <c:pt idx="7">
                  <c:v>26.0</c:v>
                </c:pt>
                <c:pt idx="8">
                  <c:v>26.0</c:v>
                </c:pt>
                <c:pt idx="9">
                  <c:v>25.0</c:v>
                </c:pt>
                <c:pt idx="10">
                  <c:v>25.0</c:v>
                </c:pt>
                <c:pt idx="11">
                  <c:v>25.0</c:v>
                </c:pt>
                <c:pt idx="12">
                  <c:v>25.0</c:v>
                </c:pt>
                <c:pt idx="13">
                  <c:v>25.0</c:v>
                </c:pt>
                <c:pt idx="14">
                  <c:v>25.0</c:v>
                </c:pt>
                <c:pt idx="15">
                  <c:v>25.0</c:v>
                </c:pt>
                <c:pt idx="16">
                  <c:v>24.8</c:v>
                </c:pt>
              </c:numCache>
            </c:numRef>
          </c:val>
        </c:ser>
        <c:dLbls>
          <c:showLegendKey val="0"/>
          <c:showVal val="0"/>
          <c:showCatName val="0"/>
          <c:showSerName val="0"/>
          <c:showPercent val="0"/>
          <c:showBubbleSize val="0"/>
        </c:dLbls>
        <c:gapWidth val="150"/>
        <c:axId val="2127972472"/>
        <c:axId val="2137744344"/>
      </c:barChart>
      <c:catAx>
        <c:axId val="2127972472"/>
        <c:scaling>
          <c:orientation val="minMax"/>
        </c:scaling>
        <c:delete val="0"/>
        <c:axPos val="b"/>
        <c:majorTickMark val="out"/>
        <c:minorTickMark val="none"/>
        <c:tickLblPos val="nextTo"/>
        <c:crossAx val="2137744344"/>
        <c:crosses val="autoZero"/>
        <c:auto val="1"/>
        <c:lblAlgn val="ctr"/>
        <c:lblOffset val="100"/>
        <c:noMultiLvlLbl val="0"/>
      </c:catAx>
      <c:valAx>
        <c:axId val="2137744344"/>
        <c:scaling>
          <c:orientation val="minMax"/>
        </c:scaling>
        <c:delete val="0"/>
        <c:axPos val="l"/>
        <c:majorGridlines/>
        <c:numFmt formatCode="0" sourceLinked="1"/>
        <c:majorTickMark val="out"/>
        <c:minorTickMark val="none"/>
        <c:tickLblPos val="nextTo"/>
        <c:crossAx val="212797247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1st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Sheet7!$M$60:$M$69</c:f>
              <c:strCache>
                <c:ptCount val="10"/>
                <c:pt idx="0">
                  <c:v>P.S. 102 THE BAYVIEW</c:v>
                </c:pt>
                <c:pt idx="1">
                  <c:v>P.S. 310</c:v>
                </c:pt>
                <c:pt idx="2">
                  <c:v>P.S. 176 OVINGTON</c:v>
                </c:pt>
                <c:pt idx="3">
                  <c:v>P.S. 204 VINCE LOMBARDI</c:v>
                </c:pt>
                <c:pt idx="4">
                  <c:v>P.S. 105 THE BLYTHEBOURNE</c:v>
                </c:pt>
                <c:pt idx="5">
                  <c:v>BROOKLYN SCHOOL OF INQUIRY</c:v>
                </c:pt>
                <c:pt idx="6">
                  <c:v>P.S. 205 CLARION</c:v>
                </c:pt>
                <c:pt idx="7">
                  <c:v>P.S. 264 BAY RIDGE ELEMENTARY SCHOOL FOR THE ARTS</c:v>
                </c:pt>
                <c:pt idx="8">
                  <c:v>PS 503: The School of Discovery</c:v>
                </c:pt>
                <c:pt idx="9">
                  <c:v>Ralph A. Fabrizio School</c:v>
                </c:pt>
              </c:strCache>
            </c:strRef>
          </c:cat>
          <c:val>
            <c:numRef>
              <c:f>Sheet7!$N$60:$N$69</c:f>
              <c:numCache>
                <c:formatCode>0</c:formatCode>
                <c:ptCount val="10"/>
                <c:pt idx="0">
                  <c:v>32.0</c:v>
                </c:pt>
                <c:pt idx="1">
                  <c:v>31.3</c:v>
                </c:pt>
                <c:pt idx="2">
                  <c:v>31.0</c:v>
                </c:pt>
                <c:pt idx="3">
                  <c:v>31.0</c:v>
                </c:pt>
                <c:pt idx="4">
                  <c:v>30.1</c:v>
                </c:pt>
                <c:pt idx="5">
                  <c:v>30.0</c:v>
                </c:pt>
                <c:pt idx="6">
                  <c:v>30.0</c:v>
                </c:pt>
                <c:pt idx="7">
                  <c:v>30.0</c:v>
                </c:pt>
                <c:pt idx="8">
                  <c:v>29.6</c:v>
                </c:pt>
                <c:pt idx="9">
                  <c:v>29.5</c:v>
                </c:pt>
              </c:numCache>
            </c:numRef>
          </c:val>
        </c:ser>
        <c:dLbls>
          <c:showLegendKey val="0"/>
          <c:showVal val="0"/>
          <c:showCatName val="0"/>
          <c:showSerName val="0"/>
          <c:showPercent val="0"/>
          <c:showBubbleSize val="0"/>
        </c:dLbls>
        <c:gapWidth val="150"/>
        <c:axId val="2075087208"/>
        <c:axId val="2134786888"/>
      </c:barChart>
      <c:catAx>
        <c:axId val="2075087208"/>
        <c:scaling>
          <c:orientation val="minMax"/>
        </c:scaling>
        <c:delete val="0"/>
        <c:axPos val="b"/>
        <c:majorTickMark val="out"/>
        <c:minorTickMark val="none"/>
        <c:tickLblPos val="nextTo"/>
        <c:crossAx val="2134786888"/>
        <c:crosses val="autoZero"/>
        <c:auto val="1"/>
        <c:lblAlgn val="ctr"/>
        <c:lblOffset val="100"/>
        <c:noMultiLvlLbl val="0"/>
      </c:catAx>
      <c:valAx>
        <c:axId val="2134786888"/>
        <c:scaling>
          <c:orientation val="minMax"/>
        </c:scaling>
        <c:delete val="0"/>
        <c:axPos val="l"/>
        <c:majorGridlines/>
        <c:numFmt formatCode="0" sourceLinked="1"/>
        <c:majorTickMark val="out"/>
        <c:minorTickMark val="none"/>
        <c:tickLblPos val="nextTo"/>
        <c:crossAx val="20750872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2nd</a:t>
            </a:r>
            <a:r>
              <a:rPr lang="en-US" baseline="0"/>
              <a:t> Grade</a:t>
            </a:r>
            <a:endParaRPr lang="en-US"/>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Sheet7!$M$72:$M$81</c:f>
              <c:strCache>
                <c:ptCount val="10"/>
                <c:pt idx="0">
                  <c:v>P.S. 163 BATH BEACH</c:v>
                </c:pt>
                <c:pt idx="1">
                  <c:v>P.S. 200 BENSON SCHOOL</c:v>
                </c:pt>
                <c:pt idx="2">
                  <c:v>P.S. 204 VINCE LOMBARDI</c:v>
                </c:pt>
                <c:pt idx="3">
                  <c:v>School of Math, Science, and Healthy Living</c:v>
                </c:pt>
                <c:pt idx="4">
                  <c:v>BROOKLYN SCHOOL OF INQUIRY</c:v>
                </c:pt>
                <c:pt idx="5">
                  <c:v>P.S. 048 MAPLETON</c:v>
                </c:pt>
                <c:pt idx="6">
                  <c:v>P.S. 176 OVINGTON</c:v>
                </c:pt>
                <c:pt idx="7">
                  <c:v>P.S. 748 BROOKLYN SCHOOL FOR GLOBAL SCHOLARS</c:v>
                </c:pt>
                <c:pt idx="8">
                  <c:v>P.S. 69 VINCENT D. GRIPPO SCHOOL</c:v>
                </c:pt>
                <c:pt idx="9">
                  <c:v>P.S. 102 THE BAYVIEW</c:v>
                </c:pt>
              </c:strCache>
            </c:strRef>
          </c:cat>
          <c:val>
            <c:numRef>
              <c:f>Sheet7!$N$72:$N$81</c:f>
              <c:numCache>
                <c:formatCode>0</c:formatCode>
                <c:ptCount val="10"/>
                <c:pt idx="0">
                  <c:v>32.0</c:v>
                </c:pt>
                <c:pt idx="1">
                  <c:v>32.0</c:v>
                </c:pt>
                <c:pt idx="2">
                  <c:v>32.0</c:v>
                </c:pt>
                <c:pt idx="3">
                  <c:v>32.0</c:v>
                </c:pt>
                <c:pt idx="4">
                  <c:v>31.5</c:v>
                </c:pt>
                <c:pt idx="5">
                  <c:v>31.3</c:v>
                </c:pt>
                <c:pt idx="6">
                  <c:v>31.0</c:v>
                </c:pt>
                <c:pt idx="7">
                  <c:v>31.0</c:v>
                </c:pt>
                <c:pt idx="8">
                  <c:v>30.6</c:v>
                </c:pt>
                <c:pt idx="9">
                  <c:v>29.7</c:v>
                </c:pt>
              </c:numCache>
            </c:numRef>
          </c:val>
        </c:ser>
        <c:dLbls>
          <c:showLegendKey val="0"/>
          <c:showVal val="0"/>
          <c:showCatName val="0"/>
          <c:showSerName val="0"/>
          <c:showPercent val="0"/>
          <c:showBubbleSize val="0"/>
        </c:dLbls>
        <c:gapWidth val="150"/>
        <c:axId val="2134591896"/>
        <c:axId val="2137253064"/>
      </c:barChart>
      <c:catAx>
        <c:axId val="2134591896"/>
        <c:scaling>
          <c:orientation val="minMax"/>
        </c:scaling>
        <c:delete val="0"/>
        <c:axPos val="b"/>
        <c:majorTickMark val="out"/>
        <c:minorTickMark val="none"/>
        <c:tickLblPos val="nextTo"/>
        <c:crossAx val="2137253064"/>
        <c:crosses val="autoZero"/>
        <c:auto val="1"/>
        <c:lblAlgn val="ctr"/>
        <c:lblOffset val="100"/>
        <c:noMultiLvlLbl val="0"/>
      </c:catAx>
      <c:valAx>
        <c:axId val="2137253064"/>
        <c:scaling>
          <c:orientation val="minMax"/>
        </c:scaling>
        <c:delete val="0"/>
        <c:axPos val="l"/>
        <c:majorGridlines/>
        <c:numFmt formatCode="0" sourceLinked="1"/>
        <c:majorTickMark val="out"/>
        <c:minorTickMark val="none"/>
        <c:tickLblPos val="nextTo"/>
        <c:crossAx val="213459189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37897064"/>
        <c:axId val="2074656344"/>
      </c:barChart>
      <c:catAx>
        <c:axId val="2137897064"/>
        <c:scaling>
          <c:orientation val="minMax"/>
        </c:scaling>
        <c:delete val="0"/>
        <c:axPos val="b"/>
        <c:majorTickMark val="out"/>
        <c:minorTickMark val="none"/>
        <c:tickLblPos val="nextTo"/>
        <c:crossAx val="2074656344"/>
        <c:crosses val="autoZero"/>
        <c:auto val="1"/>
        <c:lblAlgn val="ctr"/>
        <c:lblOffset val="100"/>
        <c:noMultiLvlLbl val="0"/>
      </c:catAx>
      <c:valAx>
        <c:axId val="2074656344"/>
        <c:scaling>
          <c:orientation val="minMax"/>
        </c:scaling>
        <c:delete val="0"/>
        <c:axPos val="l"/>
        <c:majorGridlines/>
        <c:numFmt formatCode="#,##0" sourceLinked="1"/>
        <c:majorTickMark val="out"/>
        <c:minorTickMark val="none"/>
        <c:tickLblPos val="nextTo"/>
        <c:crossAx val="213789706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33286104"/>
        <c:axId val="2133044072"/>
      </c:barChart>
      <c:catAx>
        <c:axId val="2133286104"/>
        <c:scaling>
          <c:orientation val="minMax"/>
        </c:scaling>
        <c:delete val="0"/>
        <c:axPos val="b"/>
        <c:majorTickMark val="out"/>
        <c:minorTickMark val="none"/>
        <c:tickLblPos val="nextTo"/>
        <c:crossAx val="2133044072"/>
        <c:crosses val="autoZero"/>
        <c:auto val="1"/>
        <c:lblAlgn val="ctr"/>
        <c:lblOffset val="100"/>
        <c:noMultiLvlLbl val="0"/>
      </c:catAx>
      <c:valAx>
        <c:axId val="2133044072"/>
        <c:scaling>
          <c:orientation val="minMax"/>
        </c:scaling>
        <c:delete val="0"/>
        <c:axPos val="l"/>
        <c:majorGridlines/>
        <c:numFmt formatCode="#,##0" sourceLinked="1"/>
        <c:majorTickMark val="out"/>
        <c:minorTickMark val="none"/>
        <c:tickLblPos val="nextTo"/>
        <c:crossAx val="2133286104"/>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17452552"/>
        <c:axId val="2117697016"/>
      </c:barChart>
      <c:catAx>
        <c:axId val="2117452552"/>
        <c:scaling>
          <c:orientation val="minMax"/>
        </c:scaling>
        <c:delete val="0"/>
        <c:axPos val="b"/>
        <c:majorTickMark val="out"/>
        <c:minorTickMark val="none"/>
        <c:tickLblPos val="nextTo"/>
        <c:crossAx val="2117697016"/>
        <c:crosses val="autoZero"/>
        <c:auto val="1"/>
        <c:lblAlgn val="ctr"/>
        <c:lblOffset val="100"/>
        <c:noMultiLvlLbl val="0"/>
      </c:catAx>
      <c:valAx>
        <c:axId val="2117697016"/>
        <c:scaling>
          <c:orientation val="minMax"/>
        </c:scaling>
        <c:delete val="0"/>
        <c:axPos val="l"/>
        <c:majorGridlines/>
        <c:numFmt formatCode="0%" sourceLinked="1"/>
        <c:majorTickMark val="out"/>
        <c:minorTickMark val="none"/>
        <c:tickLblPos val="nextTo"/>
        <c:crossAx val="211745255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'D20'!$D$68:$D$73</c:f>
              <c:strCache>
                <c:ptCount val="6"/>
                <c:pt idx="0">
                  <c:v>District 20 Elementary Schools</c:v>
                </c:pt>
                <c:pt idx="1">
                  <c:v>Citywide Elementary Schools</c:v>
                </c:pt>
                <c:pt idx="2">
                  <c:v>District 20 Middle Schools</c:v>
                </c:pt>
                <c:pt idx="3">
                  <c:v>Citywide Middle Schools</c:v>
                </c:pt>
                <c:pt idx="4">
                  <c:v>Brooklyn High Schools</c:v>
                </c:pt>
                <c:pt idx="5">
                  <c:v>Citywide High Schools</c:v>
                </c:pt>
              </c:strCache>
            </c:strRef>
          </c:cat>
          <c:val>
            <c:numRef>
              <c:f>'D20'!$E$68:$E$73</c:f>
              <c:numCache>
                <c:formatCode>0.0%</c:formatCode>
                <c:ptCount val="6"/>
                <c:pt idx="0">
                  <c:v>1.189</c:v>
                </c:pt>
                <c:pt idx="1">
                  <c:v>0.974</c:v>
                </c:pt>
                <c:pt idx="2">
                  <c:v>0.964</c:v>
                </c:pt>
                <c:pt idx="3">
                  <c:v>0.809</c:v>
                </c:pt>
                <c:pt idx="4">
                  <c:v>0.886</c:v>
                </c:pt>
                <c:pt idx="5">
                  <c:v>0.952</c:v>
                </c:pt>
              </c:numCache>
            </c:numRef>
          </c:val>
        </c:ser>
        <c:dLbls>
          <c:showLegendKey val="0"/>
          <c:showVal val="0"/>
          <c:showCatName val="0"/>
          <c:showSerName val="0"/>
          <c:showPercent val="0"/>
          <c:showBubbleSize val="0"/>
        </c:dLbls>
        <c:gapWidth val="150"/>
        <c:axId val="2132340328"/>
        <c:axId val="-2132039800"/>
      </c:barChart>
      <c:catAx>
        <c:axId val="2132340328"/>
        <c:scaling>
          <c:orientation val="minMax"/>
        </c:scaling>
        <c:delete val="0"/>
        <c:axPos val="b"/>
        <c:majorTickMark val="out"/>
        <c:minorTickMark val="none"/>
        <c:tickLblPos val="nextTo"/>
        <c:crossAx val="-2132039800"/>
        <c:crosses val="autoZero"/>
        <c:auto val="1"/>
        <c:lblAlgn val="ctr"/>
        <c:lblOffset val="100"/>
        <c:noMultiLvlLbl val="0"/>
      </c:catAx>
      <c:valAx>
        <c:axId val="-2132039800"/>
        <c:scaling>
          <c:orientation val="minMax"/>
          <c:max val="1.2"/>
        </c:scaling>
        <c:delete val="0"/>
        <c:axPos val="l"/>
        <c:majorGridlines/>
        <c:numFmt formatCode="0%" sourceLinked="0"/>
        <c:majorTickMark val="out"/>
        <c:minorTickMark val="none"/>
        <c:tickLblPos val="nextTo"/>
        <c:crossAx val="2132340328"/>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'D20'!$A$98:$A$120</c:f>
              <c:strCache>
                <c:ptCount val="23"/>
                <c:pt idx="0">
                  <c:v>P.S. 170 TRANSPORTABLE</c:v>
                </c:pt>
                <c:pt idx="1">
                  <c:v>P.S. 112 TRANSPORTABLE</c:v>
                </c:pt>
                <c:pt idx="2">
                  <c:v>P.S. 127</c:v>
                </c:pt>
                <c:pt idx="3">
                  <c:v>P.S. 176</c:v>
                </c:pt>
                <c:pt idx="4">
                  <c:v>P.S. 105</c:v>
                </c:pt>
                <c:pt idx="5">
                  <c:v>P.S. 170</c:v>
                </c:pt>
                <c:pt idx="6">
                  <c:v>P.S. 69</c:v>
                </c:pt>
                <c:pt idx="7">
                  <c:v>P.S. 185</c:v>
                </c:pt>
                <c:pt idx="8">
                  <c:v>P.S. 112</c:v>
                </c:pt>
                <c:pt idx="9">
                  <c:v>PS 160 ANNEX</c:v>
                </c:pt>
                <c:pt idx="10">
                  <c:v>P.S. 314</c:v>
                </c:pt>
                <c:pt idx="11">
                  <c:v>P.S. 180</c:v>
                </c:pt>
                <c:pt idx="12">
                  <c:v>P.S. 200</c:v>
                </c:pt>
                <c:pt idx="13">
                  <c:v>P.S. 204</c:v>
                </c:pt>
                <c:pt idx="14">
                  <c:v>P.S. 102</c:v>
                </c:pt>
                <c:pt idx="15">
                  <c:v>P.S. 247</c:v>
                </c:pt>
                <c:pt idx="16">
                  <c:v>P.S. 186</c:v>
                </c:pt>
                <c:pt idx="17">
                  <c:v>P.S. 48</c:v>
                </c:pt>
                <c:pt idx="18">
                  <c:v>P.S./ I.S. 163</c:v>
                </c:pt>
                <c:pt idx="19">
                  <c:v>P.S. 104</c:v>
                </c:pt>
                <c:pt idx="20">
                  <c:v>P.S. 229</c:v>
                </c:pt>
                <c:pt idx="21">
                  <c:v>P.S. 104/P.S. 185 ANNEX</c:v>
                </c:pt>
                <c:pt idx="22">
                  <c:v>PS 310 THE SCHOOL FOR FUTURE LEADERS</c:v>
                </c:pt>
              </c:strCache>
            </c:strRef>
          </c:cat>
          <c:val>
            <c:numRef>
              <c:f>'D20'!$B$98:$B$120</c:f>
              <c:numCache>
                <c:formatCode>0%</c:formatCode>
                <c:ptCount val="23"/>
                <c:pt idx="0">
                  <c:v>2.04</c:v>
                </c:pt>
                <c:pt idx="1">
                  <c:v>2.0</c:v>
                </c:pt>
                <c:pt idx="2">
                  <c:v>1.69</c:v>
                </c:pt>
                <c:pt idx="3">
                  <c:v>1.66</c:v>
                </c:pt>
                <c:pt idx="4">
                  <c:v>1.57</c:v>
                </c:pt>
                <c:pt idx="5">
                  <c:v>1.49</c:v>
                </c:pt>
                <c:pt idx="6">
                  <c:v>1.43</c:v>
                </c:pt>
                <c:pt idx="7">
                  <c:v>1.42</c:v>
                </c:pt>
                <c:pt idx="8">
                  <c:v>1.41</c:v>
                </c:pt>
                <c:pt idx="9">
                  <c:v>1.37</c:v>
                </c:pt>
                <c:pt idx="10">
                  <c:v>1.31</c:v>
                </c:pt>
                <c:pt idx="11">
                  <c:v>1.29</c:v>
                </c:pt>
                <c:pt idx="12">
                  <c:v>1.28</c:v>
                </c:pt>
                <c:pt idx="13">
                  <c:v>1.27</c:v>
                </c:pt>
                <c:pt idx="14">
                  <c:v>1.23</c:v>
                </c:pt>
                <c:pt idx="15">
                  <c:v>1.18</c:v>
                </c:pt>
                <c:pt idx="16">
                  <c:v>1.17</c:v>
                </c:pt>
                <c:pt idx="17">
                  <c:v>1.13</c:v>
                </c:pt>
                <c:pt idx="18">
                  <c:v>1.13</c:v>
                </c:pt>
                <c:pt idx="19">
                  <c:v>1.09</c:v>
                </c:pt>
                <c:pt idx="20">
                  <c:v>1.07</c:v>
                </c:pt>
                <c:pt idx="21">
                  <c:v>1.06</c:v>
                </c:pt>
                <c:pt idx="22">
                  <c:v>1.02</c:v>
                </c:pt>
              </c:numCache>
            </c:numRef>
          </c:val>
        </c:ser>
        <c:dLbls>
          <c:showLegendKey val="0"/>
          <c:showVal val="0"/>
          <c:showCatName val="0"/>
          <c:showSerName val="0"/>
          <c:showPercent val="0"/>
          <c:showBubbleSize val="0"/>
        </c:dLbls>
        <c:gapWidth val="150"/>
        <c:axId val="2133936552"/>
        <c:axId val="2137014312"/>
      </c:barChart>
      <c:catAx>
        <c:axId val="2133936552"/>
        <c:scaling>
          <c:orientation val="minMax"/>
        </c:scaling>
        <c:delete val="0"/>
        <c:axPos val="b"/>
        <c:majorTickMark val="out"/>
        <c:minorTickMark val="none"/>
        <c:tickLblPos val="nextTo"/>
        <c:crossAx val="2137014312"/>
        <c:crosses val="autoZero"/>
        <c:auto val="1"/>
        <c:lblAlgn val="ctr"/>
        <c:lblOffset val="100"/>
        <c:noMultiLvlLbl val="0"/>
      </c:catAx>
      <c:valAx>
        <c:axId val="2137014312"/>
        <c:scaling>
          <c:orientation val="minMax"/>
        </c:scaling>
        <c:delete val="0"/>
        <c:axPos val="l"/>
        <c:majorGridlines/>
        <c:numFmt formatCode="0%" sourceLinked="1"/>
        <c:majorTickMark val="out"/>
        <c:minorTickMark val="none"/>
        <c:tickLblPos val="nextTo"/>
        <c:crossAx val="2133936552"/>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'D20'!$A$124:$A$126</c:f>
              <c:strCache>
                <c:ptCount val="3"/>
                <c:pt idx="0">
                  <c:v>I.S. 30</c:v>
                </c:pt>
                <c:pt idx="1">
                  <c:v>I.S. 201</c:v>
                </c:pt>
                <c:pt idx="2">
                  <c:v>I.S. 187</c:v>
                </c:pt>
              </c:strCache>
            </c:strRef>
          </c:cat>
          <c:val>
            <c:numRef>
              <c:f>'D20'!$B$124:$B$126</c:f>
              <c:numCache>
                <c:formatCode>0%</c:formatCode>
                <c:ptCount val="3"/>
                <c:pt idx="0">
                  <c:v>1.16</c:v>
                </c:pt>
                <c:pt idx="1">
                  <c:v>1.12</c:v>
                </c:pt>
                <c:pt idx="2">
                  <c:v>1.02</c:v>
                </c:pt>
              </c:numCache>
            </c:numRef>
          </c:val>
        </c:ser>
        <c:dLbls>
          <c:showLegendKey val="0"/>
          <c:showVal val="0"/>
          <c:showCatName val="0"/>
          <c:showSerName val="0"/>
          <c:showPercent val="0"/>
          <c:showBubbleSize val="0"/>
        </c:dLbls>
        <c:gapWidth val="150"/>
        <c:axId val="2117610744"/>
        <c:axId val="2132708152"/>
      </c:barChart>
      <c:catAx>
        <c:axId val="2117610744"/>
        <c:scaling>
          <c:orientation val="minMax"/>
        </c:scaling>
        <c:delete val="0"/>
        <c:axPos val="b"/>
        <c:majorTickMark val="out"/>
        <c:minorTickMark val="none"/>
        <c:tickLblPos val="nextTo"/>
        <c:crossAx val="2132708152"/>
        <c:crosses val="autoZero"/>
        <c:auto val="1"/>
        <c:lblAlgn val="ctr"/>
        <c:lblOffset val="100"/>
        <c:noMultiLvlLbl val="0"/>
      </c:catAx>
      <c:valAx>
        <c:axId val="2132708152"/>
        <c:scaling>
          <c:orientation val="minMax"/>
        </c:scaling>
        <c:delete val="0"/>
        <c:axPos val="l"/>
        <c:majorGridlines/>
        <c:numFmt formatCode="0%" sourceLinked="1"/>
        <c:majorTickMark val="out"/>
        <c:minorTickMark val="none"/>
        <c:tickLblPos val="nextTo"/>
        <c:crossAx val="2117610744"/>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132605816"/>
        <c:axId val="-2132721016"/>
      </c:barChart>
      <c:catAx>
        <c:axId val="2132605816"/>
        <c:scaling>
          <c:orientation val="minMax"/>
        </c:scaling>
        <c:delete val="0"/>
        <c:axPos val="b"/>
        <c:majorTickMark val="out"/>
        <c:minorTickMark val="none"/>
        <c:tickLblPos val="nextTo"/>
        <c:crossAx val="-2132721016"/>
        <c:crosses val="autoZero"/>
        <c:auto val="1"/>
        <c:lblAlgn val="ctr"/>
        <c:lblOffset val="100"/>
        <c:noMultiLvlLbl val="0"/>
      </c:catAx>
      <c:valAx>
        <c:axId val="-2132721016"/>
        <c:scaling>
          <c:orientation val="minMax"/>
        </c:scaling>
        <c:delete val="0"/>
        <c:axPos val="l"/>
        <c:majorGridlines/>
        <c:numFmt formatCode="0%" sourceLinked="1"/>
        <c:majorTickMark val="out"/>
        <c:minorTickMark val="none"/>
        <c:tickLblPos val="nextTo"/>
        <c:crossAx val="21326058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33503576"/>
        <c:axId val="2029077688"/>
      </c:barChart>
      <c:catAx>
        <c:axId val="2133503576"/>
        <c:scaling>
          <c:orientation val="minMax"/>
        </c:scaling>
        <c:delete val="0"/>
        <c:axPos val="b"/>
        <c:majorTickMark val="out"/>
        <c:minorTickMark val="none"/>
        <c:tickLblPos val="nextTo"/>
        <c:crossAx val="2029077688"/>
        <c:crosses val="autoZero"/>
        <c:auto val="1"/>
        <c:lblAlgn val="ctr"/>
        <c:lblOffset val="100"/>
        <c:noMultiLvlLbl val="0"/>
      </c:catAx>
      <c:valAx>
        <c:axId val="2029077688"/>
        <c:scaling>
          <c:orientation val="minMax"/>
        </c:scaling>
        <c:delete val="0"/>
        <c:axPos val="l"/>
        <c:majorGridlines/>
        <c:numFmt formatCode="0%" sourceLinked="0"/>
        <c:majorTickMark val="out"/>
        <c:minorTickMark val="none"/>
        <c:tickLblPos val="nextTo"/>
        <c:crossAx val="2133503576"/>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Brooklyn!$A$58:$A$61</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Brooklyn!$B$58:$B$61</c:f>
              <c:numCache>
                <c:formatCode>#,##0</c:formatCode>
                <c:ptCount val="4"/>
                <c:pt idx="0">
                  <c:v>4045.0</c:v>
                </c:pt>
                <c:pt idx="1">
                  <c:v>10381.0</c:v>
                </c:pt>
                <c:pt idx="2">
                  <c:v>14504.0</c:v>
                </c:pt>
                <c:pt idx="3" formatCode="General">
                  <c:v>280.0</c:v>
                </c:pt>
              </c:numCache>
            </c:numRef>
          </c:val>
        </c:ser>
        <c:dLbls>
          <c:showLegendKey val="0"/>
          <c:showVal val="0"/>
          <c:showCatName val="0"/>
          <c:showSerName val="0"/>
          <c:showPercent val="0"/>
          <c:showBubbleSize val="0"/>
        </c:dLbls>
        <c:gapWidth val="150"/>
        <c:axId val="-2132016424"/>
        <c:axId val="-2131790008"/>
      </c:barChart>
      <c:catAx>
        <c:axId val="-2132016424"/>
        <c:scaling>
          <c:orientation val="minMax"/>
        </c:scaling>
        <c:delete val="0"/>
        <c:axPos val="b"/>
        <c:majorTickMark val="out"/>
        <c:minorTickMark val="none"/>
        <c:tickLblPos val="nextTo"/>
        <c:crossAx val="-2131790008"/>
        <c:crosses val="autoZero"/>
        <c:auto val="1"/>
        <c:lblAlgn val="ctr"/>
        <c:lblOffset val="100"/>
        <c:noMultiLvlLbl val="0"/>
      </c:catAx>
      <c:valAx>
        <c:axId val="-2131790008"/>
        <c:scaling>
          <c:orientation val="minMax"/>
        </c:scaling>
        <c:delete val="0"/>
        <c:axPos val="l"/>
        <c:majorGridlines/>
        <c:numFmt formatCode="#,##0" sourceLinked="1"/>
        <c:majorTickMark val="out"/>
        <c:minorTickMark val="none"/>
        <c:tickLblPos val="nextTo"/>
        <c:crossAx val="-2132016424"/>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120186008"/>
        <c:axId val="2120308424"/>
      </c:barChart>
      <c:catAx>
        <c:axId val="2120186008"/>
        <c:scaling>
          <c:orientation val="minMax"/>
        </c:scaling>
        <c:delete val="0"/>
        <c:axPos val="b"/>
        <c:majorTickMark val="out"/>
        <c:minorTickMark val="none"/>
        <c:tickLblPos val="nextTo"/>
        <c:crossAx val="2120308424"/>
        <c:crosses val="autoZero"/>
        <c:auto val="1"/>
        <c:lblAlgn val="ctr"/>
        <c:lblOffset val="100"/>
        <c:noMultiLvlLbl val="0"/>
      </c:catAx>
      <c:valAx>
        <c:axId val="2120308424"/>
        <c:scaling>
          <c:orientation val="minMax"/>
        </c:scaling>
        <c:delete val="0"/>
        <c:axPos val="l"/>
        <c:majorGridlines/>
        <c:numFmt formatCode="#,##0" sourceLinked="1"/>
        <c:majorTickMark val="out"/>
        <c:minorTickMark val="none"/>
        <c:tickLblPos val="nextTo"/>
        <c:crossAx val="2120186008"/>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16678440"/>
        <c:axId val="2132484504"/>
      </c:barChart>
      <c:catAx>
        <c:axId val="2116678440"/>
        <c:scaling>
          <c:orientation val="minMax"/>
        </c:scaling>
        <c:delete val="0"/>
        <c:axPos val="b"/>
        <c:majorTickMark val="out"/>
        <c:minorTickMark val="none"/>
        <c:tickLblPos val="nextTo"/>
        <c:crossAx val="2132484504"/>
        <c:crosses val="autoZero"/>
        <c:auto val="1"/>
        <c:lblAlgn val="ctr"/>
        <c:lblOffset val="100"/>
        <c:noMultiLvlLbl val="0"/>
      </c:catAx>
      <c:valAx>
        <c:axId val="2132484504"/>
        <c:scaling>
          <c:orientation val="minMax"/>
          <c:max val="20000.0"/>
        </c:scaling>
        <c:delete val="0"/>
        <c:axPos val="l"/>
        <c:majorGridlines/>
        <c:numFmt formatCode="#,##0" sourceLinked="1"/>
        <c:majorTickMark val="out"/>
        <c:minorTickMark val="none"/>
        <c:tickLblPos val="nextTo"/>
        <c:crossAx val="2116678440"/>
        <c:crosses val="autoZero"/>
        <c:crossBetween val="between"/>
      </c:valAx>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3831880"/>
        <c:axId val="2029414984"/>
      </c:barChart>
      <c:catAx>
        <c:axId val="2133831880"/>
        <c:scaling>
          <c:orientation val="minMax"/>
        </c:scaling>
        <c:delete val="0"/>
        <c:axPos val="b"/>
        <c:majorTickMark val="none"/>
        <c:minorTickMark val="none"/>
        <c:tickLblPos val="nextTo"/>
        <c:crossAx val="2029414984"/>
        <c:crosses val="autoZero"/>
        <c:auto val="1"/>
        <c:lblAlgn val="ctr"/>
        <c:lblOffset val="100"/>
        <c:noMultiLvlLbl val="0"/>
      </c:catAx>
      <c:valAx>
        <c:axId val="2029414984"/>
        <c:scaling>
          <c:orientation val="minMax"/>
        </c:scaling>
        <c:delete val="0"/>
        <c:axPos val="l"/>
        <c:majorGridlines/>
        <c:numFmt formatCode="General" sourceLinked="1"/>
        <c:majorTickMark val="none"/>
        <c:minorTickMark val="none"/>
        <c:tickLblPos val="nextTo"/>
        <c:crossAx val="213383188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3183800"/>
        <c:axId val="2121030920"/>
      </c:barChart>
      <c:catAx>
        <c:axId val="2133183800"/>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21030920"/>
        <c:crosses val="autoZero"/>
        <c:auto val="1"/>
        <c:lblAlgn val="ctr"/>
        <c:lblOffset val="100"/>
        <c:noMultiLvlLbl val="0"/>
      </c:catAx>
      <c:valAx>
        <c:axId val="2121030920"/>
        <c:scaling>
          <c:orientation val="minMax"/>
        </c:scaling>
        <c:delete val="0"/>
        <c:axPos val="l"/>
        <c:majorGridlines/>
        <c:numFmt formatCode="0%" sourceLinked="1"/>
        <c:majorTickMark val="out"/>
        <c:minorTickMark val="none"/>
        <c:tickLblPos val="nextTo"/>
        <c:crossAx val="2133183800"/>
        <c:crosses val="autoZero"/>
        <c:crossBetween val="between"/>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4675384"/>
        <c:axId val="2137302264"/>
      </c:lineChart>
      <c:catAx>
        <c:axId val="2134675384"/>
        <c:scaling>
          <c:orientation val="minMax"/>
        </c:scaling>
        <c:delete val="0"/>
        <c:axPos val="b"/>
        <c:numFmt formatCode="General" sourceLinked="1"/>
        <c:majorTickMark val="out"/>
        <c:minorTickMark val="none"/>
        <c:tickLblPos val="nextTo"/>
        <c:crossAx val="2137302264"/>
        <c:crosses val="autoZero"/>
        <c:auto val="1"/>
        <c:lblAlgn val="ctr"/>
        <c:lblOffset val="100"/>
        <c:noMultiLvlLbl val="0"/>
      </c:catAx>
      <c:valAx>
        <c:axId val="2137302264"/>
        <c:scaling>
          <c:orientation val="minMax"/>
        </c:scaling>
        <c:delete val="0"/>
        <c:axPos val="l"/>
        <c:majorGridlines/>
        <c:numFmt formatCode="General" sourceLinked="1"/>
        <c:majorTickMark val="out"/>
        <c:minorTickMark val="none"/>
        <c:tickLblPos val="nextTo"/>
        <c:crossAx val="213467538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2643816"/>
        <c:axId val="-2132179688"/>
      </c:lineChart>
      <c:catAx>
        <c:axId val="-2132643816"/>
        <c:scaling>
          <c:orientation val="minMax"/>
        </c:scaling>
        <c:delete val="0"/>
        <c:axPos val="b"/>
        <c:majorTickMark val="none"/>
        <c:minorTickMark val="none"/>
        <c:tickLblPos val="nextTo"/>
        <c:crossAx val="-2132179688"/>
        <c:crosses val="autoZero"/>
        <c:auto val="1"/>
        <c:lblAlgn val="ctr"/>
        <c:lblOffset val="100"/>
        <c:noMultiLvlLbl val="0"/>
      </c:catAx>
      <c:valAx>
        <c:axId val="-2132179688"/>
        <c:scaling>
          <c:orientation val="minMax"/>
        </c:scaling>
        <c:delete val="1"/>
        <c:axPos val="l"/>
        <c:majorGridlines/>
        <c:numFmt formatCode="0.00" sourceLinked="1"/>
        <c:majorTickMark val="none"/>
        <c:minorTickMark val="none"/>
        <c:tickLblPos val="none"/>
        <c:crossAx val="-213264381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2290120"/>
        <c:axId val="-2131854312"/>
      </c:lineChart>
      <c:catAx>
        <c:axId val="-2132290120"/>
        <c:scaling>
          <c:orientation val="minMax"/>
        </c:scaling>
        <c:delete val="0"/>
        <c:axPos val="b"/>
        <c:majorTickMark val="none"/>
        <c:minorTickMark val="none"/>
        <c:tickLblPos val="nextTo"/>
        <c:crossAx val="-2131854312"/>
        <c:crosses val="autoZero"/>
        <c:auto val="1"/>
        <c:lblAlgn val="ctr"/>
        <c:lblOffset val="100"/>
        <c:noMultiLvlLbl val="0"/>
      </c:catAx>
      <c:valAx>
        <c:axId val="-2131854312"/>
        <c:scaling>
          <c:orientation val="minMax"/>
        </c:scaling>
        <c:delete val="1"/>
        <c:axPos val="l"/>
        <c:majorGridlines/>
        <c:numFmt formatCode="0.0" sourceLinked="1"/>
        <c:majorTickMark val="none"/>
        <c:minorTickMark val="none"/>
        <c:tickLblPos val="none"/>
        <c:crossAx val="-213229012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16964056"/>
        <c:axId val="2116149416"/>
      </c:lineChart>
      <c:catAx>
        <c:axId val="2116964056"/>
        <c:scaling>
          <c:orientation val="minMax"/>
        </c:scaling>
        <c:delete val="0"/>
        <c:axPos val="b"/>
        <c:majorTickMark val="out"/>
        <c:minorTickMark val="none"/>
        <c:tickLblPos val="nextTo"/>
        <c:txPr>
          <a:bodyPr/>
          <a:lstStyle/>
          <a:p>
            <a:pPr>
              <a:defRPr sz="1800"/>
            </a:pPr>
            <a:endParaRPr lang="en-US"/>
          </a:p>
        </c:txPr>
        <c:crossAx val="2116149416"/>
        <c:crosses val="autoZero"/>
        <c:auto val="1"/>
        <c:lblAlgn val="ctr"/>
        <c:lblOffset val="100"/>
        <c:noMultiLvlLbl val="0"/>
      </c:catAx>
      <c:valAx>
        <c:axId val="2116149416"/>
        <c:scaling>
          <c:orientation val="minMax"/>
        </c:scaling>
        <c:delete val="1"/>
        <c:axPos val="l"/>
        <c:majorGridlines/>
        <c:numFmt formatCode="#,##0" sourceLinked="1"/>
        <c:majorTickMark val="out"/>
        <c:minorTickMark val="none"/>
        <c:tickLblPos val="none"/>
        <c:crossAx val="2116964056"/>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Data:[D20 Class Size Analysis updated 2013-14.xlsx]Summary'!$A$3</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2013-14.xlsx]Summary'!$B$3:$I$3</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Data:[D20 Class Size Analysis updated 2013-14.xlsx]Summary'!$A$4</c:f>
              <c:strCache>
                <c:ptCount val="1"/>
                <c:pt idx="0">
                  <c:v>Citywide actual</c:v>
                </c:pt>
              </c:strCache>
            </c:strRef>
          </c:tx>
          <c:spPr>
            <a:ln>
              <a:solidFill>
                <a:srgbClr val="FF0000"/>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2013-14.xlsx]Summary'!$B$4:$I$4</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Data:[D20 Class Size Analysis updated 2013-14.xlsx]Summary'!$A$5</c:f>
              <c:strCache>
                <c:ptCount val="1"/>
                <c:pt idx="0">
                  <c:v>D20</c:v>
                </c:pt>
              </c:strCache>
            </c:strRef>
          </c:tx>
          <c:spPr>
            <a:ln>
              <a:solidFill>
                <a:schemeClr val="tx1"/>
              </a:solidFill>
            </a:ln>
          </c:spPr>
          <c:marker>
            <c:symbol val="none"/>
          </c:marker>
          <c:dLbls>
            <c:dLbl>
              <c:idx val="0"/>
              <c:layout>
                <c:manualLayout>
                  <c:x val="0.00139029788829077"/>
                  <c:y val="-0.0371749163324844"/>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2013-14.xlsx]Summary'!$B$5:$I$5</c:f>
              <c:numCache>
                <c:formatCode>General</c:formatCode>
                <c:ptCount val="8"/>
                <c:pt idx="0">
                  <c:v>21.1</c:v>
                </c:pt>
                <c:pt idx="1">
                  <c:v>21.4</c:v>
                </c:pt>
                <c:pt idx="2">
                  <c:v>22.0</c:v>
                </c:pt>
                <c:pt idx="3">
                  <c:v>23.0</c:v>
                </c:pt>
                <c:pt idx="4">
                  <c:v>24.4</c:v>
                </c:pt>
                <c:pt idx="5">
                  <c:v>25.4</c:v>
                </c:pt>
                <c:pt idx="6">
                  <c:v>25.8</c:v>
                </c:pt>
                <c:pt idx="7">
                  <c:v>26.09</c:v>
                </c:pt>
              </c:numCache>
            </c:numRef>
          </c:val>
          <c:smooth val="0"/>
        </c:ser>
        <c:dLbls>
          <c:showLegendKey val="0"/>
          <c:showVal val="0"/>
          <c:showCatName val="0"/>
          <c:showSerName val="0"/>
          <c:showPercent val="0"/>
          <c:showBubbleSize val="0"/>
        </c:dLbls>
        <c:marker val="1"/>
        <c:smooth val="0"/>
        <c:axId val="2050301480"/>
        <c:axId val="-2134437192"/>
      </c:lineChart>
      <c:catAx>
        <c:axId val="2050301480"/>
        <c:scaling>
          <c:orientation val="minMax"/>
        </c:scaling>
        <c:delete val="0"/>
        <c:axPos val="b"/>
        <c:majorTickMark val="none"/>
        <c:minorTickMark val="none"/>
        <c:tickLblPos val="nextTo"/>
        <c:crossAx val="-2134437192"/>
        <c:crosses val="autoZero"/>
        <c:auto val="1"/>
        <c:lblAlgn val="ctr"/>
        <c:lblOffset val="100"/>
        <c:noMultiLvlLbl val="0"/>
      </c:catAx>
      <c:valAx>
        <c:axId val="-2134437192"/>
        <c:scaling>
          <c:orientation val="minMax"/>
          <c:min val="15.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05030148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Data:[D20 Class Size Analysis updated 2013-14.xlsx]Summary'!$A$10</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Data:[D20 Class Size Analysis updated 2013-14.xlsx]Summary'!$A$11</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Data:[D20 Class Size Analysis updated 2013-14.xlsx]Summary'!$A$12</c:f>
              <c:strCache>
                <c:ptCount val="1"/>
                <c:pt idx="0">
                  <c:v>D20</c:v>
                </c:pt>
              </c:strCache>
            </c:strRef>
          </c:tx>
          <c:spPr>
            <a:ln>
              <a:solidFill>
                <a:schemeClr val="tx1"/>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Data:[D20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Data:[D20 Class Size Analysis updated 2013-14.xlsx]Summary'!$B$12:$I$12</c:f>
              <c:numCache>
                <c:formatCode>General</c:formatCode>
                <c:ptCount val="8"/>
                <c:pt idx="0">
                  <c:v>26.7</c:v>
                </c:pt>
                <c:pt idx="1">
                  <c:v>26.9</c:v>
                </c:pt>
                <c:pt idx="2">
                  <c:v>26.8</c:v>
                </c:pt>
                <c:pt idx="3">
                  <c:v>27.5</c:v>
                </c:pt>
                <c:pt idx="4">
                  <c:v>27.8</c:v>
                </c:pt>
                <c:pt idx="5">
                  <c:v>27.9</c:v>
                </c:pt>
                <c:pt idx="6">
                  <c:v>28.0</c:v>
                </c:pt>
                <c:pt idx="7">
                  <c:v>27.84</c:v>
                </c:pt>
              </c:numCache>
            </c:numRef>
          </c:val>
          <c:smooth val="0"/>
        </c:ser>
        <c:dLbls>
          <c:showLegendKey val="0"/>
          <c:showVal val="0"/>
          <c:showCatName val="0"/>
          <c:showSerName val="0"/>
          <c:showPercent val="0"/>
          <c:showBubbleSize val="0"/>
        </c:dLbls>
        <c:marker val="1"/>
        <c:smooth val="0"/>
        <c:axId val="-2131901336"/>
        <c:axId val="-2131902648"/>
      </c:lineChart>
      <c:catAx>
        <c:axId val="-2131901336"/>
        <c:scaling>
          <c:orientation val="minMax"/>
        </c:scaling>
        <c:delete val="0"/>
        <c:axPos val="b"/>
        <c:majorTickMark val="none"/>
        <c:minorTickMark val="none"/>
        <c:tickLblPos val="nextTo"/>
        <c:crossAx val="-2131902648"/>
        <c:crosses val="autoZero"/>
        <c:auto val="1"/>
        <c:lblAlgn val="ctr"/>
        <c:lblOffset val="100"/>
        <c:noMultiLvlLbl val="0"/>
      </c:catAx>
      <c:valAx>
        <c:axId val="-2131902648"/>
        <c:scaling>
          <c:orientation val="minMax"/>
          <c:min val="22.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31901336"/>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3676152"/>
        <c:axId val="2132924296"/>
      </c:lineChart>
      <c:catAx>
        <c:axId val="2133676152"/>
        <c:scaling>
          <c:orientation val="minMax"/>
        </c:scaling>
        <c:delete val="0"/>
        <c:axPos val="b"/>
        <c:majorTickMark val="out"/>
        <c:minorTickMark val="none"/>
        <c:tickLblPos val="nextTo"/>
        <c:crossAx val="2132924296"/>
        <c:crosses val="autoZero"/>
        <c:auto val="1"/>
        <c:lblAlgn val="ctr"/>
        <c:lblOffset val="100"/>
        <c:noMultiLvlLbl val="0"/>
      </c:catAx>
      <c:valAx>
        <c:axId val="2132924296"/>
        <c:scaling>
          <c:orientation val="minMax"/>
          <c:min val="24.0"/>
        </c:scaling>
        <c:delete val="0"/>
        <c:axPos val="l"/>
        <c:majorGridlines/>
        <c:numFmt formatCode="General" sourceLinked="1"/>
        <c:majorTickMark val="out"/>
        <c:minorTickMark val="none"/>
        <c:tickLblPos val="nextTo"/>
        <c:crossAx val="2133676152"/>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D20 3rd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Sheet7!$M$84:$M$97</c:f>
              <c:strCache>
                <c:ptCount val="14"/>
                <c:pt idx="0">
                  <c:v>P.S. 102 THE BAYVIEW</c:v>
                </c:pt>
                <c:pt idx="1">
                  <c:v>P.S. 176 OVINGTON</c:v>
                </c:pt>
                <c:pt idx="2">
                  <c:v>PS 503: The School of Discovery</c:v>
                </c:pt>
                <c:pt idx="3">
                  <c:v>P.S. 160 WILLIAM T. SAMPSON</c:v>
                </c:pt>
                <c:pt idx="4">
                  <c:v>P.S. 69 VINCENT D. GRIPPO SCHOOL</c:v>
                </c:pt>
                <c:pt idx="5">
                  <c:v>P.S. 112 LEFFERTS PARK</c:v>
                </c:pt>
                <c:pt idx="6">
                  <c:v>P.S. 200 BENSON SCHOOL</c:v>
                </c:pt>
                <c:pt idx="7">
                  <c:v>P.S. 264 BAY RIDGE ELEMENTARY SCHOOL FOR THE ARTS</c:v>
                </c:pt>
                <c:pt idx="8">
                  <c:v>BROOKLYN SCHOOL OF INQUIRY</c:v>
                </c:pt>
                <c:pt idx="9">
                  <c:v>P.S. 163 BATH BEACH</c:v>
                </c:pt>
                <c:pt idx="10">
                  <c:v>P.S. 127 MCKINLEY PARK</c:v>
                </c:pt>
                <c:pt idx="11">
                  <c:v>P.S. 204 VINCE LOMBARDI</c:v>
                </c:pt>
                <c:pt idx="12">
                  <c:v>P.S. 229 DYKER</c:v>
                </c:pt>
                <c:pt idx="13">
                  <c:v>P.S. 105 THE BLYTHEBOURNE</c:v>
                </c:pt>
              </c:strCache>
            </c:strRef>
          </c:cat>
          <c:val>
            <c:numRef>
              <c:f>Sheet7!$N$84:$N$97</c:f>
              <c:numCache>
                <c:formatCode>0</c:formatCode>
                <c:ptCount val="14"/>
                <c:pt idx="0">
                  <c:v>32.0</c:v>
                </c:pt>
                <c:pt idx="1">
                  <c:v>32.0</c:v>
                </c:pt>
                <c:pt idx="2">
                  <c:v>32.0</c:v>
                </c:pt>
                <c:pt idx="3">
                  <c:v>31.3</c:v>
                </c:pt>
                <c:pt idx="4">
                  <c:v>31.2</c:v>
                </c:pt>
                <c:pt idx="5">
                  <c:v>31.0</c:v>
                </c:pt>
                <c:pt idx="6">
                  <c:v>31.0</c:v>
                </c:pt>
                <c:pt idx="7">
                  <c:v>31.0</c:v>
                </c:pt>
                <c:pt idx="8">
                  <c:v>30.5</c:v>
                </c:pt>
                <c:pt idx="9">
                  <c:v>30.5</c:v>
                </c:pt>
                <c:pt idx="10">
                  <c:v>30.0</c:v>
                </c:pt>
                <c:pt idx="11">
                  <c:v>30.0</c:v>
                </c:pt>
                <c:pt idx="12">
                  <c:v>30.0</c:v>
                </c:pt>
                <c:pt idx="13">
                  <c:v>29.9</c:v>
                </c:pt>
              </c:numCache>
            </c:numRef>
          </c:val>
        </c:ser>
        <c:dLbls>
          <c:showLegendKey val="0"/>
          <c:showVal val="0"/>
          <c:showCatName val="0"/>
          <c:showSerName val="0"/>
          <c:showPercent val="0"/>
          <c:showBubbleSize val="0"/>
        </c:dLbls>
        <c:gapWidth val="150"/>
        <c:axId val="2122224760"/>
        <c:axId val="2080339960"/>
      </c:barChart>
      <c:catAx>
        <c:axId val="2122224760"/>
        <c:scaling>
          <c:orientation val="minMax"/>
        </c:scaling>
        <c:delete val="0"/>
        <c:axPos val="b"/>
        <c:majorTickMark val="out"/>
        <c:minorTickMark val="none"/>
        <c:tickLblPos val="nextTo"/>
        <c:crossAx val="2080339960"/>
        <c:crosses val="autoZero"/>
        <c:auto val="1"/>
        <c:lblAlgn val="ctr"/>
        <c:lblOffset val="100"/>
        <c:noMultiLvlLbl val="0"/>
      </c:catAx>
      <c:valAx>
        <c:axId val="2080339960"/>
        <c:scaling>
          <c:orientation val="minMax"/>
        </c:scaling>
        <c:delete val="0"/>
        <c:axPos val="l"/>
        <c:majorGridlines/>
        <c:numFmt formatCode="0" sourceLinked="1"/>
        <c:majorTickMark val="out"/>
        <c:minorTickMark val="none"/>
        <c:tickLblPos val="nextTo"/>
        <c:crossAx val="212222476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4" Type="http://schemas.openxmlformats.org/officeDocument/2006/relationships/chart" Target="../charts/chart25.xml"/><Relationship Id="rId1" Type="http://schemas.openxmlformats.org/officeDocument/2006/relationships/slideLayout" Target="../slideLayouts/slideLayout2.xml"/><Relationship Id="rId2" Type="http://schemas.openxmlformats.org/officeDocument/2006/relationships/chart" Target="../charts/char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20</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20 have increased in grades K-3 </a:t>
            </a:r>
            <a:br>
              <a:rPr lang="en-US" sz="1800" b="1" i="1" dirty="0" smtClean="0"/>
            </a:br>
            <a:r>
              <a:rPr lang="en-US" sz="1800" b="1" i="1" dirty="0" smtClean="0"/>
              <a:t>by 23.7% since 2006 and are now far above Contracts for Excellence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5667089"/>
              </p:ext>
            </p:extLst>
          </p:nvPr>
        </p:nvGraphicFramePr>
        <p:xfrm>
          <a:off x="9267" y="1352550"/>
          <a:ext cx="9134733"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20’s class sizes in grades 4-8 have increased by 4.1% since 2006 and are well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18708893"/>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20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17 schools in District 20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20 schools in District 20 with at least one grade level averaging 30 students per class or more.</a:t>
            </a:r>
          </a:p>
          <a:p>
            <a:endParaRPr lang="en-US" sz="2000" dirty="0" smtClean="0"/>
          </a:p>
          <a:p>
            <a:r>
              <a:rPr lang="en-US" sz="2000" dirty="0" smtClean="0"/>
              <a:t>Brooklyn School of Inquiry</a:t>
            </a:r>
            <a:r>
              <a:rPr lang="en-US" sz="2000" dirty="0"/>
              <a:t>, PS </a:t>
            </a:r>
            <a:r>
              <a:rPr lang="en-US" sz="2000" dirty="0" smtClean="0"/>
              <a:t>69, PS 102, PS 105, PS 176, PS 200, PS 204, PS 264, and PS 503 have at least two grade levels in 1-3 with 30 or more students.</a:t>
            </a:r>
          </a:p>
          <a:p>
            <a:endParaRPr lang="en-US" sz="2000" dirty="0"/>
          </a:p>
          <a:p>
            <a:r>
              <a:rPr lang="en-US" sz="2000" dirty="0" smtClean="0"/>
              <a:t>In grades 4-8, 22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20 with large class sizes, K-3</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2627367593"/>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2636272557"/>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656775044"/>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657879769"/>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20 compared to City-Wide</a:t>
            </a:r>
            <a:br>
              <a:rPr lang="en-US" sz="2400" dirty="0" smtClean="0"/>
            </a:br>
            <a:r>
              <a:rPr lang="en-US" sz="2400" dirty="0" smtClean="0"/>
              <a:t/>
            </a:r>
            <a:br>
              <a:rPr lang="en-US" sz="2400" dirty="0" smtClean="0"/>
            </a:br>
            <a:r>
              <a:rPr lang="en-US" sz="1800" i="1" dirty="0" smtClean="0"/>
              <a:t>CSD </a:t>
            </a:r>
            <a:r>
              <a:rPr lang="en-US" sz="1800" i="1" smtClean="0"/>
              <a:t>20 ES buildings </a:t>
            </a:r>
            <a:r>
              <a:rPr lang="en-US" sz="1800" i="1" dirty="0" smtClean="0"/>
              <a:t>have one of the highest over-utilization rates in the city at 118.9%</a:t>
            </a:r>
            <a:endParaRPr lang="en-US" sz="18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2701239528"/>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426775405"/>
              </p:ext>
            </p:extLst>
          </p:nvPr>
        </p:nvGraphicFramePr>
        <p:xfrm>
          <a:off x="0" y="1523999"/>
          <a:ext cx="81153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buildings in CSD 20 and HS buildings in Brooklyn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23 ES buildings in CSD 20 are over-utilized, meaning 100% building utilization or higher.  The seat need for these buildings is 4,610. </a:t>
            </a:r>
          </a:p>
          <a:p>
            <a:endParaRPr lang="en-US" dirty="0"/>
          </a:p>
          <a:p>
            <a:r>
              <a:rPr lang="en-US" dirty="0" smtClean="0"/>
              <a:t>There are also 3 MS buildings that are over-utilized, with a seat need of 226 students.</a:t>
            </a:r>
          </a:p>
          <a:p>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23 CSD 20 ES Buildings above 100% utilization</a:t>
            </a:r>
            <a:endParaRPr lang="en-US" sz="2800" dirty="0"/>
          </a:p>
        </p:txBody>
      </p:sp>
      <p:sp>
        <p:nvSpPr>
          <p:cNvPr id="5" name="TextBox 4"/>
          <p:cNvSpPr txBox="1"/>
          <p:nvPr/>
        </p:nvSpPr>
        <p:spPr>
          <a:xfrm>
            <a:off x="0" y="6502400"/>
            <a:ext cx="8653894" cy="369332"/>
          </a:xfrm>
          <a:prstGeom prst="rect">
            <a:avLst/>
          </a:prstGeom>
          <a:noFill/>
        </p:spPr>
        <p:txBody>
          <a:bodyPr wrap="none" rtlCol="0">
            <a:spAutoFit/>
          </a:bodyPr>
          <a:lstStyle/>
          <a:p>
            <a:r>
              <a:rPr lang="en-US" dirty="0" smtClean="0"/>
              <a:t>*4,610 ES seats needed to reduce over-utilized buildings in D20 to 100% utilization</a:t>
            </a:r>
            <a:endParaRPr lang="en-US" dirty="0"/>
          </a:p>
        </p:txBody>
      </p:sp>
      <p:sp>
        <p:nvSpPr>
          <p:cNvPr id="7" name="TextBox 6"/>
          <p:cNvSpPr txBox="1"/>
          <p:nvPr/>
        </p:nvSpPr>
        <p:spPr>
          <a:xfrm>
            <a:off x="457199" y="63485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521694059"/>
              </p:ext>
            </p:extLst>
          </p:nvPr>
        </p:nvGraphicFramePr>
        <p:xfrm>
          <a:off x="0" y="1231900"/>
          <a:ext cx="9127130" cy="5245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8228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3</a:t>
            </a:r>
            <a:r>
              <a:rPr lang="en-US" sz="3200" dirty="0" smtClean="0"/>
              <a:t> CSD 20 MS Buildings above 100% utilization</a:t>
            </a:r>
            <a:endParaRPr lang="en-US" sz="3200"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02400"/>
            <a:ext cx="8499705" cy="369332"/>
          </a:xfrm>
          <a:prstGeom prst="rect">
            <a:avLst/>
          </a:prstGeom>
          <a:noFill/>
        </p:spPr>
        <p:txBody>
          <a:bodyPr wrap="none" rtlCol="0">
            <a:spAutoFit/>
          </a:bodyPr>
          <a:lstStyle/>
          <a:p>
            <a:r>
              <a:rPr lang="en-US" dirty="0" smtClean="0"/>
              <a:t>*226 </a:t>
            </a:r>
            <a:r>
              <a:rPr lang="en-US" dirty="0"/>
              <a:t>M</a:t>
            </a:r>
            <a:r>
              <a:rPr lang="en-US" dirty="0" smtClean="0"/>
              <a:t>S seats needed to reduce over-utilized buildings in D20 to 100% utilization</a:t>
            </a:r>
            <a:endParaRPr lang="en-US" dirty="0"/>
          </a:p>
        </p:txBody>
      </p:sp>
    </p:spTree>
    <p:extLst>
      <p:ext uri="{BB962C8B-B14F-4D97-AF65-F5344CB8AC3E}">
        <p14:creationId xmlns:p14="http://schemas.microsoft.com/office/powerpoint/2010/main" val="1256202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20</a:t>
            </a:r>
            <a:endParaRPr lang="en-US" sz="2000" dirty="0">
              <a:solidFill>
                <a:srgbClr val="FF6600"/>
              </a:solidFill>
            </a:endParaRPr>
          </a:p>
        </p:txBody>
      </p:sp>
      <p:graphicFrame>
        <p:nvGraphicFramePr>
          <p:cNvPr id="8" name="Chart 7"/>
          <p:cNvGraphicFramePr>
            <a:graphicFrameLocks/>
          </p:cNvGraphicFramePr>
          <p:nvPr>
            <p:extLst>
              <p:ext uri="{D42A27DB-BD31-4B8C-83A1-F6EECF244321}">
                <p14:modId xmlns:p14="http://schemas.microsoft.com/office/powerpoint/2010/main" val="992230103"/>
              </p:ext>
            </p:extLst>
          </p:nvPr>
        </p:nvGraphicFramePr>
        <p:xfrm>
          <a:off x="0" y="1600200"/>
          <a:ext cx="9144000" cy="485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76200" y="6565900"/>
            <a:ext cx="8978900" cy="538609"/>
          </a:xfrm>
          <a:prstGeom prst="rect">
            <a:avLst/>
          </a:prstGeom>
          <a:noFill/>
        </p:spPr>
        <p:txBody>
          <a:bodyPr wrap="square" rtlCol="0">
            <a:spAutoFit/>
          </a:bodyPr>
          <a:lstStyle/>
          <a:p>
            <a:r>
              <a:rPr lang="en-US" sz="1100" i="1" dirty="0"/>
              <a:t>Enrollment projections estimate </a:t>
            </a:r>
            <a:r>
              <a:rPr lang="en-US" sz="1100" i="1" dirty="0" smtClean="0"/>
              <a:t>10,661 </a:t>
            </a:r>
            <a:r>
              <a:rPr lang="en-US" sz="1100" i="1" dirty="0"/>
              <a:t>to </a:t>
            </a:r>
            <a:r>
              <a:rPr lang="en-US" sz="1100" i="1" dirty="0" smtClean="0"/>
              <a:t>14,784 </a:t>
            </a:r>
            <a:r>
              <a:rPr lang="en-US" sz="1100" i="1" dirty="0"/>
              <a:t>new K-8 students in </a:t>
            </a:r>
            <a:r>
              <a:rPr lang="en-US" sz="1100" i="1" dirty="0" smtClean="0"/>
              <a:t>D20 </a:t>
            </a:r>
            <a:r>
              <a:rPr lang="en-US" sz="1100" i="1" dirty="0"/>
              <a:t>by 2021 but </a:t>
            </a:r>
            <a:r>
              <a:rPr lang="en-US" sz="1100" i="1" dirty="0" smtClean="0"/>
              <a:t>only 4,045 seats </a:t>
            </a:r>
            <a:r>
              <a:rPr lang="en-US" sz="1100" i="1" dirty="0"/>
              <a:t>seats are added in the capital plan.</a:t>
            </a:r>
          </a:p>
          <a:p>
            <a:endParaRPr lang="en-US" dirty="0"/>
          </a:p>
        </p:txBody>
      </p:sp>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20</a:t>
            </a:r>
            <a:endParaRPr lang="en-US" sz="3200" dirty="0"/>
          </a:p>
        </p:txBody>
      </p:sp>
      <p:sp>
        <p:nvSpPr>
          <p:cNvPr id="3" name="Content Placeholder 2"/>
          <p:cNvSpPr>
            <a:spLocks noGrp="1"/>
          </p:cNvSpPr>
          <p:nvPr>
            <p:ph idx="1"/>
          </p:nvPr>
        </p:nvSpPr>
        <p:spPr/>
        <p:txBody>
          <a:bodyPr>
            <a:normAutofit fontScale="77500" lnSpcReduction="2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were seven schools in District 20 that have waiting lists for Kindergarten: PS 69 (47 students), PS 160 (14 students), PS 163 (26 students), PS 176 (45 students), PS 247 (27 students), PS 310 (21 students), and School of Math, Science, and Healthy Living (15 students).</a:t>
            </a:r>
          </a:p>
          <a:p>
            <a:endParaRPr lang="en-US" sz="2000" dirty="0"/>
          </a:p>
          <a:p>
            <a:r>
              <a:rPr lang="en-US" sz="2000" dirty="0" smtClean="0"/>
              <a:t>195 zoned students are on wait lists in CSD 20</a:t>
            </a:r>
            <a:r>
              <a:rPr lang="en-US" sz="2000" dirty="0" smtClean="0"/>
              <a:t>.</a:t>
            </a:r>
            <a:endParaRPr lang="en-US" sz="2000" dirty="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3 Schools with TCUs in CSD 20 and 1 Brooklyn High School with TCUs </a:t>
            </a:r>
            <a:endParaRPr lang="en-US" sz="2800" dirty="0"/>
          </a:p>
        </p:txBody>
      </p:sp>
      <p:sp>
        <p:nvSpPr>
          <p:cNvPr id="3" name="Content Placeholder 2"/>
          <p:cNvSpPr>
            <a:spLocks noGrp="1"/>
          </p:cNvSpPr>
          <p:nvPr>
            <p:ph idx="1"/>
          </p:nvPr>
        </p:nvSpPr>
        <p:spPr/>
        <p:txBody>
          <a:bodyPr>
            <a:normAutofit/>
          </a:bodyPr>
          <a:lstStyle/>
          <a:p>
            <a:r>
              <a:rPr lang="en-US" dirty="0" smtClean="0"/>
              <a:t>There are three schools with TCUs in CSD 20. These are PS 112 (1 TCU, 50 students), PS 170 (2 TCUs, 100 students), and PS 179 (3 TCUs, 70 students). </a:t>
            </a:r>
          </a:p>
          <a:p>
            <a:endParaRPr lang="en-US" dirty="0"/>
          </a:p>
          <a:p>
            <a:r>
              <a:rPr lang="en-US" dirty="0" smtClean="0"/>
              <a:t>The total enrollment in trailers in CSD 20 is at least 220 students.</a:t>
            </a:r>
          </a:p>
          <a:p>
            <a:endParaRPr lang="en-US" dirty="0"/>
          </a:p>
          <a:p>
            <a:r>
              <a:rPr lang="en-US" dirty="0"/>
              <a:t>One </a:t>
            </a:r>
            <a:r>
              <a:rPr lang="en-US" dirty="0" smtClean="0"/>
              <a:t>high school</a:t>
            </a:r>
            <a:r>
              <a:rPr lang="en-US" dirty="0"/>
              <a:t>, East New York Family Academy, has six TCUs with no enrollment reported and thus not reflected in the DOE statistics.  It has twelve classrooms and the capacity listed for each classroom is 0</a:t>
            </a:r>
            <a:r>
              <a:rPr lang="en-US" dirty="0" smtClean="0"/>
              <a:t>.</a:t>
            </a:r>
          </a:p>
        </p:txBody>
      </p:sp>
    </p:spTree>
    <p:extLst>
      <p:ext uri="{BB962C8B-B14F-4D97-AF65-F5344CB8AC3E}">
        <p14:creationId xmlns:p14="http://schemas.microsoft.com/office/powerpoint/2010/main" val="329304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20 and Brooklyn High Schools</a:t>
            </a:r>
            <a:endParaRPr lang="en-US" dirty="0"/>
          </a:p>
        </p:txBody>
      </p:sp>
      <p:sp>
        <p:nvSpPr>
          <p:cNvPr id="3" name="Content Placeholder 2"/>
          <p:cNvSpPr>
            <a:spLocks noGrp="1"/>
          </p:cNvSpPr>
          <p:nvPr>
            <p:ph idx="1"/>
          </p:nvPr>
        </p:nvSpPr>
        <p:spPr/>
        <p:txBody>
          <a:bodyPr>
            <a:normAutofit fontScale="85000" lnSpcReduction="20000"/>
          </a:bodyPr>
          <a:lstStyle/>
          <a:p>
            <a:r>
              <a:rPr lang="en-US" sz="1900" dirty="0" smtClean="0"/>
              <a:t>The proposed FY 2015-2019 Capital Plan will add 4,045 elementary and middle school seats in District 20.</a:t>
            </a:r>
          </a:p>
          <a:p>
            <a:pPr marL="0" indent="0">
              <a:buNone/>
            </a:pPr>
            <a:endParaRPr lang="en-US" sz="1900" dirty="0"/>
          </a:p>
          <a:p>
            <a:r>
              <a:rPr lang="en-US" sz="1900" dirty="0" smtClean="0"/>
              <a:t>In District 20, 4,600 new seats are needed just to reduce the elementary school students and 226 new seats are needed to reduce middle school students in buildings over 100% utilization. </a:t>
            </a:r>
          </a:p>
          <a:p>
            <a:endParaRPr lang="en-US" sz="1900" dirty="0"/>
          </a:p>
          <a:p>
            <a:r>
              <a:rPr lang="en-US" sz="2000" dirty="0"/>
              <a:t>Enrollment projections at the K-8 level suggest </a:t>
            </a:r>
            <a:r>
              <a:rPr lang="en-US" sz="2000" dirty="0" smtClean="0"/>
              <a:t>10,600 </a:t>
            </a:r>
            <a:r>
              <a:rPr lang="en-US" sz="2000" dirty="0"/>
              <a:t>to </a:t>
            </a:r>
            <a:r>
              <a:rPr lang="en-US" sz="2000" dirty="0" smtClean="0"/>
              <a:t>14,800 </a:t>
            </a:r>
            <a:r>
              <a:rPr lang="en-US" sz="2000" dirty="0"/>
              <a:t>new students by 2021</a:t>
            </a:r>
            <a:r>
              <a:rPr lang="en-US" sz="2000" dirty="0" smtClean="0"/>
              <a:t>.</a:t>
            </a:r>
          </a:p>
          <a:p>
            <a:endParaRPr lang="en-US" sz="2000" dirty="0"/>
          </a:p>
          <a:p>
            <a:r>
              <a:rPr lang="en-US" sz="2000" dirty="0" smtClean="0"/>
              <a:t>There are 220 students in CSD 20 trailers that also need to be replaced.</a:t>
            </a:r>
            <a:endParaRPr lang="en-US" sz="2000" dirty="0"/>
          </a:p>
          <a:p>
            <a:pPr marL="0" indent="0">
              <a:buNone/>
            </a:pPr>
            <a:endParaRPr lang="en-US" sz="1900" dirty="0"/>
          </a:p>
          <a:p>
            <a:r>
              <a:rPr lang="en-US" sz="1900" dirty="0" smtClean="0"/>
              <a:t>The Capital Plan will not address a minimum of 15,640 seats and as many as 19,900 seats needed in District 17.</a:t>
            </a:r>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r>
              <a:rPr lang="en-US" sz="6400" dirty="0" smtClean="0"/>
              <a:t>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4067</TotalTime>
  <Words>2740</Words>
  <Application>Microsoft Macintosh PowerPoint</Application>
  <PresentationFormat>On-screen Show (4:3)</PresentationFormat>
  <Paragraphs>281</Paragraphs>
  <Slides>33</Slides>
  <Notes>6</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UnMet need for seats in New 2015-2019 capital plan  Including Class size and overcrowding data   for Community School district 20</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20 have increased in grades K-3  by 23.7% since 2006 and are now far above Contracts for Excellence goals</vt:lpstr>
      <vt:lpstr>CSD 20’s class sizes in grades 4-8 have increased by 4.1% since 2006 and are well above Contracts for Excellence goals</vt:lpstr>
      <vt:lpstr> Class sizes city-wide have increased in core HS classes as well, by 2.3% since 2007, though the DOE data is unreliable* </vt:lpstr>
      <vt:lpstr>CSD 20 Schools with large class sizes</vt:lpstr>
      <vt:lpstr>Examples of schools in CSD 20 with large class sizes, K-3</vt:lpstr>
      <vt:lpstr>At least 30,000 seats currently needed  just in districts averaging over 100%</vt:lpstr>
      <vt:lpstr>Average Utilization Rates in CSD 20 compared to City-Wide  CSD 20 ES buildings have one of the highest over-utilization rates in the city at 118.9%</vt:lpstr>
      <vt:lpstr>Over-utilized ES buildings in CSD 20 and HS buildings in Brooklyn</vt:lpstr>
      <vt:lpstr>23 CSD 20 ES Buildings above 100% utilization</vt:lpstr>
      <vt:lpstr>3 CSD 20 MS Buildings above 100% utilization</vt:lpstr>
      <vt:lpstr>21 Brooklyn HS buildings above 100% Utilization</vt:lpstr>
      <vt:lpstr>New Seats in Capital Plan and DOE Enrollment Projections for CSD 20</vt:lpstr>
      <vt:lpstr>City-wide Enrollment Projections K-8 vs. New Seats in Capital Plan </vt:lpstr>
      <vt:lpstr>City-wide Enrollment Projections HS vs. New Seats in Capital Plan </vt:lpstr>
      <vt:lpstr>Also Kindergarten Waitlists in many neighborhoods</vt:lpstr>
      <vt:lpstr>2014 Kindergarten Wait Lists in CSD 20</vt:lpstr>
      <vt:lpstr>3 Schools with TCUs in CSD 20 and 1 Brooklyn High School with TCUs </vt:lpstr>
      <vt:lpstr>Seats Need for CSD 20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248</cp:revision>
  <dcterms:created xsi:type="dcterms:W3CDTF">2014-02-11T14:35:23Z</dcterms:created>
  <dcterms:modified xsi:type="dcterms:W3CDTF">2014-07-11T19:35:11Z</dcterms:modified>
</cp:coreProperties>
</file>