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notesSlides/notesSlide1.xml" ContentType="application/vnd.openxmlformats-officedocument.presentationml.notesSlide+xml"/>
  <Override PartName="/ppt/charts/chart3.xml" ContentType="application/vnd.openxmlformats-officedocument.drawingml.chart+xml"/>
  <Override PartName="/ppt/notesSlides/notesSlide2.xml" ContentType="application/vnd.openxmlformats-officedocument.presentationml.notesSlide+xml"/>
  <Override PartName="/ppt/charts/chart4.xml" ContentType="application/vnd.openxmlformats-officedocument.drawingml.chart+xml"/>
  <Override PartName="/ppt/notesSlides/notesSlide3.xml" ContentType="application/vnd.openxmlformats-officedocument.presentationml.notesSlide+xml"/>
  <Override PartName="/ppt/charts/chart5.xml" ContentType="application/vnd.openxmlformats-officedocument.drawingml.chart+xml"/>
  <Override PartName="/ppt/notesSlides/notesSlide4.xml" ContentType="application/vnd.openxmlformats-officedocument.presentationml.notesSlide+xml"/>
  <Override PartName="/ppt/charts/chart6.xml" ContentType="application/vnd.openxmlformats-officedocument.drawingml.chart+xml"/>
  <Override PartName="/ppt/notesSlides/notesSlide5.xml" ContentType="application/vnd.openxmlformats-officedocument.presentationml.notesSlide+xml"/>
  <Override PartName="/ppt/charts/chart7.xml" ContentType="application/vnd.openxmlformats-officedocument.drawingml.chart+xml"/>
  <Override PartName="/ppt/notesSlides/notesSlide6.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charts/chart2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9" r:id="rId1"/>
  </p:sldMasterIdLst>
  <p:notesMasterIdLst>
    <p:notesMasterId r:id="rId34"/>
  </p:notesMasterIdLst>
  <p:sldIdLst>
    <p:sldId id="256" r:id="rId2"/>
    <p:sldId id="347" r:id="rId3"/>
    <p:sldId id="348" r:id="rId4"/>
    <p:sldId id="349" r:id="rId5"/>
    <p:sldId id="350" r:id="rId6"/>
    <p:sldId id="351" r:id="rId7"/>
    <p:sldId id="337" r:id="rId8"/>
    <p:sldId id="338" r:id="rId9"/>
    <p:sldId id="339" r:id="rId10"/>
    <p:sldId id="259" r:id="rId11"/>
    <p:sldId id="260" r:id="rId12"/>
    <p:sldId id="261" r:id="rId13"/>
    <p:sldId id="289" r:id="rId14"/>
    <p:sldId id="262" r:id="rId15"/>
    <p:sldId id="305" r:id="rId16"/>
    <p:sldId id="269" r:id="rId17"/>
    <p:sldId id="322" r:id="rId18"/>
    <p:sldId id="319" r:id="rId19"/>
    <p:sldId id="320" r:id="rId20"/>
    <p:sldId id="268" r:id="rId21"/>
    <p:sldId id="310" r:id="rId22"/>
    <p:sldId id="311" r:id="rId23"/>
    <p:sldId id="312" r:id="rId24"/>
    <p:sldId id="295" r:id="rId25"/>
    <p:sldId id="321" r:id="rId26"/>
    <p:sldId id="296" r:id="rId27"/>
    <p:sldId id="352" r:id="rId28"/>
    <p:sldId id="353" r:id="rId29"/>
    <p:sldId id="354" r:id="rId30"/>
    <p:sldId id="355" r:id="rId31"/>
    <p:sldId id="356" r:id="rId32"/>
    <p:sldId id="357" r:id="rId3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00" d="100"/>
          <a:sy n="100" d="100"/>
        </p:scale>
        <p:origin x="-1744" y="-3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604"/>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notesMaster" Target="notesMasters/notesMaster1.xml"/><Relationship Id="rId35" Type="http://schemas.openxmlformats.org/officeDocument/2006/relationships/printerSettings" Target="printerSettings/printerSettings1.bin"/><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peterdalmasy:Documents:Utilization%20Rates%20per%20District%20with%20Charts.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11.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11.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11.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Macintosh%20HD:Users:peterdalmasy:Downloads:2012-2013%20Citywide%20avg%20building%20utilization%20rates-1.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Macintosh%20HD:Users:peterdalmasy:Downloads:2012-2013%20Citywide%20avg%20building%20utilization%20rates-1.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Macintosh%20HD:Users:peterdalmasy:Documents:Utilization%20Rates%20per%20District%20with%20Charts.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Macintosh%20HD:Users:peterdalmasy:Desktop:Class%20Size%20Matters:Peter's%20Files:2012-2013%20Citywide%20avg%20building%20utilization%20rates.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Macintosh%20HD:Users:peterdalmasy:Desktop:Class%20Size%20Matters:Peter's%20Files:2012-2013%20Citywide%20avg%20building%20utilization%20rates.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Macintosh%20HD:Users:peterdalmasy:Downloads:D78_ALL_HS%202012%20SV-3.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Macintosh%20HD:Users:peterdalmasy:Desktop:Class%20Size%20Matters:Peter's%20Files:Enrollment%20Projections%20by%20District%202011-21%20vs%20New%20Seats%202015-2019.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peterdalmasy:Documents:2012-2013%20Citywide%20avg%20building%20utilization%20rates.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Macintosh%20HD:Users:peterdalmasy:Downloads:citywide%20enrollment%20projections%20vs%20new%20seats.xlsx"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Macintosh%20HD:Users:peterdalmasy:Downloads:Enrollment%20Projections%202011-2021.xlsx"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Macintosh%20HD:Users:peterdalmasy:Desktop:Updated%20Overcrowding%20Report%20Graphs:fig%2022%20kids%20on%20waitlists%20by%20borough.xlsx" TargetMode="External"/></Relationships>
</file>

<file path=ppt/charts/_rels/chart23.xml.rels><?xml version="1.0" encoding="UTF-8" standalone="yes"?>
<Relationships xmlns="http://schemas.openxmlformats.org/package/2006/relationships"><Relationship Id="rId1" Type="http://schemas.openxmlformats.org/officeDocument/2006/relationships/oleObject" Target="Macintosh%20HD:Users:peterdalmasy:Documents:Class%20Size%20Matters:Kindergarten%20Data:Kindergarten%20wait%20list%202009-2013%20charts%20and%20maps.xlsx" TargetMode="External"/></Relationships>
</file>

<file path=ppt/charts/_rels/chart24.xml.rels><?xml version="1.0" encoding="UTF-8" standalone="yes"?>
<Relationships xmlns="http://schemas.openxmlformats.org/package/2006/relationships"><Relationship Id="rId1" Type="http://schemas.openxmlformats.org/officeDocument/2006/relationships/oleObject" Target="Macintosh%20HD:Users:peterdalmasy:Documents:Class%20Size%20Matters:Kindergarten%20Data:Kindergarten%20wait%20list%202009-2013%20charts%20and%20map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Leonie\Documents\class%20sizes%202013.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Leonie\Documents\class%20sizes%202013.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Leonie\Documents\MMR%20data%20for%20cap%20plan.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Macintosh%20HD:Users:peterdalmasy:Dropbox:class%20size%20data%202014:Master%20File%20Class%20Size%20Data%20K-3%20and%204-8%202006-2013.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Macintosh%20HD:Users:peterdalmasy:Dropbox:class%20size%20data%202014:Master%20File%20Class%20Size%20Data%20K-3%20and%204-8%202006-2013.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Macintosh%20HD:Users:peterdalmasy:Dropbox:Class%20Size%20Matters:Individual%20Figures:Figure%2022%20Core%20HS%20Avg%20Class%20Sizes%20compared%20to%20goals%20in%20NYCs%20C4E%20Plan%202006-2014.2.4.14.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1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800" b="1" i="0" baseline="0">
                <a:effectLst/>
              </a:rPr>
              <a:t>Average Utilization Rates in District 28 compared to City-Wide 2012-2013 </a:t>
            </a:r>
            <a:endParaRPr lang="en-US">
              <a:effectLst/>
            </a:endParaRPr>
          </a:p>
        </c:rich>
      </c:tx>
      <c:layout/>
      <c:overlay val="0"/>
    </c:title>
    <c:autoTitleDeleted val="0"/>
    <c:plotArea>
      <c:layout/>
      <c:barChart>
        <c:barDir val="col"/>
        <c:grouping val="clustered"/>
        <c:varyColors val="0"/>
        <c:dLbls>
          <c:showLegendKey val="0"/>
          <c:showVal val="0"/>
          <c:showCatName val="0"/>
          <c:showSerName val="0"/>
          <c:showPercent val="0"/>
          <c:showBubbleSize val="0"/>
        </c:dLbls>
        <c:gapWidth val="150"/>
        <c:axId val="2119976648"/>
        <c:axId val="2120272136"/>
      </c:barChart>
      <c:catAx>
        <c:axId val="2119976648"/>
        <c:scaling>
          <c:orientation val="minMax"/>
        </c:scaling>
        <c:delete val="0"/>
        <c:axPos val="b"/>
        <c:majorTickMark val="out"/>
        <c:minorTickMark val="none"/>
        <c:tickLblPos val="nextTo"/>
        <c:crossAx val="2120272136"/>
        <c:crosses val="autoZero"/>
        <c:auto val="1"/>
        <c:lblAlgn val="ctr"/>
        <c:lblOffset val="100"/>
        <c:noMultiLvlLbl val="0"/>
      </c:catAx>
      <c:valAx>
        <c:axId val="2120272136"/>
        <c:scaling>
          <c:orientation val="minMax"/>
        </c:scaling>
        <c:delete val="0"/>
        <c:axPos val="l"/>
        <c:majorGridlines/>
        <c:numFmt formatCode="0%" sourceLinked="1"/>
        <c:majorTickMark val="out"/>
        <c:minorTickMark val="none"/>
        <c:tickLblPos val="nextTo"/>
        <c:crossAx val="2119976648"/>
        <c:crosses val="autoZero"/>
        <c:crossBetween val="between"/>
      </c:valAx>
    </c:plotArea>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dirty="0" smtClean="0"/>
              <a:t>D19 1</a:t>
            </a:r>
            <a:r>
              <a:rPr lang="en-US" baseline="30000" dirty="0" smtClean="0"/>
              <a:t>st</a:t>
            </a:r>
            <a:r>
              <a:rPr lang="en-US" dirty="0" smtClean="0"/>
              <a:t> Grade</a:t>
            </a:r>
            <a:endParaRPr lang="en-US" dirty="0"/>
          </a:p>
        </c:rich>
      </c:tx>
      <c:layout/>
      <c:overlay val="0"/>
    </c:title>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Sheet5!$A$5:$A$8</c:f>
              <c:strCache>
                <c:ptCount val="4"/>
                <c:pt idx="0">
                  <c:v>P.S. 306 ETHAN ALLEN</c:v>
                </c:pt>
                <c:pt idx="1">
                  <c:v>P.S. 159 ISAAC PITKIN</c:v>
                </c:pt>
                <c:pt idx="2">
                  <c:v>P.S. 224 HALE A. WOODRUFF</c:v>
                </c:pt>
                <c:pt idx="3">
                  <c:v>P.S. 346 ABE STARK</c:v>
                </c:pt>
              </c:strCache>
            </c:strRef>
          </c:cat>
          <c:val>
            <c:numRef>
              <c:f>Sheet5!$B$5:$B$8</c:f>
              <c:numCache>
                <c:formatCode>0</c:formatCode>
                <c:ptCount val="4"/>
                <c:pt idx="0">
                  <c:v>50.7</c:v>
                </c:pt>
                <c:pt idx="1">
                  <c:v>30.2</c:v>
                </c:pt>
                <c:pt idx="2">
                  <c:v>30.0</c:v>
                </c:pt>
                <c:pt idx="3">
                  <c:v>30.0</c:v>
                </c:pt>
              </c:numCache>
            </c:numRef>
          </c:val>
        </c:ser>
        <c:dLbls>
          <c:showLegendKey val="0"/>
          <c:showVal val="0"/>
          <c:showCatName val="0"/>
          <c:showSerName val="0"/>
          <c:showPercent val="0"/>
          <c:showBubbleSize val="0"/>
        </c:dLbls>
        <c:gapWidth val="150"/>
        <c:axId val="2117610312"/>
        <c:axId val="2120982056"/>
      </c:barChart>
      <c:catAx>
        <c:axId val="2117610312"/>
        <c:scaling>
          <c:orientation val="minMax"/>
        </c:scaling>
        <c:delete val="0"/>
        <c:axPos val="b"/>
        <c:majorTickMark val="out"/>
        <c:minorTickMark val="none"/>
        <c:tickLblPos val="nextTo"/>
        <c:crossAx val="2120982056"/>
        <c:crosses val="autoZero"/>
        <c:auto val="1"/>
        <c:lblAlgn val="ctr"/>
        <c:lblOffset val="100"/>
        <c:noMultiLvlLbl val="0"/>
      </c:catAx>
      <c:valAx>
        <c:axId val="2120982056"/>
        <c:scaling>
          <c:orientation val="minMax"/>
        </c:scaling>
        <c:delete val="0"/>
        <c:axPos val="l"/>
        <c:majorGridlines/>
        <c:numFmt formatCode="0" sourceLinked="1"/>
        <c:majorTickMark val="out"/>
        <c:minorTickMark val="none"/>
        <c:tickLblPos val="nextTo"/>
        <c:crossAx val="2117610312"/>
        <c:crosses val="autoZero"/>
        <c:crossBetween val="between"/>
      </c:valAx>
    </c:plotArea>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dirty="0" smtClean="0"/>
              <a:t>D19 2</a:t>
            </a:r>
            <a:r>
              <a:rPr lang="en-US" baseline="30000" dirty="0" smtClean="0"/>
              <a:t>nd</a:t>
            </a:r>
            <a:r>
              <a:rPr lang="en-US" dirty="0" smtClean="0"/>
              <a:t> Grade</a:t>
            </a:r>
            <a:endParaRPr lang="en-US" dirty="0"/>
          </a:p>
        </c:rich>
      </c:tx>
      <c:layout/>
      <c:overlay val="0"/>
    </c:title>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Sheet5!$A$26:$A$37</c:f>
              <c:strCache>
                <c:ptCount val="12"/>
                <c:pt idx="0">
                  <c:v>P.S. 108 SAL ABBRACCIAMENTO</c:v>
                </c:pt>
                <c:pt idx="1">
                  <c:v>P.S. 007 ABRAHAM LINCOLN</c:v>
                </c:pt>
                <c:pt idx="2">
                  <c:v>P.S. 065</c:v>
                </c:pt>
                <c:pt idx="3">
                  <c:v>P.S. 158 WARWICK</c:v>
                </c:pt>
                <c:pt idx="4">
                  <c:v>P.S. 202 ERNEST S. JENKYNS</c:v>
                </c:pt>
                <c:pt idx="5">
                  <c:v>P.S. 346 ABE STARK</c:v>
                </c:pt>
                <c:pt idx="6">
                  <c:v>P.S. 345 Patrolman Robert Bolden</c:v>
                </c:pt>
                <c:pt idx="7">
                  <c:v>P.S. 159 ISAAC PITKIN</c:v>
                </c:pt>
                <c:pt idx="8">
                  <c:v>P.S. 214 MICHAEL FRIEDSAM</c:v>
                </c:pt>
                <c:pt idx="9">
                  <c:v>P.S. 224 HALE A. WOODRUFF</c:v>
                </c:pt>
                <c:pt idx="10">
                  <c:v>P.S. 273 WORTMAN</c:v>
                </c:pt>
                <c:pt idx="11">
                  <c:v>P.S. 328 PHYLLIS WHEATLEY</c:v>
                </c:pt>
              </c:strCache>
            </c:strRef>
          </c:cat>
          <c:val>
            <c:numRef>
              <c:f>Sheet5!$B$26:$B$37</c:f>
              <c:numCache>
                <c:formatCode>0</c:formatCode>
                <c:ptCount val="12"/>
                <c:pt idx="0">
                  <c:v>30.0</c:v>
                </c:pt>
                <c:pt idx="1">
                  <c:v>29.0</c:v>
                </c:pt>
                <c:pt idx="2">
                  <c:v>27.7</c:v>
                </c:pt>
                <c:pt idx="3">
                  <c:v>27.0</c:v>
                </c:pt>
                <c:pt idx="4">
                  <c:v>27.0</c:v>
                </c:pt>
                <c:pt idx="5">
                  <c:v>27.0</c:v>
                </c:pt>
                <c:pt idx="6">
                  <c:v>26.5</c:v>
                </c:pt>
                <c:pt idx="7">
                  <c:v>26.0</c:v>
                </c:pt>
                <c:pt idx="8">
                  <c:v>25.5</c:v>
                </c:pt>
                <c:pt idx="9">
                  <c:v>25.0</c:v>
                </c:pt>
                <c:pt idx="10">
                  <c:v>25.0</c:v>
                </c:pt>
                <c:pt idx="11">
                  <c:v>24.5</c:v>
                </c:pt>
              </c:numCache>
            </c:numRef>
          </c:val>
        </c:ser>
        <c:dLbls>
          <c:showLegendKey val="0"/>
          <c:showVal val="0"/>
          <c:showCatName val="0"/>
          <c:showSerName val="0"/>
          <c:showPercent val="0"/>
          <c:showBubbleSize val="0"/>
        </c:dLbls>
        <c:gapWidth val="150"/>
        <c:axId val="2116586808"/>
        <c:axId val="2119200712"/>
      </c:barChart>
      <c:catAx>
        <c:axId val="2116586808"/>
        <c:scaling>
          <c:orientation val="minMax"/>
        </c:scaling>
        <c:delete val="0"/>
        <c:axPos val="b"/>
        <c:majorTickMark val="out"/>
        <c:minorTickMark val="none"/>
        <c:tickLblPos val="nextTo"/>
        <c:crossAx val="2119200712"/>
        <c:crosses val="autoZero"/>
        <c:auto val="1"/>
        <c:lblAlgn val="ctr"/>
        <c:lblOffset val="100"/>
        <c:noMultiLvlLbl val="0"/>
      </c:catAx>
      <c:valAx>
        <c:axId val="2119200712"/>
        <c:scaling>
          <c:orientation val="minMax"/>
        </c:scaling>
        <c:delete val="0"/>
        <c:axPos val="l"/>
        <c:majorGridlines/>
        <c:numFmt formatCode="0" sourceLinked="1"/>
        <c:majorTickMark val="out"/>
        <c:minorTickMark val="none"/>
        <c:tickLblPos val="nextTo"/>
        <c:crossAx val="2116586808"/>
        <c:crosses val="autoZero"/>
        <c:crossBetween val="between"/>
      </c:valAx>
    </c:plotArea>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dirty="0" smtClean="0"/>
              <a:t>D19 2</a:t>
            </a:r>
            <a:r>
              <a:rPr lang="en-US" baseline="30000" dirty="0" smtClean="0"/>
              <a:t>nd</a:t>
            </a:r>
            <a:r>
              <a:rPr lang="en-US" dirty="0" smtClean="0"/>
              <a:t> Grade</a:t>
            </a:r>
            <a:endParaRPr lang="en-US" dirty="0"/>
          </a:p>
        </c:rich>
      </c:tx>
      <c:layout/>
      <c:overlay val="0"/>
    </c:title>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Sheet5!$A$12:$A$19</c:f>
              <c:strCache>
                <c:ptCount val="8"/>
                <c:pt idx="0">
                  <c:v>East New York Elementary School of Excellence</c:v>
                </c:pt>
                <c:pt idx="1">
                  <c:v>P.S. 065</c:v>
                </c:pt>
                <c:pt idx="2">
                  <c:v>P.S. 328 PHYLLIS WHEATLEY</c:v>
                </c:pt>
                <c:pt idx="3">
                  <c:v>P.S. 214 MICHAEL FRIEDSAM</c:v>
                </c:pt>
                <c:pt idx="4">
                  <c:v>P.S. 202 ERNEST S. JENKYNS</c:v>
                </c:pt>
                <c:pt idx="5">
                  <c:v>P.S. 108 SAL ABBRACCIAMENTO</c:v>
                </c:pt>
                <c:pt idx="6">
                  <c:v>P.S. 159 ISAAC PITKIN</c:v>
                </c:pt>
                <c:pt idx="7">
                  <c:v>P.S. 149 DANNY KAYE</c:v>
                </c:pt>
              </c:strCache>
            </c:strRef>
          </c:cat>
          <c:val>
            <c:numRef>
              <c:f>Sheet5!$B$12:$B$19</c:f>
              <c:numCache>
                <c:formatCode>0</c:formatCode>
                <c:ptCount val="8"/>
                <c:pt idx="0">
                  <c:v>40.0</c:v>
                </c:pt>
                <c:pt idx="1">
                  <c:v>30.0</c:v>
                </c:pt>
                <c:pt idx="2">
                  <c:v>29.0</c:v>
                </c:pt>
                <c:pt idx="3">
                  <c:v>28.5</c:v>
                </c:pt>
                <c:pt idx="4">
                  <c:v>27.8</c:v>
                </c:pt>
                <c:pt idx="5">
                  <c:v>27.3</c:v>
                </c:pt>
                <c:pt idx="6">
                  <c:v>26.0</c:v>
                </c:pt>
                <c:pt idx="7">
                  <c:v>25.8</c:v>
                </c:pt>
              </c:numCache>
            </c:numRef>
          </c:val>
        </c:ser>
        <c:dLbls>
          <c:showLegendKey val="0"/>
          <c:showVal val="0"/>
          <c:showCatName val="0"/>
          <c:showSerName val="0"/>
          <c:showPercent val="0"/>
          <c:showBubbleSize val="0"/>
        </c:dLbls>
        <c:gapWidth val="150"/>
        <c:axId val="2132001496"/>
        <c:axId val="2121203304"/>
      </c:barChart>
      <c:catAx>
        <c:axId val="2132001496"/>
        <c:scaling>
          <c:orientation val="minMax"/>
        </c:scaling>
        <c:delete val="0"/>
        <c:axPos val="b"/>
        <c:majorTickMark val="out"/>
        <c:minorTickMark val="none"/>
        <c:tickLblPos val="nextTo"/>
        <c:crossAx val="2121203304"/>
        <c:crosses val="autoZero"/>
        <c:auto val="1"/>
        <c:lblAlgn val="ctr"/>
        <c:lblOffset val="100"/>
        <c:noMultiLvlLbl val="0"/>
      </c:catAx>
      <c:valAx>
        <c:axId val="2121203304"/>
        <c:scaling>
          <c:orientation val="minMax"/>
        </c:scaling>
        <c:delete val="0"/>
        <c:axPos val="l"/>
        <c:majorGridlines/>
        <c:numFmt formatCode="0" sourceLinked="1"/>
        <c:majorTickMark val="out"/>
        <c:minorTickMark val="none"/>
        <c:tickLblPos val="nextTo"/>
        <c:crossAx val="2132001496"/>
        <c:crosses val="autoZero"/>
        <c:crossBetween val="between"/>
      </c:valAx>
    </c:plotArea>
    <c:plotVisOnly val="1"/>
    <c:dispBlanksAs val="gap"/>
    <c:showDLblsOverMax val="0"/>
  </c:chart>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1200"/>
            </a:pPr>
            <a:r>
              <a:rPr lang="en-US" sz="1200" b="1" i="0" baseline="0">
                <a:effectLst/>
              </a:rPr>
              <a:t># of Seats Needed in all districts with building utilization rates higher than 100% at HS level</a:t>
            </a:r>
            <a:endParaRPr lang="en-US" sz="1200">
              <a:effectLst/>
            </a:endParaRPr>
          </a:p>
        </c:rich>
      </c:tx>
      <c:layout/>
      <c:overlay val="0"/>
    </c:title>
    <c:autoTitleDeleted val="0"/>
    <c:plotArea>
      <c:layout/>
      <c:barChart>
        <c:barDir val="col"/>
        <c:grouping val="clustered"/>
        <c:varyColors val="0"/>
        <c:ser>
          <c:idx val="0"/>
          <c:order val="0"/>
          <c:spPr>
            <a:solidFill>
              <a:srgbClr val="FF6600"/>
            </a:solidFill>
          </c:spPr>
          <c:invertIfNegative val="0"/>
          <c:dPt>
            <c:idx val="1"/>
            <c:invertIfNegative val="0"/>
            <c:bubble3D val="0"/>
          </c:dPt>
          <c:dLbls>
            <c:showLegendKey val="0"/>
            <c:showVal val="1"/>
            <c:showCatName val="0"/>
            <c:showSerName val="0"/>
            <c:showPercent val="0"/>
            <c:showBubbleSize val="0"/>
            <c:showLeaderLines val="0"/>
          </c:dLbls>
          <c:cat>
            <c:strRef>
              <c:f>'Districts 100% or over (Seats)'!$A$9:$A$10</c:f>
              <c:strCache>
                <c:ptCount val="2"/>
                <c:pt idx="0">
                  <c:v>QUEENS HS</c:v>
                </c:pt>
                <c:pt idx="1">
                  <c:v>STATEN ISLAND HS</c:v>
                </c:pt>
              </c:strCache>
            </c:strRef>
          </c:cat>
          <c:val>
            <c:numRef>
              <c:f>'Districts 100% or over (Seats)'!$B$9:$B$10</c:f>
              <c:numCache>
                <c:formatCode>#,##0</c:formatCode>
                <c:ptCount val="2"/>
                <c:pt idx="0">
                  <c:v>7295.0</c:v>
                </c:pt>
                <c:pt idx="1">
                  <c:v>518.0</c:v>
                </c:pt>
              </c:numCache>
            </c:numRef>
          </c:val>
        </c:ser>
        <c:dLbls>
          <c:showLegendKey val="0"/>
          <c:showVal val="0"/>
          <c:showCatName val="0"/>
          <c:showSerName val="0"/>
          <c:showPercent val="0"/>
          <c:showBubbleSize val="0"/>
        </c:dLbls>
        <c:gapWidth val="150"/>
        <c:axId val="2117864376"/>
        <c:axId val="-2132101128"/>
      </c:barChart>
      <c:catAx>
        <c:axId val="2117864376"/>
        <c:scaling>
          <c:orientation val="minMax"/>
        </c:scaling>
        <c:delete val="0"/>
        <c:axPos val="b"/>
        <c:majorTickMark val="out"/>
        <c:minorTickMark val="none"/>
        <c:tickLblPos val="nextTo"/>
        <c:crossAx val="-2132101128"/>
        <c:crosses val="autoZero"/>
        <c:auto val="1"/>
        <c:lblAlgn val="ctr"/>
        <c:lblOffset val="100"/>
        <c:noMultiLvlLbl val="0"/>
      </c:catAx>
      <c:valAx>
        <c:axId val="-2132101128"/>
        <c:scaling>
          <c:orientation val="minMax"/>
        </c:scaling>
        <c:delete val="0"/>
        <c:axPos val="l"/>
        <c:majorGridlines/>
        <c:numFmt formatCode="#,##0" sourceLinked="1"/>
        <c:majorTickMark val="out"/>
        <c:minorTickMark val="none"/>
        <c:tickLblPos val="nextTo"/>
        <c:crossAx val="2117864376"/>
        <c:crosses val="autoZero"/>
        <c:crossBetween val="between"/>
      </c:valAx>
    </c:plotArea>
    <c:plotVisOnly val="1"/>
    <c:dispBlanksAs val="gap"/>
    <c:showDLblsOverMax val="0"/>
  </c:chart>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800" b="1" i="0" baseline="0" dirty="0">
                <a:effectLst/>
              </a:rPr>
              <a:t># of Seats Needed in all districts with </a:t>
            </a:r>
            <a:r>
              <a:rPr lang="en-US" sz="1800" b="1" i="0" baseline="0" dirty="0" smtClean="0">
                <a:effectLst/>
              </a:rPr>
              <a:t>ES building </a:t>
            </a:r>
            <a:r>
              <a:rPr lang="en-US" sz="1800" b="1" i="0" baseline="0" dirty="0">
                <a:effectLst/>
              </a:rPr>
              <a:t>utilization rates higher than 100</a:t>
            </a:r>
            <a:r>
              <a:rPr lang="en-US" sz="1800" b="1" i="0" baseline="0" dirty="0" smtClean="0">
                <a:effectLst/>
              </a:rPr>
              <a:t>%</a:t>
            </a:r>
            <a:endParaRPr lang="en-US" dirty="0">
              <a:effectLst/>
            </a:endParaRPr>
          </a:p>
        </c:rich>
      </c:tx>
      <c:layout/>
      <c:overlay val="0"/>
    </c:title>
    <c:autoTitleDeleted val="0"/>
    <c:plotArea>
      <c:layout/>
      <c:barChart>
        <c:barDir val="col"/>
        <c:grouping val="clustered"/>
        <c:varyColors val="0"/>
        <c:ser>
          <c:idx val="0"/>
          <c:order val="0"/>
          <c:spPr>
            <a:solidFill>
              <a:srgbClr val="FF6600"/>
            </a:solidFill>
          </c:spPr>
          <c:invertIfNegative val="0"/>
          <c:dLbls>
            <c:showLegendKey val="0"/>
            <c:showVal val="1"/>
            <c:showCatName val="0"/>
            <c:showSerName val="0"/>
            <c:showPercent val="0"/>
            <c:showBubbleSize val="0"/>
            <c:showLeaderLines val="0"/>
          </c:dLbls>
          <c:cat>
            <c:strRef>
              <c:f>('Districts 100% or over (Seats)'!$A$1:$A$10,'Districts 100% or over (Seats)'!$A$13)</c:f>
              <c:strCache>
                <c:ptCount val="11"/>
                <c:pt idx="0">
                  <c:v>D10</c:v>
                </c:pt>
                <c:pt idx="1">
                  <c:v>D11</c:v>
                </c:pt>
                <c:pt idx="2">
                  <c:v>D15</c:v>
                </c:pt>
                <c:pt idx="3">
                  <c:v>D20</c:v>
                </c:pt>
                <c:pt idx="4">
                  <c:v>D22</c:v>
                </c:pt>
                <c:pt idx="5">
                  <c:v>D24</c:v>
                </c:pt>
                <c:pt idx="6">
                  <c:v>D25</c:v>
                </c:pt>
                <c:pt idx="7">
                  <c:v>D26</c:v>
                </c:pt>
                <c:pt idx="8">
                  <c:v>D27</c:v>
                </c:pt>
                <c:pt idx="9">
                  <c:v>D30</c:v>
                </c:pt>
                <c:pt idx="10">
                  <c:v>D31</c:v>
                </c:pt>
              </c:strCache>
            </c:strRef>
          </c:cat>
          <c:val>
            <c:numRef>
              <c:f>('Districts 100% or over (Seats)'!$B$1:$B$10,'Districts 100% or over (Seats)'!$B$13)</c:f>
              <c:numCache>
                <c:formatCode>#,##0</c:formatCode>
                <c:ptCount val="11"/>
                <c:pt idx="0">
                  <c:v>1929.0</c:v>
                </c:pt>
                <c:pt idx="1">
                  <c:v>1237.0</c:v>
                </c:pt>
                <c:pt idx="2">
                  <c:v>1822.0</c:v>
                </c:pt>
                <c:pt idx="3">
                  <c:v>3912.0</c:v>
                </c:pt>
                <c:pt idx="4" formatCode="General">
                  <c:v>189.0</c:v>
                </c:pt>
                <c:pt idx="5">
                  <c:v>5318.0</c:v>
                </c:pt>
                <c:pt idx="6">
                  <c:v>1637.0</c:v>
                </c:pt>
                <c:pt idx="7">
                  <c:v>1231.0</c:v>
                </c:pt>
                <c:pt idx="8">
                  <c:v>1451.0</c:v>
                </c:pt>
                <c:pt idx="9">
                  <c:v>1476.0</c:v>
                </c:pt>
                <c:pt idx="10">
                  <c:v>2279.0</c:v>
                </c:pt>
              </c:numCache>
            </c:numRef>
          </c:val>
        </c:ser>
        <c:dLbls>
          <c:showLegendKey val="0"/>
          <c:showVal val="0"/>
          <c:showCatName val="0"/>
          <c:showSerName val="0"/>
          <c:showPercent val="0"/>
          <c:showBubbleSize val="0"/>
        </c:dLbls>
        <c:gapWidth val="150"/>
        <c:axId val="2117987496"/>
        <c:axId val="2120273704"/>
      </c:barChart>
      <c:catAx>
        <c:axId val="2117987496"/>
        <c:scaling>
          <c:orientation val="minMax"/>
        </c:scaling>
        <c:delete val="0"/>
        <c:axPos val="b"/>
        <c:majorTickMark val="out"/>
        <c:minorTickMark val="none"/>
        <c:tickLblPos val="nextTo"/>
        <c:crossAx val="2120273704"/>
        <c:crosses val="autoZero"/>
        <c:auto val="1"/>
        <c:lblAlgn val="ctr"/>
        <c:lblOffset val="100"/>
        <c:noMultiLvlLbl val="0"/>
      </c:catAx>
      <c:valAx>
        <c:axId val="2120273704"/>
        <c:scaling>
          <c:orientation val="minMax"/>
        </c:scaling>
        <c:delete val="0"/>
        <c:axPos val="l"/>
        <c:majorGridlines/>
        <c:numFmt formatCode="#,##0" sourceLinked="1"/>
        <c:majorTickMark val="out"/>
        <c:minorTickMark val="none"/>
        <c:tickLblPos val="nextTo"/>
        <c:crossAx val="2117987496"/>
        <c:crosses val="autoZero"/>
        <c:crossBetween val="between"/>
      </c:valAx>
    </c:plotArea>
    <c:plotVisOnly val="1"/>
    <c:dispBlanksAs val="gap"/>
    <c:showDLblsOverMax val="0"/>
  </c:chart>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800" b="1" i="0" baseline="0">
                <a:effectLst/>
              </a:rPr>
              <a:t>Average Utilization Rates in District 28 compared to City-Wide 2012-2013 </a:t>
            </a:r>
            <a:endParaRPr lang="en-US">
              <a:effectLst/>
            </a:endParaRPr>
          </a:p>
        </c:rich>
      </c:tx>
      <c:layout/>
      <c:overlay val="0"/>
    </c:title>
    <c:autoTitleDeleted val="0"/>
    <c:plotArea>
      <c:layout/>
      <c:barChart>
        <c:barDir val="col"/>
        <c:grouping val="clustered"/>
        <c:varyColors val="0"/>
        <c:dLbls>
          <c:showLegendKey val="0"/>
          <c:showVal val="0"/>
          <c:showCatName val="0"/>
          <c:showSerName val="0"/>
          <c:showPercent val="0"/>
          <c:showBubbleSize val="0"/>
        </c:dLbls>
        <c:gapWidth val="150"/>
        <c:axId val="-2132256456"/>
        <c:axId val="2119786088"/>
      </c:barChart>
      <c:catAx>
        <c:axId val="-2132256456"/>
        <c:scaling>
          <c:orientation val="minMax"/>
        </c:scaling>
        <c:delete val="0"/>
        <c:axPos val="b"/>
        <c:majorTickMark val="out"/>
        <c:minorTickMark val="none"/>
        <c:tickLblPos val="nextTo"/>
        <c:crossAx val="2119786088"/>
        <c:crosses val="autoZero"/>
        <c:auto val="1"/>
        <c:lblAlgn val="ctr"/>
        <c:lblOffset val="100"/>
        <c:noMultiLvlLbl val="0"/>
      </c:catAx>
      <c:valAx>
        <c:axId val="2119786088"/>
        <c:scaling>
          <c:orientation val="minMax"/>
        </c:scaling>
        <c:delete val="0"/>
        <c:axPos val="l"/>
        <c:majorGridlines/>
        <c:numFmt formatCode="0%" sourceLinked="1"/>
        <c:majorTickMark val="out"/>
        <c:minorTickMark val="none"/>
        <c:tickLblPos val="nextTo"/>
        <c:crossAx val="-2132256456"/>
        <c:crosses val="autoZero"/>
        <c:crossBetween val="between"/>
      </c:valAx>
    </c:plotArea>
    <c:plotVisOnly val="1"/>
    <c:dispBlanksAs val="gap"/>
    <c:showDLblsOverMax val="0"/>
  </c:chart>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Pt>
            <c:idx val="1"/>
            <c:invertIfNegative val="0"/>
            <c:bubble3D val="0"/>
            <c:spPr>
              <a:solidFill>
                <a:srgbClr val="C0504D"/>
              </a:solidFill>
            </c:spPr>
          </c:dPt>
          <c:dPt>
            <c:idx val="3"/>
            <c:invertIfNegative val="0"/>
            <c:bubble3D val="0"/>
            <c:spPr>
              <a:solidFill>
                <a:srgbClr val="C0504D"/>
              </a:solidFill>
            </c:spPr>
          </c:dPt>
          <c:dPt>
            <c:idx val="5"/>
            <c:invertIfNegative val="0"/>
            <c:bubble3D val="0"/>
            <c:spPr>
              <a:solidFill>
                <a:srgbClr val="C0504D"/>
              </a:solidFill>
            </c:spPr>
          </c:dPt>
          <c:dLbls>
            <c:showLegendKey val="0"/>
            <c:showVal val="1"/>
            <c:showCatName val="0"/>
            <c:showSerName val="0"/>
            <c:showPercent val="0"/>
            <c:showBubbleSize val="0"/>
            <c:showLeaderLines val="0"/>
          </c:dLbls>
          <c:cat>
            <c:strRef>
              <c:f>'D19'!$D$86:$D$91</c:f>
              <c:strCache>
                <c:ptCount val="6"/>
                <c:pt idx="0">
                  <c:v>District 19 Elementary Schools</c:v>
                </c:pt>
                <c:pt idx="1">
                  <c:v>Citywide Elementary Schools</c:v>
                </c:pt>
                <c:pt idx="2">
                  <c:v>District 19 Middle Schools</c:v>
                </c:pt>
                <c:pt idx="3">
                  <c:v>Citywide Middle Schools</c:v>
                </c:pt>
                <c:pt idx="4">
                  <c:v>Brooklyn High Schools</c:v>
                </c:pt>
                <c:pt idx="5">
                  <c:v>Citywide High Schools</c:v>
                </c:pt>
              </c:strCache>
            </c:strRef>
          </c:cat>
          <c:val>
            <c:numRef>
              <c:f>'D19'!$E$86:$E$91</c:f>
              <c:numCache>
                <c:formatCode>0.0%</c:formatCode>
                <c:ptCount val="6"/>
                <c:pt idx="0">
                  <c:v>0.814</c:v>
                </c:pt>
                <c:pt idx="1">
                  <c:v>0.974</c:v>
                </c:pt>
                <c:pt idx="2">
                  <c:v>0.743</c:v>
                </c:pt>
                <c:pt idx="3">
                  <c:v>0.809</c:v>
                </c:pt>
                <c:pt idx="4">
                  <c:v>0.886</c:v>
                </c:pt>
                <c:pt idx="5">
                  <c:v>0.952</c:v>
                </c:pt>
              </c:numCache>
            </c:numRef>
          </c:val>
        </c:ser>
        <c:dLbls>
          <c:showLegendKey val="0"/>
          <c:showVal val="0"/>
          <c:showCatName val="0"/>
          <c:showSerName val="0"/>
          <c:showPercent val="0"/>
          <c:showBubbleSize val="0"/>
        </c:dLbls>
        <c:gapWidth val="150"/>
        <c:axId val="-2131896360"/>
        <c:axId val="-2132074680"/>
      </c:barChart>
      <c:catAx>
        <c:axId val="-2131896360"/>
        <c:scaling>
          <c:orientation val="minMax"/>
        </c:scaling>
        <c:delete val="0"/>
        <c:axPos val="b"/>
        <c:majorTickMark val="out"/>
        <c:minorTickMark val="none"/>
        <c:tickLblPos val="nextTo"/>
        <c:crossAx val="-2132074680"/>
        <c:crosses val="autoZero"/>
        <c:auto val="1"/>
        <c:lblAlgn val="ctr"/>
        <c:lblOffset val="100"/>
        <c:noMultiLvlLbl val="0"/>
      </c:catAx>
      <c:valAx>
        <c:axId val="-2132074680"/>
        <c:scaling>
          <c:orientation val="minMax"/>
          <c:max val="1.0"/>
        </c:scaling>
        <c:delete val="0"/>
        <c:axPos val="l"/>
        <c:majorGridlines/>
        <c:numFmt formatCode="0%" sourceLinked="0"/>
        <c:majorTickMark val="out"/>
        <c:minorTickMark val="none"/>
        <c:tickLblPos val="nextTo"/>
        <c:crossAx val="-2131896360"/>
        <c:crosses val="autoZero"/>
        <c:crossBetween val="between"/>
      </c:valAx>
    </c:plotArea>
    <c:plotVisOnly val="1"/>
    <c:dispBlanksAs val="gap"/>
    <c:showDLblsOverMax val="0"/>
  </c:chart>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'D19'!$G$104:$G$110</c:f>
              <c:strCache>
                <c:ptCount val="7"/>
                <c:pt idx="0">
                  <c:v>P.S. 159 TRANSPORTABLE</c:v>
                </c:pt>
                <c:pt idx="1">
                  <c:v>P.S. 290 TRANSPORTABLE</c:v>
                </c:pt>
                <c:pt idx="2">
                  <c:v>P.S. 7</c:v>
                </c:pt>
                <c:pt idx="3">
                  <c:v>P.S. 108</c:v>
                </c:pt>
                <c:pt idx="4">
                  <c:v>CESIAH TORO MULLANE SCHOOL</c:v>
                </c:pt>
                <c:pt idx="5">
                  <c:v>P.S. 159 MINISCHOOL</c:v>
                </c:pt>
                <c:pt idx="6">
                  <c:v>P.S. 214</c:v>
                </c:pt>
              </c:strCache>
            </c:strRef>
          </c:cat>
          <c:val>
            <c:numRef>
              <c:f>'D19'!$H$104:$H$110</c:f>
              <c:numCache>
                <c:formatCode>0%</c:formatCode>
                <c:ptCount val="7"/>
                <c:pt idx="0">
                  <c:v>2.42</c:v>
                </c:pt>
                <c:pt idx="1">
                  <c:v>1.97</c:v>
                </c:pt>
                <c:pt idx="2">
                  <c:v>1.46</c:v>
                </c:pt>
                <c:pt idx="3">
                  <c:v>1.08</c:v>
                </c:pt>
                <c:pt idx="4">
                  <c:v>1.05</c:v>
                </c:pt>
                <c:pt idx="5">
                  <c:v>1.03</c:v>
                </c:pt>
                <c:pt idx="6">
                  <c:v>1.01</c:v>
                </c:pt>
              </c:numCache>
            </c:numRef>
          </c:val>
        </c:ser>
        <c:dLbls>
          <c:showLegendKey val="0"/>
          <c:showVal val="0"/>
          <c:showCatName val="0"/>
          <c:showSerName val="0"/>
          <c:showPercent val="0"/>
          <c:showBubbleSize val="0"/>
        </c:dLbls>
        <c:gapWidth val="150"/>
        <c:axId val="-2132275448"/>
        <c:axId val="-2132035432"/>
      </c:barChart>
      <c:catAx>
        <c:axId val="-2132275448"/>
        <c:scaling>
          <c:orientation val="minMax"/>
        </c:scaling>
        <c:delete val="0"/>
        <c:axPos val="b"/>
        <c:majorTickMark val="out"/>
        <c:minorTickMark val="none"/>
        <c:tickLblPos val="nextTo"/>
        <c:crossAx val="-2132035432"/>
        <c:crosses val="autoZero"/>
        <c:auto val="1"/>
        <c:lblAlgn val="ctr"/>
        <c:lblOffset val="100"/>
        <c:noMultiLvlLbl val="0"/>
      </c:catAx>
      <c:valAx>
        <c:axId val="-2132035432"/>
        <c:scaling>
          <c:orientation val="minMax"/>
          <c:max val="2.5"/>
        </c:scaling>
        <c:delete val="0"/>
        <c:axPos val="l"/>
        <c:majorGridlines/>
        <c:numFmt formatCode="0%" sourceLinked="1"/>
        <c:majorTickMark val="out"/>
        <c:minorTickMark val="none"/>
        <c:tickLblPos val="nextTo"/>
        <c:crossAx val="-2132275448"/>
        <c:crosses val="autoZero"/>
        <c:crossBetween val="between"/>
      </c:valAx>
    </c:plotArea>
    <c:plotVisOnly val="1"/>
    <c:dispBlanksAs val="gap"/>
    <c:showDLblsOverMax val="0"/>
  </c:chart>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Sheet1!$D$24:$D$44</c:f>
              <c:strCache>
                <c:ptCount val="21"/>
                <c:pt idx="0">
                  <c:v>BKLYN COLL ACAD (AT BKLYN COLL)</c:v>
                </c:pt>
                <c:pt idx="1">
                  <c:v>ALL CITY LEADERSHIP SCHOOL</c:v>
                </c:pt>
                <c:pt idx="2">
                  <c:v>MIDDLE COLLEGE HS</c:v>
                </c:pt>
                <c:pt idx="3">
                  <c:v>FORT HAMILTON HS</c:v>
                </c:pt>
                <c:pt idx="4">
                  <c:v>MIDWOOD HS</c:v>
                </c:pt>
                <c:pt idx="5">
                  <c:v>EAST NY FAMILY ACADEMY</c:v>
                </c:pt>
                <c:pt idx="6">
                  <c:v>NEW UTRECHT HS</c:v>
                </c:pt>
                <c:pt idx="7">
                  <c:v>JAMES MADISON HS</c:v>
                </c:pt>
                <c:pt idx="8">
                  <c:v>BROOKLYN TECH HS</c:v>
                </c:pt>
                <c:pt idx="9">
                  <c:v>BEDFORD ACADEMY</c:v>
                </c:pt>
                <c:pt idx="10">
                  <c:v>ABRAHAM LINCOLN HS</c:v>
                </c:pt>
                <c:pt idx="11">
                  <c:v>EDWARD R. MURROW HS</c:v>
                </c:pt>
                <c:pt idx="12">
                  <c:v>FRANKLIN D. ROOSEVELT HS</c:v>
                </c:pt>
                <c:pt idx="13">
                  <c:v>LEON GOLDSTEIN HS</c:v>
                </c:pt>
                <c:pt idx="14">
                  <c:v>ADAMS STREET EDUCATIONAL CAMPUS</c:v>
                </c:pt>
                <c:pt idx="15">
                  <c:v>BROOKLYN STUDIO  (TANDEM K128)</c:v>
                </c:pt>
                <c:pt idx="16">
                  <c:v>TELECOM. ARTS &amp; TECH.</c:v>
                </c:pt>
                <c:pt idx="17">
                  <c:v>SUNSET PARK HS</c:v>
                </c:pt>
                <c:pt idx="18">
                  <c:v>ACORN COMMUNITY HS</c:v>
                </c:pt>
                <c:pt idx="19">
                  <c:v>CLARA BARTON HS</c:v>
                </c:pt>
                <c:pt idx="20">
                  <c:v>E NY VOC HS OF TRANSIT TECH.</c:v>
                </c:pt>
              </c:strCache>
            </c:strRef>
          </c:cat>
          <c:val>
            <c:numRef>
              <c:f>Sheet1!$E$24:$E$44</c:f>
              <c:numCache>
                <c:formatCode>0%</c:formatCode>
                <c:ptCount val="21"/>
                <c:pt idx="0">
                  <c:v>2.02</c:v>
                </c:pt>
                <c:pt idx="1">
                  <c:v>1.72</c:v>
                </c:pt>
                <c:pt idx="2">
                  <c:v>1.64</c:v>
                </c:pt>
                <c:pt idx="3">
                  <c:v>1.63</c:v>
                </c:pt>
                <c:pt idx="4">
                  <c:v>1.59</c:v>
                </c:pt>
                <c:pt idx="5">
                  <c:v>1.57</c:v>
                </c:pt>
                <c:pt idx="6">
                  <c:v>1.49</c:v>
                </c:pt>
                <c:pt idx="7">
                  <c:v>1.38</c:v>
                </c:pt>
                <c:pt idx="8">
                  <c:v>1.24</c:v>
                </c:pt>
                <c:pt idx="9">
                  <c:v>1.24</c:v>
                </c:pt>
                <c:pt idx="10">
                  <c:v>1.23</c:v>
                </c:pt>
                <c:pt idx="11">
                  <c:v>1.22</c:v>
                </c:pt>
                <c:pt idx="12">
                  <c:v>1.18</c:v>
                </c:pt>
                <c:pt idx="13">
                  <c:v>1.15</c:v>
                </c:pt>
                <c:pt idx="14">
                  <c:v>1.09</c:v>
                </c:pt>
                <c:pt idx="15">
                  <c:v>1.09</c:v>
                </c:pt>
                <c:pt idx="16">
                  <c:v>1.06</c:v>
                </c:pt>
                <c:pt idx="17">
                  <c:v>1.03</c:v>
                </c:pt>
                <c:pt idx="18">
                  <c:v>1.03</c:v>
                </c:pt>
                <c:pt idx="19">
                  <c:v>1.0</c:v>
                </c:pt>
                <c:pt idx="20">
                  <c:v>1.0</c:v>
                </c:pt>
              </c:numCache>
            </c:numRef>
          </c:val>
        </c:ser>
        <c:dLbls>
          <c:showLegendKey val="0"/>
          <c:showVal val="0"/>
          <c:showCatName val="0"/>
          <c:showSerName val="0"/>
          <c:showPercent val="0"/>
          <c:showBubbleSize val="0"/>
        </c:dLbls>
        <c:gapWidth val="150"/>
        <c:axId val="2116179528"/>
        <c:axId val="2118081496"/>
      </c:barChart>
      <c:catAx>
        <c:axId val="2116179528"/>
        <c:scaling>
          <c:orientation val="minMax"/>
        </c:scaling>
        <c:delete val="0"/>
        <c:axPos val="b"/>
        <c:majorTickMark val="out"/>
        <c:minorTickMark val="none"/>
        <c:tickLblPos val="nextTo"/>
        <c:crossAx val="2118081496"/>
        <c:crosses val="autoZero"/>
        <c:auto val="1"/>
        <c:lblAlgn val="ctr"/>
        <c:lblOffset val="100"/>
        <c:noMultiLvlLbl val="0"/>
      </c:catAx>
      <c:valAx>
        <c:axId val="2118081496"/>
        <c:scaling>
          <c:orientation val="minMax"/>
        </c:scaling>
        <c:delete val="0"/>
        <c:axPos val="l"/>
        <c:majorGridlines/>
        <c:numFmt formatCode="0%" sourceLinked="1"/>
        <c:majorTickMark val="out"/>
        <c:minorTickMark val="none"/>
        <c:tickLblPos val="nextTo"/>
        <c:crossAx val="2116179528"/>
        <c:crosses val="autoZero"/>
        <c:crossBetween val="between"/>
      </c:valAx>
    </c:plotArea>
    <c:plotVisOnly val="1"/>
    <c:dispBlanksAs val="gap"/>
    <c:showDLblsOverMax val="0"/>
  </c:chart>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invertIfNegative val="0"/>
          <c:dLbls>
            <c:dLbl>
              <c:idx val="1"/>
              <c:layout>
                <c:manualLayout>
                  <c:x val="-0.00447427293064877"/>
                  <c:y val="0.371335504885994"/>
                </c:manualLayout>
              </c:layout>
              <c:showLegendKey val="0"/>
              <c:showVal val="1"/>
              <c:showCatName val="0"/>
              <c:showSerName val="0"/>
              <c:showPercent val="0"/>
              <c:showBubbleSize val="0"/>
            </c:dLbl>
            <c:dLbl>
              <c:idx val="2"/>
              <c:layout>
                <c:manualLayout>
                  <c:x val="-0.00447427293064877"/>
                  <c:y val="0.192182410423453"/>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Brooklyn!$A$52:$A$55</c:f>
              <c:strCache>
                <c:ptCount val="4"/>
                <c:pt idx="0">
                  <c:v>ES and MS New Seats from Capital Plan FY 2015-2019</c:v>
                </c:pt>
                <c:pt idx="1">
                  <c:v>Enrollment Projections, Statistical Forecasting 2011-2021</c:v>
                </c:pt>
                <c:pt idx="2">
                  <c:v>Enrollment Projections, Grier Partnership 2011-2021</c:v>
                </c:pt>
                <c:pt idx="3">
                  <c:v>Housing Starts, Estimated Growth 2012-2021</c:v>
                </c:pt>
              </c:strCache>
            </c:strRef>
          </c:cat>
          <c:val>
            <c:numRef>
              <c:f>Brooklyn!$B$52:$B$55</c:f>
              <c:numCache>
                <c:formatCode>#,##0</c:formatCode>
                <c:ptCount val="4"/>
                <c:pt idx="1">
                  <c:v>-1216.0</c:v>
                </c:pt>
                <c:pt idx="2">
                  <c:v>-471.0</c:v>
                </c:pt>
                <c:pt idx="3">
                  <c:v>1010.0</c:v>
                </c:pt>
              </c:numCache>
            </c:numRef>
          </c:val>
        </c:ser>
        <c:dLbls>
          <c:showLegendKey val="0"/>
          <c:showVal val="0"/>
          <c:showCatName val="0"/>
          <c:showSerName val="0"/>
          <c:showPercent val="0"/>
          <c:showBubbleSize val="0"/>
        </c:dLbls>
        <c:gapWidth val="150"/>
        <c:axId val="2120148296"/>
        <c:axId val="2120145768"/>
      </c:barChart>
      <c:catAx>
        <c:axId val="2120148296"/>
        <c:scaling>
          <c:orientation val="minMax"/>
        </c:scaling>
        <c:delete val="0"/>
        <c:axPos val="b"/>
        <c:majorTickMark val="out"/>
        <c:minorTickMark val="none"/>
        <c:tickLblPos val="nextTo"/>
        <c:crossAx val="2120145768"/>
        <c:crosses val="autoZero"/>
        <c:auto val="1"/>
        <c:lblAlgn val="ctr"/>
        <c:lblOffset val="100"/>
        <c:noMultiLvlLbl val="0"/>
      </c:catAx>
      <c:valAx>
        <c:axId val="2120145768"/>
        <c:scaling>
          <c:orientation val="minMax"/>
        </c:scaling>
        <c:delete val="0"/>
        <c:axPos val="l"/>
        <c:majorGridlines/>
        <c:numFmt formatCode="#,##0" sourceLinked="1"/>
        <c:majorTickMark val="out"/>
        <c:minorTickMark val="none"/>
        <c:tickLblPos val="nextTo"/>
        <c:crossAx val="2120148296"/>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Lbls>
            <c:dLbl>
              <c:idx val="0"/>
              <c:layout/>
              <c:tx>
                <c:rich>
                  <a:bodyPr/>
                  <a:lstStyle/>
                  <a:p>
                    <a:r>
                      <a:rPr lang="en-US" sz="1800" dirty="0" smtClean="0"/>
                      <a:t>97.4%</a:t>
                    </a:r>
                    <a:endParaRPr lang="en-US" sz="1800" dirty="0"/>
                  </a:p>
                </c:rich>
              </c:tx>
              <c:showLegendKey val="0"/>
              <c:showVal val="1"/>
              <c:showCatName val="0"/>
              <c:showSerName val="0"/>
              <c:showPercent val="0"/>
              <c:showBubbleSize val="0"/>
            </c:dLbl>
            <c:dLbl>
              <c:idx val="1"/>
              <c:layout/>
              <c:tx>
                <c:rich>
                  <a:bodyPr/>
                  <a:lstStyle/>
                  <a:p>
                    <a:r>
                      <a:rPr lang="en-US" sz="1400" b="1" dirty="0"/>
                      <a:t>80.9%</a:t>
                    </a:r>
                  </a:p>
                </c:rich>
              </c:tx>
              <c:showLegendKey val="0"/>
              <c:showVal val="1"/>
              <c:showCatName val="0"/>
              <c:showSerName val="0"/>
              <c:showPercent val="0"/>
              <c:showBubbleSize val="0"/>
            </c:dLbl>
            <c:dLbl>
              <c:idx val="2"/>
              <c:layout/>
              <c:tx>
                <c:rich>
                  <a:bodyPr/>
                  <a:lstStyle/>
                  <a:p>
                    <a:r>
                      <a:rPr lang="en-US" sz="1600" b="1" dirty="0" smtClean="0"/>
                      <a:t>95.2%</a:t>
                    </a:r>
                    <a:endParaRPr lang="en-US" sz="1600" b="1" dirty="0"/>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'Citywide avg graphs'!$B$2:$B$4</c:f>
              <c:strCache>
                <c:ptCount val="3"/>
                <c:pt idx="0">
                  <c:v>Elementary Schools</c:v>
                </c:pt>
                <c:pt idx="1">
                  <c:v>Middle Schools</c:v>
                </c:pt>
                <c:pt idx="2">
                  <c:v>High Schools</c:v>
                </c:pt>
              </c:strCache>
            </c:strRef>
          </c:cat>
          <c:val>
            <c:numRef>
              <c:f>'Citywide avg graphs'!$C$2:$C$4</c:f>
              <c:numCache>
                <c:formatCode>0.0%</c:formatCode>
                <c:ptCount val="3"/>
                <c:pt idx="0">
                  <c:v>0.968</c:v>
                </c:pt>
                <c:pt idx="1">
                  <c:v>0.809</c:v>
                </c:pt>
                <c:pt idx="2">
                  <c:v>0.948</c:v>
                </c:pt>
              </c:numCache>
            </c:numRef>
          </c:val>
        </c:ser>
        <c:dLbls>
          <c:showLegendKey val="0"/>
          <c:showVal val="0"/>
          <c:showCatName val="0"/>
          <c:showSerName val="0"/>
          <c:showPercent val="0"/>
          <c:showBubbleSize val="0"/>
        </c:dLbls>
        <c:gapWidth val="150"/>
        <c:axId val="2116614728"/>
        <c:axId val="2119980328"/>
      </c:barChart>
      <c:catAx>
        <c:axId val="2116614728"/>
        <c:scaling>
          <c:orientation val="minMax"/>
        </c:scaling>
        <c:delete val="0"/>
        <c:axPos val="b"/>
        <c:majorTickMark val="out"/>
        <c:minorTickMark val="none"/>
        <c:tickLblPos val="nextTo"/>
        <c:crossAx val="2119980328"/>
        <c:crosses val="autoZero"/>
        <c:auto val="1"/>
        <c:lblAlgn val="ctr"/>
        <c:lblOffset val="100"/>
        <c:noMultiLvlLbl val="0"/>
      </c:catAx>
      <c:valAx>
        <c:axId val="2119980328"/>
        <c:scaling>
          <c:orientation val="minMax"/>
        </c:scaling>
        <c:delete val="0"/>
        <c:axPos val="l"/>
        <c:majorGridlines/>
        <c:numFmt formatCode="0%" sourceLinked="0"/>
        <c:majorTickMark val="out"/>
        <c:minorTickMark val="none"/>
        <c:tickLblPos val="nextTo"/>
        <c:crossAx val="2116614728"/>
        <c:crosses val="autoZero"/>
        <c:crossBetween val="between"/>
      </c:valAx>
    </c:plotArea>
    <c:plotVisOnly val="1"/>
    <c:dispBlanksAs val="gap"/>
    <c:showDLblsOverMax val="0"/>
  </c:chart>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Pt>
            <c:idx val="1"/>
            <c:invertIfNegative val="0"/>
            <c:bubble3D val="0"/>
            <c:spPr>
              <a:solidFill>
                <a:schemeClr val="accent2"/>
              </a:solidFill>
            </c:spPr>
          </c:dPt>
          <c:dPt>
            <c:idx val="2"/>
            <c:invertIfNegative val="0"/>
            <c:bubble3D val="0"/>
            <c:spPr>
              <a:solidFill>
                <a:schemeClr val="accent3"/>
              </a:solidFill>
            </c:spPr>
          </c:dPt>
          <c:dPt>
            <c:idx val="3"/>
            <c:invertIfNegative val="0"/>
            <c:bubble3D val="0"/>
            <c:spPr>
              <a:solidFill>
                <a:schemeClr val="accent4"/>
              </a:solidFill>
            </c:spPr>
          </c:dPt>
          <c:dLbls>
            <c:showLegendKey val="0"/>
            <c:showVal val="1"/>
            <c:showCatName val="0"/>
            <c:showSerName val="0"/>
            <c:showPercent val="0"/>
            <c:showBubbleSize val="0"/>
            <c:showLeaderLines val="0"/>
          </c:dLbls>
          <c:cat>
            <c:strRef>
              <c:f>Sheet1!$A$1:$A$4</c:f>
              <c:strCache>
                <c:ptCount val="4"/>
                <c:pt idx="0">
                  <c:v>Statistical Forecasting 2011-2021 </c:v>
                </c:pt>
                <c:pt idx="1">
                  <c:v>Grier Partnership 2011-2021</c:v>
                </c:pt>
                <c:pt idx="2">
                  <c:v>Housing Starts, Estimated Growth 2012-2021</c:v>
                </c:pt>
                <c:pt idx="3">
                  <c:v>Capital Plan, New Seats 2015-2019</c:v>
                </c:pt>
              </c:strCache>
            </c:strRef>
          </c:cat>
          <c:val>
            <c:numRef>
              <c:f>Sheet1!$B$1:$B$4</c:f>
              <c:numCache>
                <c:formatCode>#,##0</c:formatCode>
                <c:ptCount val="4"/>
                <c:pt idx="0">
                  <c:v>40589.0</c:v>
                </c:pt>
                <c:pt idx="1">
                  <c:v>51954.0</c:v>
                </c:pt>
                <c:pt idx="2">
                  <c:v>38244.0</c:v>
                </c:pt>
                <c:pt idx="3">
                  <c:v>36654.0</c:v>
                </c:pt>
              </c:numCache>
            </c:numRef>
          </c:val>
        </c:ser>
        <c:dLbls>
          <c:showLegendKey val="0"/>
          <c:showVal val="0"/>
          <c:showCatName val="0"/>
          <c:showSerName val="0"/>
          <c:showPercent val="0"/>
          <c:showBubbleSize val="0"/>
        </c:dLbls>
        <c:gapWidth val="150"/>
        <c:axId val="-2132686264"/>
        <c:axId val="2128838408"/>
      </c:barChart>
      <c:catAx>
        <c:axId val="-2132686264"/>
        <c:scaling>
          <c:orientation val="minMax"/>
        </c:scaling>
        <c:delete val="0"/>
        <c:axPos val="b"/>
        <c:majorTickMark val="out"/>
        <c:minorTickMark val="none"/>
        <c:tickLblPos val="nextTo"/>
        <c:crossAx val="2128838408"/>
        <c:crosses val="autoZero"/>
        <c:auto val="1"/>
        <c:lblAlgn val="ctr"/>
        <c:lblOffset val="100"/>
        <c:noMultiLvlLbl val="0"/>
      </c:catAx>
      <c:valAx>
        <c:axId val="2128838408"/>
        <c:scaling>
          <c:orientation val="minMax"/>
        </c:scaling>
        <c:delete val="0"/>
        <c:axPos val="l"/>
        <c:majorGridlines/>
        <c:numFmt formatCode="#,##0" sourceLinked="1"/>
        <c:majorTickMark val="out"/>
        <c:minorTickMark val="none"/>
        <c:tickLblPos val="nextTo"/>
        <c:crossAx val="-2132686264"/>
        <c:crosses val="autoZero"/>
        <c:crossBetween val="between"/>
      </c:valAx>
    </c:plotArea>
    <c:plotVisOnly val="1"/>
    <c:dispBlanksAs val="gap"/>
    <c:showDLblsOverMax val="0"/>
  </c:chart>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Pt>
            <c:idx val="1"/>
            <c:invertIfNegative val="0"/>
            <c:bubble3D val="0"/>
            <c:spPr>
              <a:solidFill>
                <a:schemeClr val="accent2"/>
              </a:solidFill>
            </c:spPr>
          </c:dPt>
          <c:dPt>
            <c:idx val="2"/>
            <c:invertIfNegative val="0"/>
            <c:bubble3D val="0"/>
            <c:spPr>
              <a:solidFill>
                <a:schemeClr val="accent3">
                  <a:lumMod val="75000"/>
                </a:schemeClr>
              </a:solidFill>
            </c:spPr>
          </c:dPt>
          <c:dPt>
            <c:idx val="3"/>
            <c:invertIfNegative val="0"/>
            <c:bubble3D val="0"/>
            <c:spPr>
              <a:solidFill>
                <a:schemeClr val="accent4"/>
              </a:solidFill>
            </c:spPr>
          </c:dPt>
          <c:dLbls>
            <c:showLegendKey val="0"/>
            <c:showVal val="1"/>
            <c:showCatName val="0"/>
            <c:showSerName val="0"/>
            <c:showPercent val="0"/>
            <c:showBubbleSize val="0"/>
            <c:showLeaderLines val="0"/>
          </c:dLbls>
          <c:cat>
            <c:strRef>
              <c:f>HS!$I$16:$I$19</c:f>
              <c:strCache>
                <c:ptCount val="4"/>
                <c:pt idx="0">
                  <c:v>Statistical Forecasting 2011-2021</c:v>
                </c:pt>
                <c:pt idx="1">
                  <c:v>Grier Partnership 2011-2021</c:v>
                </c:pt>
                <c:pt idx="2">
                  <c:v>Housing Starts, Estimated Growth 2012-2021</c:v>
                </c:pt>
                <c:pt idx="3">
                  <c:v>Capital Plan, New Seats 2015-2019</c:v>
                </c:pt>
              </c:strCache>
            </c:strRef>
          </c:cat>
          <c:val>
            <c:numRef>
              <c:f>HS!$J$16:$J$19</c:f>
              <c:numCache>
                <c:formatCode>#,##0</c:formatCode>
                <c:ptCount val="4"/>
                <c:pt idx="0">
                  <c:v>19461.0</c:v>
                </c:pt>
                <c:pt idx="1">
                  <c:v>18387.0</c:v>
                </c:pt>
                <c:pt idx="2">
                  <c:v>13483.0</c:v>
                </c:pt>
                <c:pt idx="3">
                  <c:v>3102.0</c:v>
                </c:pt>
              </c:numCache>
            </c:numRef>
          </c:val>
        </c:ser>
        <c:dLbls>
          <c:showLegendKey val="0"/>
          <c:showVal val="0"/>
          <c:showCatName val="0"/>
          <c:showSerName val="0"/>
          <c:showPercent val="0"/>
          <c:showBubbleSize val="0"/>
        </c:dLbls>
        <c:gapWidth val="150"/>
        <c:axId val="-2134322712"/>
        <c:axId val="-2134769192"/>
      </c:barChart>
      <c:catAx>
        <c:axId val="-2134322712"/>
        <c:scaling>
          <c:orientation val="minMax"/>
        </c:scaling>
        <c:delete val="0"/>
        <c:axPos val="b"/>
        <c:majorTickMark val="out"/>
        <c:minorTickMark val="none"/>
        <c:tickLblPos val="nextTo"/>
        <c:crossAx val="-2134769192"/>
        <c:crosses val="autoZero"/>
        <c:auto val="1"/>
        <c:lblAlgn val="ctr"/>
        <c:lblOffset val="100"/>
        <c:noMultiLvlLbl val="0"/>
      </c:catAx>
      <c:valAx>
        <c:axId val="-2134769192"/>
        <c:scaling>
          <c:orientation val="minMax"/>
          <c:max val="20000.0"/>
        </c:scaling>
        <c:delete val="0"/>
        <c:axPos val="l"/>
        <c:majorGridlines/>
        <c:numFmt formatCode="#,##0" sourceLinked="1"/>
        <c:majorTickMark val="out"/>
        <c:minorTickMark val="none"/>
        <c:tickLblPos val="nextTo"/>
        <c:crossAx val="-2134322712"/>
        <c:crosses val="autoZero"/>
        <c:crossBetween val="between"/>
      </c:valAx>
    </c:plotArea>
    <c:plotVisOnly val="1"/>
    <c:dispBlanksAs val="gap"/>
    <c:showDLblsOverMax val="0"/>
  </c:chart>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 of</a:t>
            </a:r>
            <a:r>
              <a:rPr lang="en-US" baseline="0" dirty="0"/>
              <a:t> Kids on waitlists for Kindergarten 2011-2013 by </a:t>
            </a:r>
            <a:r>
              <a:rPr lang="en-US" baseline="0" dirty="0" smtClean="0"/>
              <a:t>Borough</a:t>
            </a:r>
            <a:endParaRPr lang="en-US" dirty="0"/>
          </a:p>
        </c:rich>
      </c:tx>
      <c:layout/>
      <c:overlay val="0"/>
    </c:title>
    <c:autoTitleDeleted val="0"/>
    <c:plotArea>
      <c:layout/>
      <c:barChart>
        <c:barDir val="col"/>
        <c:grouping val="clustered"/>
        <c:varyColors val="0"/>
        <c:ser>
          <c:idx val="0"/>
          <c:order val="0"/>
          <c:tx>
            <c:strRef>
              <c:f>Sheet1!$B$28</c:f>
              <c:strCache>
                <c:ptCount val="1"/>
                <c:pt idx="0">
                  <c:v>2011</c:v>
                </c:pt>
              </c:strCache>
            </c:strRef>
          </c:tx>
          <c:invertIfNegative val="0"/>
          <c:dLbls>
            <c:dLbl>
              <c:idx val="2"/>
              <c:layout>
                <c:manualLayout>
                  <c:x val="-0.02"/>
                  <c:y val="0.0199004975124378"/>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Sheet1!$C$27:$G$27</c:f>
              <c:strCache>
                <c:ptCount val="5"/>
                <c:pt idx="0">
                  <c:v>Man</c:v>
                </c:pt>
                <c:pt idx="1">
                  <c:v>Bronx</c:v>
                </c:pt>
                <c:pt idx="2">
                  <c:v>Brooklyn</c:v>
                </c:pt>
                <c:pt idx="3">
                  <c:v>Queens</c:v>
                </c:pt>
                <c:pt idx="4">
                  <c:v>SI</c:v>
                </c:pt>
              </c:strCache>
            </c:strRef>
          </c:cat>
          <c:val>
            <c:numRef>
              <c:f>Sheet1!$C$28:$G$28</c:f>
              <c:numCache>
                <c:formatCode>General</c:formatCode>
                <c:ptCount val="5"/>
                <c:pt idx="0">
                  <c:v>751.0</c:v>
                </c:pt>
                <c:pt idx="1">
                  <c:v>112.0</c:v>
                </c:pt>
                <c:pt idx="2">
                  <c:v>679.0</c:v>
                </c:pt>
                <c:pt idx="3">
                  <c:v>883.0</c:v>
                </c:pt>
                <c:pt idx="4">
                  <c:v>163.0</c:v>
                </c:pt>
              </c:numCache>
            </c:numRef>
          </c:val>
        </c:ser>
        <c:ser>
          <c:idx val="1"/>
          <c:order val="1"/>
          <c:tx>
            <c:strRef>
              <c:f>Sheet1!$B$29</c:f>
              <c:strCache>
                <c:ptCount val="1"/>
                <c:pt idx="0">
                  <c:v>2012</c:v>
                </c:pt>
              </c:strCache>
            </c:strRef>
          </c:tx>
          <c:invertIfNegative val="0"/>
          <c:dLbls>
            <c:dLbl>
              <c:idx val="3"/>
              <c:layout>
                <c:manualLayout>
                  <c:x val="0.015"/>
                  <c:y val="0.0199004975124378"/>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Sheet1!$C$27:$G$27</c:f>
              <c:strCache>
                <c:ptCount val="5"/>
                <c:pt idx="0">
                  <c:v>Man</c:v>
                </c:pt>
                <c:pt idx="1">
                  <c:v>Bronx</c:v>
                </c:pt>
                <c:pt idx="2">
                  <c:v>Brooklyn</c:v>
                </c:pt>
                <c:pt idx="3">
                  <c:v>Queens</c:v>
                </c:pt>
                <c:pt idx="4">
                  <c:v>SI</c:v>
                </c:pt>
              </c:strCache>
            </c:strRef>
          </c:cat>
          <c:val>
            <c:numRef>
              <c:f>Sheet1!$C$29:$G$29</c:f>
              <c:numCache>
                <c:formatCode>General</c:formatCode>
                <c:ptCount val="5"/>
                <c:pt idx="0">
                  <c:v>462.0</c:v>
                </c:pt>
                <c:pt idx="1">
                  <c:v>211.0</c:v>
                </c:pt>
                <c:pt idx="2">
                  <c:v>720.0</c:v>
                </c:pt>
                <c:pt idx="3">
                  <c:v>942.0</c:v>
                </c:pt>
                <c:pt idx="4">
                  <c:v>47.0</c:v>
                </c:pt>
              </c:numCache>
            </c:numRef>
          </c:val>
        </c:ser>
        <c:ser>
          <c:idx val="2"/>
          <c:order val="2"/>
          <c:tx>
            <c:strRef>
              <c:f>Sheet1!$B$30</c:f>
              <c:strCache>
                <c:ptCount val="1"/>
                <c:pt idx="0">
                  <c:v>2013</c:v>
                </c:pt>
              </c:strCache>
            </c:strRef>
          </c:tx>
          <c:invertIfNegative val="0"/>
          <c:dLbls>
            <c:dLbl>
              <c:idx val="3"/>
              <c:layout>
                <c:manualLayout>
                  <c:x val="0.0399999999999999"/>
                  <c:y val="0.0149253731343283"/>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Sheet1!$C$27:$G$27</c:f>
              <c:strCache>
                <c:ptCount val="5"/>
                <c:pt idx="0">
                  <c:v>Man</c:v>
                </c:pt>
                <c:pt idx="1">
                  <c:v>Bronx</c:v>
                </c:pt>
                <c:pt idx="2">
                  <c:v>Brooklyn</c:v>
                </c:pt>
                <c:pt idx="3">
                  <c:v>Queens</c:v>
                </c:pt>
                <c:pt idx="4">
                  <c:v>SI</c:v>
                </c:pt>
              </c:strCache>
            </c:strRef>
          </c:cat>
          <c:val>
            <c:numRef>
              <c:f>Sheet1!$C$30:$G$30</c:f>
              <c:numCache>
                <c:formatCode>General</c:formatCode>
                <c:ptCount val="5"/>
                <c:pt idx="0">
                  <c:v>569.0</c:v>
                </c:pt>
                <c:pt idx="1">
                  <c:v>114.0</c:v>
                </c:pt>
                <c:pt idx="2">
                  <c:v>622.0</c:v>
                </c:pt>
                <c:pt idx="3">
                  <c:v>946.0</c:v>
                </c:pt>
                <c:pt idx="4">
                  <c:v>110.0</c:v>
                </c:pt>
              </c:numCache>
            </c:numRef>
          </c:val>
        </c:ser>
        <c:dLbls>
          <c:showLegendKey val="0"/>
          <c:showVal val="0"/>
          <c:showCatName val="0"/>
          <c:showSerName val="0"/>
          <c:showPercent val="0"/>
          <c:showBubbleSize val="0"/>
        </c:dLbls>
        <c:gapWidth val="150"/>
        <c:axId val="2050674488"/>
        <c:axId val="-2134317864"/>
      </c:barChart>
      <c:catAx>
        <c:axId val="2050674488"/>
        <c:scaling>
          <c:orientation val="minMax"/>
        </c:scaling>
        <c:delete val="0"/>
        <c:axPos val="b"/>
        <c:majorTickMark val="none"/>
        <c:minorTickMark val="none"/>
        <c:tickLblPos val="nextTo"/>
        <c:crossAx val="-2134317864"/>
        <c:crosses val="autoZero"/>
        <c:auto val="1"/>
        <c:lblAlgn val="ctr"/>
        <c:lblOffset val="100"/>
        <c:noMultiLvlLbl val="0"/>
      </c:catAx>
      <c:valAx>
        <c:axId val="-2134317864"/>
        <c:scaling>
          <c:orientation val="minMax"/>
        </c:scaling>
        <c:delete val="0"/>
        <c:axPos val="l"/>
        <c:majorGridlines/>
        <c:numFmt formatCode="General" sourceLinked="1"/>
        <c:majorTickMark val="none"/>
        <c:minorTickMark val="none"/>
        <c:tickLblPos val="nextTo"/>
        <c:crossAx val="2050674488"/>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200" dirty="0"/>
              <a:t>% </a:t>
            </a:r>
            <a:r>
              <a:rPr lang="en-US" sz="1200" dirty="0" smtClean="0"/>
              <a:t>of Schools w/ Waitlists</a:t>
            </a:r>
            <a:r>
              <a:rPr lang="en-US" sz="1200" baseline="0" dirty="0" smtClean="0"/>
              <a:t> </a:t>
            </a:r>
            <a:r>
              <a:rPr lang="en-US" sz="1200" baseline="0" dirty="0"/>
              <a:t>by </a:t>
            </a:r>
            <a:r>
              <a:rPr lang="en-US" sz="1200" baseline="0" dirty="0" smtClean="0"/>
              <a:t>District</a:t>
            </a:r>
            <a:r>
              <a:rPr lang="en-US" sz="1200" baseline="0" dirty="0"/>
              <a:t>* 2013</a:t>
            </a:r>
            <a:endParaRPr lang="en-US" sz="1200" dirty="0"/>
          </a:p>
        </c:rich>
      </c:tx>
      <c:layout/>
      <c:overlay val="0"/>
    </c:title>
    <c:autoTitleDeleted val="0"/>
    <c:plotArea>
      <c:layout/>
      <c:barChart>
        <c:barDir val="col"/>
        <c:grouping val="clustered"/>
        <c:varyColors val="0"/>
        <c:ser>
          <c:idx val="0"/>
          <c:order val="0"/>
          <c:tx>
            <c:strRef>
              <c:f>'2013 percentage'!$M$4</c:f>
              <c:strCache>
                <c:ptCount val="1"/>
                <c:pt idx="0">
                  <c:v>% of district schools with WL</c:v>
                </c:pt>
              </c:strCache>
            </c:strRef>
          </c:tx>
          <c:spPr>
            <a:solidFill>
              <a:srgbClr val="FF6600"/>
            </a:solidFill>
          </c:spPr>
          <c:invertIfNegative val="0"/>
          <c:dLbls>
            <c:dLbl>
              <c:idx val="2"/>
              <c:delete val="1"/>
            </c:dLbl>
            <c:dLbl>
              <c:idx val="3"/>
              <c:delete val="1"/>
            </c:dLbl>
            <c:dLbl>
              <c:idx val="6"/>
              <c:delete val="1"/>
            </c:dLbl>
            <c:dLbl>
              <c:idx val="13"/>
              <c:delete val="1"/>
            </c:dLbl>
            <c:dLbl>
              <c:idx val="16"/>
              <c:delete val="1"/>
            </c:dLbl>
            <c:dLbl>
              <c:idx val="21"/>
              <c:layout>
                <c:manualLayout>
                  <c:x val="0.0239361702127659"/>
                  <c:y val="0.0"/>
                </c:manualLayout>
              </c:layout>
              <c:showLegendKey val="0"/>
              <c:showVal val="1"/>
              <c:showCatName val="0"/>
              <c:showSerName val="0"/>
              <c:showPercent val="0"/>
              <c:showBubbleSize val="0"/>
            </c:dLbl>
            <c:dLbl>
              <c:idx val="28"/>
              <c:delete val="1"/>
            </c:dLbl>
            <c:showLegendKey val="0"/>
            <c:showVal val="1"/>
            <c:showCatName val="0"/>
            <c:showSerName val="0"/>
            <c:showPercent val="0"/>
            <c:showBubbleSize val="0"/>
            <c:showLeaderLines val="0"/>
          </c:dLbls>
          <c:cat>
            <c:numRef>
              <c:f>'2013 percentage'!$L$5:$L$33</c:f>
              <c:numCache>
                <c:formatCode>General</c:formatCode>
                <c:ptCount val="29"/>
                <c:pt idx="0">
                  <c:v>2.0</c:v>
                </c:pt>
                <c:pt idx="1">
                  <c:v>3.0</c:v>
                </c:pt>
                <c:pt idx="2">
                  <c:v>4.0</c:v>
                </c:pt>
                <c:pt idx="3">
                  <c:v>5.0</c:v>
                </c:pt>
                <c:pt idx="4">
                  <c:v>6.0</c:v>
                </c:pt>
                <c:pt idx="5">
                  <c:v>8.0</c:v>
                </c:pt>
                <c:pt idx="6">
                  <c:v>9.0</c:v>
                </c:pt>
                <c:pt idx="7">
                  <c:v>10.0</c:v>
                </c:pt>
                <c:pt idx="8">
                  <c:v>11.0</c:v>
                </c:pt>
                <c:pt idx="9">
                  <c:v>12.0</c:v>
                </c:pt>
                <c:pt idx="10">
                  <c:v>13.0</c:v>
                </c:pt>
                <c:pt idx="11">
                  <c:v>14.0</c:v>
                </c:pt>
                <c:pt idx="12">
                  <c:v>15.0</c:v>
                </c:pt>
                <c:pt idx="13">
                  <c:v>16.0</c:v>
                </c:pt>
                <c:pt idx="14">
                  <c:v>17.0</c:v>
                </c:pt>
                <c:pt idx="15">
                  <c:v>18.0</c:v>
                </c:pt>
                <c:pt idx="16">
                  <c:v>19.0</c:v>
                </c:pt>
                <c:pt idx="17">
                  <c:v>20.0</c:v>
                </c:pt>
                <c:pt idx="18">
                  <c:v>21.0</c:v>
                </c:pt>
                <c:pt idx="19">
                  <c:v>22.0</c:v>
                </c:pt>
                <c:pt idx="20">
                  <c:v>24.0</c:v>
                </c:pt>
                <c:pt idx="21">
                  <c:v>25.0</c:v>
                </c:pt>
                <c:pt idx="22">
                  <c:v>26.0</c:v>
                </c:pt>
                <c:pt idx="23">
                  <c:v>27.0</c:v>
                </c:pt>
                <c:pt idx="24">
                  <c:v>28.0</c:v>
                </c:pt>
                <c:pt idx="25">
                  <c:v>29.0</c:v>
                </c:pt>
                <c:pt idx="26">
                  <c:v>30.0</c:v>
                </c:pt>
                <c:pt idx="27">
                  <c:v>31.0</c:v>
                </c:pt>
                <c:pt idx="28">
                  <c:v>32.0</c:v>
                </c:pt>
              </c:numCache>
            </c:numRef>
          </c:cat>
          <c:val>
            <c:numRef>
              <c:f>'2013 percentage'!$M$5:$M$33</c:f>
              <c:numCache>
                <c:formatCode>0%</c:formatCode>
                <c:ptCount val="29"/>
                <c:pt idx="0">
                  <c:v>0.382352941176471</c:v>
                </c:pt>
                <c:pt idx="1">
                  <c:v>0.333333333333333</c:v>
                </c:pt>
                <c:pt idx="2">
                  <c:v>0.0</c:v>
                </c:pt>
                <c:pt idx="3">
                  <c:v>0.0</c:v>
                </c:pt>
                <c:pt idx="4">
                  <c:v>0.08</c:v>
                </c:pt>
                <c:pt idx="5">
                  <c:v>0.0476190476190476</c:v>
                </c:pt>
                <c:pt idx="6">
                  <c:v>0.0</c:v>
                </c:pt>
                <c:pt idx="7">
                  <c:v>0.048780487804878</c:v>
                </c:pt>
                <c:pt idx="8">
                  <c:v>0.0714285714285714</c:v>
                </c:pt>
                <c:pt idx="9">
                  <c:v>0.181818181818182</c:v>
                </c:pt>
                <c:pt idx="10">
                  <c:v>0.0555555555555555</c:v>
                </c:pt>
                <c:pt idx="11">
                  <c:v>0.0476190476190476</c:v>
                </c:pt>
                <c:pt idx="12">
                  <c:v>0.434782608695652</c:v>
                </c:pt>
                <c:pt idx="13">
                  <c:v>0.0</c:v>
                </c:pt>
                <c:pt idx="14">
                  <c:v>0.0434782608695652</c:v>
                </c:pt>
                <c:pt idx="15">
                  <c:v>0.0769230769230769</c:v>
                </c:pt>
                <c:pt idx="16">
                  <c:v>0.0</c:v>
                </c:pt>
                <c:pt idx="17">
                  <c:v>0.366666666666667</c:v>
                </c:pt>
                <c:pt idx="18">
                  <c:v>0.227272727272727</c:v>
                </c:pt>
                <c:pt idx="19">
                  <c:v>0.0740740740740741</c:v>
                </c:pt>
                <c:pt idx="20">
                  <c:v>0.310344827586207</c:v>
                </c:pt>
                <c:pt idx="21">
                  <c:v>0.307692307692308</c:v>
                </c:pt>
                <c:pt idx="22">
                  <c:v>0.142857142857143</c:v>
                </c:pt>
                <c:pt idx="23">
                  <c:v>0.0769230769230769</c:v>
                </c:pt>
                <c:pt idx="24">
                  <c:v>0.153846153846154</c:v>
                </c:pt>
                <c:pt idx="25">
                  <c:v>0.037037037037037</c:v>
                </c:pt>
                <c:pt idx="26">
                  <c:v>0.307692307692308</c:v>
                </c:pt>
                <c:pt idx="27">
                  <c:v>0.133333333333333</c:v>
                </c:pt>
                <c:pt idx="28">
                  <c:v>0.0</c:v>
                </c:pt>
              </c:numCache>
            </c:numRef>
          </c:val>
        </c:ser>
        <c:dLbls>
          <c:showLegendKey val="0"/>
          <c:showVal val="0"/>
          <c:showCatName val="0"/>
          <c:showSerName val="0"/>
          <c:showPercent val="0"/>
          <c:showBubbleSize val="0"/>
        </c:dLbls>
        <c:gapWidth val="150"/>
        <c:axId val="-2134041752"/>
        <c:axId val="2050921880"/>
      </c:barChart>
      <c:catAx>
        <c:axId val="-2134041752"/>
        <c:scaling>
          <c:orientation val="minMax"/>
        </c:scaling>
        <c:delete val="0"/>
        <c:axPos val="b"/>
        <c:title>
          <c:tx>
            <c:rich>
              <a:bodyPr/>
              <a:lstStyle/>
              <a:p>
                <a:pPr>
                  <a:defRPr/>
                </a:pPr>
                <a:r>
                  <a:rPr lang="en-US" dirty="0" smtClean="0"/>
                  <a:t>Districts</a:t>
                </a:r>
                <a:r>
                  <a:rPr lang="en-US" baseline="0" dirty="0" smtClean="0"/>
                  <a:t> </a:t>
                </a:r>
                <a:r>
                  <a:rPr lang="en-US" dirty="0" smtClean="0"/>
                  <a:t>1, </a:t>
                </a:r>
                <a:r>
                  <a:rPr lang="en-US" dirty="0"/>
                  <a:t>7, </a:t>
                </a:r>
                <a:r>
                  <a:rPr lang="en-US" dirty="0" smtClean="0"/>
                  <a:t>23 </a:t>
                </a:r>
                <a:r>
                  <a:rPr lang="en-US" baseline="0" dirty="0" smtClean="0"/>
                  <a:t>not </a:t>
                </a:r>
                <a:r>
                  <a:rPr lang="en-US" baseline="0" dirty="0"/>
                  <a:t>included as they are "choice districts")</a:t>
                </a:r>
                <a:endParaRPr lang="en-US" dirty="0"/>
              </a:p>
            </c:rich>
          </c:tx>
          <c:layout/>
          <c:overlay val="0"/>
        </c:title>
        <c:numFmt formatCode="General" sourceLinked="1"/>
        <c:majorTickMark val="out"/>
        <c:minorTickMark val="none"/>
        <c:tickLblPos val="nextTo"/>
        <c:crossAx val="2050921880"/>
        <c:crosses val="autoZero"/>
        <c:auto val="1"/>
        <c:lblAlgn val="ctr"/>
        <c:lblOffset val="100"/>
        <c:noMultiLvlLbl val="0"/>
      </c:catAx>
      <c:valAx>
        <c:axId val="2050921880"/>
        <c:scaling>
          <c:orientation val="minMax"/>
        </c:scaling>
        <c:delete val="0"/>
        <c:axPos val="l"/>
        <c:majorGridlines/>
        <c:numFmt formatCode="0%" sourceLinked="1"/>
        <c:majorTickMark val="out"/>
        <c:minorTickMark val="none"/>
        <c:tickLblPos val="nextTo"/>
        <c:crossAx val="-2134041752"/>
        <c:crosses val="autoZero"/>
        <c:crossBetween val="between"/>
      </c:valAx>
    </c:plotArea>
    <c:plotVisOnly val="1"/>
    <c:dispBlanksAs val="gap"/>
    <c:showDLblsOverMax val="0"/>
  </c:chart>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a:t>Zoned Kindergarten</a:t>
            </a:r>
            <a:r>
              <a:rPr lang="en-US" baseline="0"/>
              <a:t> wait lists, citywide 2009-13</a:t>
            </a:r>
            <a:endParaRPr lang="en-US"/>
          </a:p>
        </c:rich>
      </c:tx>
      <c:layout/>
      <c:overlay val="0"/>
    </c:title>
    <c:autoTitleDeleted val="0"/>
    <c:plotArea>
      <c:layout/>
      <c:lineChart>
        <c:grouping val="stacked"/>
        <c:varyColors val="0"/>
        <c:ser>
          <c:idx val="0"/>
          <c:order val="0"/>
          <c:tx>
            <c:v>Zoned</c:v>
          </c:tx>
          <c:spPr>
            <a:ln>
              <a:solidFill>
                <a:srgbClr val="FF6600"/>
              </a:solidFill>
            </a:ln>
          </c:spPr>
          <c:marker>
            <c:symbol val="none"/>
          </c:marker>
          <c:dLbls>
            <c:dLbl>
              <c:idx val="2"/>
              <c:layout>
                <c:manualLayout>
                  <c:x val="0.0305555555555554"/>
                  <c:y val="-0.0324074074074074"/>
                </c:manualLayout>
              </c:layout>
              <c:showLegendKey val="0"/>
              <c:showVal val="1"/>
              <c:showCatName val="0"/>
              <c:showSerName val="0"/>
              <c:showPercent val="0"/>
              <c:showBubbleSize val="0"/>
            </c:dLbl>
            <c:dLbl>
              <c:idx val="3"/>
              <c:layout>
                <c:manualLayout>
                  <c:x val="0.0138888888888889"/>
                  <c:y val="-0.0601855497229513"/>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charts!$A$49:$E$49</c:f>
              <c:numCache>
                <c:formatCode>General</c:formatCode>
                <c:ptCount val="5"/>
                <c:pt idx="0">
                  <c:v>2009.0</c:v>
                </c:pt>
                <c:pt idx="1">
                  <c:v>2010.0</c:v>
                </c:pt>
                <c:pt idx="2">
                  <c:v>2011.0</c:v>
                </c:pt>
                <c:pt idx="3">
                  <c:v>2012.0</c:v>
                </c:pt>
                <c:pt idx="4">
                  <c:v>2013.0</c:v>
                </c:pt>
              </c:numCache>
            </c:numRef>
          </c:cat>
          <c:val>
            <c:numRef>
              <c:f>charts!$A$50:$E$50</c:f>
              <c:numCache>
                <c:formatCode>General</c:formatCode>
                <c:ptCount val="5"/>
                <c:pt idx="0">
                  <c:v>499.0</c:v>
                </c:pt>
                <c:pt idx="1">
                  <c:v>1885.0</c:v>
                </c:pt>
                <c:pt idx="2">
                  <c:v>2588.0</c:v>
                </c:pt>
                <c:pt idx="3">
                  <c:v>2382.0</c:v>
                </c:pt>
                <c:pt idx="4">
                  <c:v>2361.0</c:v>
                </c:pt>
              </c:numCache>
            </c:numRef>
          </c:val>
          <c:smooth val="0"/>
        </c:ser>
        <c:dLbls>
          <c:showLegendKey val="0"/>
          <c:showVal val="0"/>
          <c:showCatName val="0"/>
          <c:showSerName val="0"/>
          <c:showPercent val="0"/>
          <c:showBubbleSize val="0"/>
        </c:dLbls>
        <c:marker val="1"/>
        <c:smooth val="0"/>
        <c:axId val="2128125624"/>
        <c:axId val="2134810824"/>
      </c:lineChart>
      <c:catAx>
        <c:axId val="2128125624"/>
        <c:scaling>
          <c:orientation val="minMax"/>
        </c:scaling>
        <c:delete val="0"/>
        <c:axPos val="b"/>
        <c:numFmt formatCode="General" sourceLinked="1"/>
        <c:majorTickMark val="out"/>
        <c:minorTickMark val="none"/>
        <c:tickLblPos val="nextTo"/>
        <c:crossAx val="2134810824"/>
        <c:crosses val="autoZero"/>
        <c:auto val="1"/>
        <c:lblAlgn val="ctr"/>
        <c:lblOffset val="100"/>
        <c:noMultiLvlLbl val="0"/>
      </c:catAx>
      <c:valAx>
        <c:axId val="2134810824"/>
        <c:scaling>
          <c:orientation val="minMax"/>
        </c:scaling>
        <c:delete val="0"/>
        <c:axPos val="l"/>
        <c:majorGridlines/>
        <c:numFmt formatCode="General" sourceLinked="1"/>
        <c:majorTickMark val="out"/>
        <c:minorTickMark val="none"/>
        <c:tickLblPos val="nextTo"/>
        <c:crossAx val="2128125624"/>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2400" b="1" i="0" u="none" strike="noStrike" baseline="0" dirty="0" smtClean="0">
                <a:solidFill>
                  <a:srgbClr val="FF6600"/>
                </a:solidFill>
                <a:effectLst/>
              </a:rPr>
              <a:t>K-3 Class sizes are the largest since 1998 </a:t>
            </a:r>
            <a:r>
              <a:rPr lang="en-US" sz="1200" baseline="0" dirty="0" smtClean="0"/>
              <a:t>General </a:t>
            </a:r>
            <a:r>
              <a:rPr lang="en-US" sz="1200" baseline="0" dirty="0" err="1" smtClean="0"/>
              <a:t>ed</a:t>
            </a:r>
            <a:r>
              <a:rPr lang="en-US" sz="1200" baseline="0" dirty="0" smtClean="0"/>
              <a:t>, CTT and gifted: data from IBO </a:t>
            </a:r>
            <a:r>
              <a:rPr lang="en-US" sz="1200" baseline="0" dirty="0"/>
              <a:t>1998-2005; DOE 2006-2013</a:t>
            </a:r>
            <a:endParaRPr lang="en-US" sz="1200" dirty="0"/>
          </a:p>
        </c:rich>
      </c:tx>
      <c:layout/>
      <c:overlay val="0"/>
      <c:spPr>
        <a:solidFill>
          <a:srgbClr val="FFFFFF"/>
        </a:solidFill>
      </c:spPr>
    </c:title>
    <c:autoTitleDeleted val="0"/>
    <c:plotArea>
      <c:layout/>
      <c:lineChart>
        <c:grouping val="standard"/>
        <c:varyColors val="0"/>
        <c:ser>
          <c:idx val="0"/>
          <c:order val="0"/>
          <c:spPr>
            <a:ln>
              <a:solidFill>
                <a:srgbClr val="FF6600"/>
              </a:solidFill>
            </a:ln>
          </c:spPr>
          <c:marker>
            <c:symbol val="none"/>
          </c:marker>
          <c:dLbls>
            <c:txPr>
              <a:bodyPr/>
              <a:lstStyle/>
              <a:p>
                <a:pPr>
                  <a:defRPr sz="1600" b="0"/>
                </a:pPr>
                <a:endParaRPr lang="en-US"/>
              </a:p>
            </c:txPr>
            <c:showLegendKey val="0"/>
            <c:showVal val="1"/>
            <c:showCatName val="0"/>
            <c:showSerName val="0"/>
            <c:showPercent val="0"/>
            <c:showBubbleSize val="0"/>
            <c:showLeaderLines val="0"/>
          </c:dLbls>
          <c:cat>
            <c:strRef>
              <c:f>'LT trend'!$G$10:$V$10</c:f>
              <c:strCache>
                <c:ptCount val="16"/>
                <c:pt idx="0">
                  <c:v>1998/99</c:v>
                </c:pt>
                <c:pt idx="1">
                  <c:v>1999/00</c:v>
                </c:pt>
                <c:pt idx="2">
                  <c:v>2000/01</c:v>
                </c:pt>
                <c:pt idx="3">
                  <c:v>2001/02</c:v>
                </c:pt>
                <c:pt idx="4">
                  <c:v>2002/03</c:v>
                </c:pt>
                <c:pt idx="5">
                  <c:v>2003/04</c:v>
                </c:pt>
                <c:pt idx="6">
                  <c:v>2004/05</c:v>
                </c:pt>
                <c:pt idx="7">
                  <c:v>2005/06</c:v>
                </c:pt>
                <c:pt idx="8">
                  <c:v>2006/07</c:v>
                </c:pt>
                <c:pt idx="9">
                  <c:v>2007/08</c:v>
                </c:pt>
                <c:pt idx="10">
                  <c:v>2008/09</c:v>
                </c:pt>
                <c:pt idx="11">
                  <c:v>2009/10</c:v>
                </c:pt>
                <c:pt idx="12">
                  <c:v>2010/11</c:v>
                </c:pt>
                <c:pt idx="13">
                  <c:v>2011/12</c:v>
                </c:pt>
                <c:pt idx="14">
                  <c:v>2012/13</c:v>
                </c:pt>
                <c:pt idx="15">
                  <c:v>2013/14</c:v>
                </c:pt>
              </c:strCache>
            </c:strRef>
          </c:cat>
          <c:val>
            <c:numRef>
              <c:f>'LT trend'!$G$11:$V$11</c:f>
              <c:numCache>
                <c:formatCode>0.00</c:formatCode>
                <c:ptCount val="16"/>
                <c:pt idx="0">
                  <c:v>24.90215370312981</c:v>
                </c:pt>
                <c:pt idx="1">
                  <c:v>23.24580561180214</c:v>
                </c:pt>
                <c:pt idx="2">
                  <c:v>22.37947222419803</c:v>
                </c:pt>
                <c:pt idx="3">
                  <c:v>22.09556068031128</c:v>
                </c:pt>
                <c:pt idx="4">
                  <c:v>21.68038688095409</c:v>
                </c:pt>
                <c:pt idx="5">
                  <c:v>21.55078822129685</c:v>
                </c:pt>
                <c:pt idx="6">
                  <c:v>21.28487229862475</c:v>
                </c:pt>
                <c:pt idx="7">
                  <c:v>21.11942368441328</c:v>
                </c:pt>
                <c:pt idx="8">
                  <c:v>21.0</c:v>
                </c:pt>
                <c:pt idx="9">
                  <c:v>20.9</c:v>
                </c:pt>
                <c:pt idx="10">
                  <c:v>21.4</c:v>
                </c:pt>
                <c:pt idx="11">
                  <c:v>22.1</c:v>
                </c:pt>
                <c:pt idx="12">
                  <c:v>22.9</c:v>
                </c:pt>
                <c:pt idx="13">
                  <c:v>23.89</c:v>
                </c:pt>
                <c:pt idx="14">
                  <c:v>24.45999999999999</c:v>
                </c:pt>
                <c:pt idx="15">
                  <c:v>24.86</c:v>
                </c:pt>
              </c:numCache>
            </c:numRef>
          </c:val>
          <c:smooth val="0"/>
        </c:ser>
        <c:dLbls>
          <c:showLegendKey val="0"/>
          <c:showVal val="0"/>
          <c:showCatName val="0"/>
          <c:showSerName val="0"/>
          <c:showPercent val="0"/>
          <c:showBubbleSize val="0"/>
        </c:dLbls>
        <c:marker val="1"/>
        <c:smooth val="0"/>
        <c:axId val="-2132155672"/>
        <c:axId val="2116606952"/>
      </c:lineChart>
      <c:catAx>
        <c:axId val="-2132155672"/>
        <c:scaling>
          <c:orientation val="minMax"/>
        </c:scaling>
        <c:delete val="0"/>
        <c:axPos val="b"/>
        <c:majorTickMark val="none"/>
        <c:minorTickMark val="none"/>
        <c:tickLblPos val="nextTo"/>
        <c:crossAx val="2116606952"/>
        <c:crosses val="autoZero"/>
        <c:auto val="1"/>
        <c:lblAlgn val="ctr"/>
        <c:lblOffset val="100"/>
        <c:noMultiLvlLbl val="0"/>
      </c:catAx>
      <c:valAx>
        <c:axId val="2116606952"/>
        <c:scaling>
          <c:orientation val="minMax"/>
        </c:scaling>
        <c:delete val="1"/>
        <c:axPos val="l"/>
        <c:majorGridlines/>
        <c:numFmt formatCode="0.00" sourceLinked="1"/>
        <c:majorTickMark val="none"/>
        <c:minorTickMark val="none"/>
        <c:tickLblPos val="none"/>
        <c:crossAx val="-2132155672"/>
        <c:crosses val="autoZero"/>
        <c:crossBetween val="between"/>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a:defRPr sz="1800"/>
            </a:pPr>
            <a:r>
              <a:rPr lang="en-US" sz="2400" dirty="0" smtClean="0">
                <a:solidFill>
                  <a:srgbClr val="FF6600"/>
                </a:solidFill>
              </a:rPr>
              <a:t>4th – 8</a:t>
            </a:r>
            <a:r>
              <a:rPr lang="en-US" sz="2400" baseline="30000" dirty="0" smtClean="0">
                <a:solidFill>
                  <a:srgbClr val="FF6600"/>
                </a:solidFill>
              </a:rPr>
              <a:t>th</a:t>
            </a:r>
            <a:r>
              <a:rPr lang="en-US" sz="2400" dirty="0" smtClean="0">
                <a:solidFill>
                  <a:srgbClr val="FF6600"/>
                </a:solidFill>
              </a:rPr>
              <a:t> grade Class</a:t>
            </a:r>
            <a:r>
              <a:rPr lang="en-US" sz="2400" baseline="0" dirty="0" smtClean="0">
                <a:solidFill>
                  <a:srgbClr val="FF6600"/>
                </a:solidFill>
              </a:rPr>
              <a:t> sizes largest </a:t>
            </a:r>
            <a:r>
              <a:rPr lang="en-US" sz="2400" baseline="0" dirty="0">
                <a:solidFill>
                  <a:srgbClr val="FF6600"/>
                </a:solidFill>
              </a:rPr>
              <a:t>since 2002 </a:t>
            </a:r>
          </a:p>
          <a:p>
            <a:pPr algn="ctr">
              <a:defRPr sz="1800"/>
            </a:pPr>
            <a:r>
              <a:rPr lang="en-US" sz="1200" b="1" i="0" baseline="0" dirty="0" err="1" smtClean="0">
                <a:effectLst/>
              </a:rPr>
              <a:t>Gened</a:t>
            </a:r>
            <a:r>
              <a:rPr lang="en-US" sz="1200" b="1" i="0" baseline="0" dirty="0" smtClean="0">
                <a:effectLst/>
              </a:rPr>
              <a:t>, CTT and gifted: data from IBO 1998-2005; DOE 2006-2013</a:t>
            </a:r>
            <a:endParaRPr lang="en-US" sz="1200" dirty="0">
              <a:effectLst/>
            </a:endParaRPr>
          </a:p>
        </c:rich>
      </c:tx>
      <c:layout>
        <c:manualLayout>
          <c:xMode val="edge"/>
          <c:yMode val="edge"/>
          <c:x val="0.12581519221862"/>
          <c:y val="0.0243445692883895"/>
        </c:manualLayout>
      </c:layout>
      <c:overlay val="0"/>
      <c:spPr>
        <a:solidFill>
          <a:srgbClr val="FFFFFF"/>
        </a:solidFill>
      </c:spPr>
    </c:title>
    <c:autoTitleDeleted val="0"/>
    <c:plotArea>
      <c:layout>
        <c:manualLayout>
          <c:layoutTarget val="inner"/>
          <c:xMode val="edge"/>
          <c:yMode val="edge"/>
          <c:x val="0.015406162464986"/>
          <c:y val="0.124325842696629"/>
          <c:w val="0.969187675070028"/>
          <c:h val="0.707038101978826"/>
        </c:manualLayout>
      </c:layout>
      <c:lineChart>
        <c:grouping val="standard"/>
        <c:varyColors val="0"/>
        <c:ser>
          <c:idx val="0"/>
          <c:order val="0"/>
          <c:spPr>
            <a:ln>
              <a:solidFill>
                <a:srgbClr val="FF6600"/>
              </a:solidFill>
            </a:ln>
          </c:spPr>
          <c:marker>
            <c:symbol val="none"/>
          </c:marker>
          <c:dLbls>
            <c:txPr>
              <a:bodyPr/>
              <a:lstStyle/>
              <a:p>
                <a:pPr>
                  <a:defRPr sz="1600" b="0"/>
                </a:pPr>
                <a:endParaRPr lang="en-US"/>
              </a:p>
            </c:txPr>
            <c:showLegendKey val="0"/>
            <c:showVal val="1"/>
            <c:showCatName val="0"/>
            <c:showSerName val="0"/>
            <c:showPercent val="0"/>
            <c:showBubbleSize val="0"/>
            <c:showLeaderLines val="0"/>
          </c:dLbls>
          <c:cat>
            <c:strRef>
              <c:f>'LT trend'!$J$31:$Y$31</c:f>
              <c:strCache>
                <c:ptCount val="16"/>
                <c:pt idx="0">
                  <c:v>1998/99</c:v>
                </c:pt>
                <c:pt idx="1">
                  <c:v>1999/00</c:v>
                </c:pt>
                <c:pt idx="2">
                  <c:v>2000/01</c:v>
                </c:pt>
                <c:pt idx="3">
                  <c:v>2001/02</c:v>
                </c:pt>
                <c:pt idx="4">
                  <c:v>2002/03</c:v>
                </c:pt>
                <c:pt idx="5">
                  <c:v>2003/04</c:v>
                </c:pt>
                <c:pt idx="6">
                  <c:v>2004/05</c:v>
                </c:pt>
                <c:pt idx="7">
                  <c:v>2005/06</c:v>
                </c:pt>
                <c:pt idx="8">
                  <c:v> 2006/07</c:v>
                </c:pt>
                <c:pt idx="9">
                  <c:v>2007/08</c:v>
                </c:pt>
                <c:pt idx="10">
                  <c:v>2008/09</c:v>
                </c:pt>
                <c:pt idx="11">
                  <c:v>2009/10</c:v>
                </c:pt>
                <c:pt idx="12">
                  <c:v>2010-11</c:v>
                </c:pt>
                <c:pt idx="13">
                  <c:v>2011/12</c:v>
                </c:pt>
                <c:pt idx="14">
                  <c:v>2012/13</c:v>
                </c:pt>
                <c:pt idx="15">
                  <c:v>2013/14</c:v>
                </c:pt>
              </c:strCache>
            </c:strRef>
          </c:cat>
          <c:val>
            <c:numRef>
              <c:f>'LT trend'!$J$32:$Y$32</c:f>
              <c:numCache>
                <c:formatCode>0.0</c:formatCode>
                <c:ptCount val="16"/>
                <c:pt idx="0">
                  <c:v>28.08717250220332</c:v>
                </c:pt>
                <c:pt idx="1">
                  <c:v>27.50888256556177</c:v>
                </c:pt>
                <c:pt idx="2">
                  <c:v>27.23074054739351</c:v>
                </c:pt>
                <c:pt idx="3">
                  <c:v>27.3568578185043</c:v>
                </c:pt>
                <c:pt idx="4">
                  <c:v>27.04425881146039</c:v>
                </c:pt>
                <c:pt idx="5">
                  <c:v>26.70072886297372</c:v>
                </c:pt>
                <c:pt idx="6">
                  <c:v>26.44284235433278</c:v>
                </c:pt>
                <c:pt idx="7">
                  <c:v>25.92062780269058</c:v>
                </c:pt>
                <c:pt idx="8">
                  <c:v>25.6</c:v>
                </c:pt>
                <c:pt idx="9">
                  <c:v>25.1</c:v>
                </c:pt>
                <c:pt idx="10" formatCode="General">
                  <c:v>25.3</c:v>
                </c:pt>
                <c:pt idx="11" formatCode="General">
                  <c:v>25.8</c:v>
                </c:pt>
                <c:pt idx="12" formatCode="General">
                  <c:v>26.3</c:v>
                </c:pt>
                <c:pt idx="13" formatCode="General">
                  <c:v>26.6</c:v>
                </c:pt>
                <c:pt idx="14" formatCode="General">
                  <c:v>26.7</c:v>
                </c:pt>
                <c:pt idx="15" formatCode="General">
                  <c:v>26.8</c:v>
                </c:pt>
              </c:numCache>
            </c:numRef>
          </c:val>
          <c:smooth val="0"/>
        </c:ser>
        <c:dLbls>
          <c:showLegendKey val="0"/>
          <c:showVal val="0"/>
          <c:showCatName val="0"/>
          <c:showSerName val="0"/>
          <c:showPercent val="0"/>
          <c:showBubbleSize val="0"/>
        </c:dLbls>
        <c:marker val="1"/>
        <c:smooth val="0"/>
        <c:axId val="2121241640"/>
        <c:axId val="2116156856"/>
      </c:lineChart>
      <c:catAx>
        <c:axId val="2121241640"/>
        <c:scaling>
          <c:orientation val="minMax"/>
        </c:scaling>
        <c:delete val="0"/>
        <c:axPos val="b"/>
        <c:majorTickMark val="none"/>
        <c:minorTickMark val="none"/>
        <c:tickLblPos val="nextTo"/>
        <c:crossAx val="2116156856"/>
        <c:crosses val="autoZero"/>
        <c:auto val="1"/>
        <c:lblAlgn val="ctr"/>
        <c:lblOffset val="100"/>
        <c:noMultiLvlLbl val="0"/>
      </c:catAx>
      <c:valAx>
        <c:axId val="2116156856"/>
        <c:scaling>
          <c:orientation val="minMax"/>
        </c:scaling>
        <c:delete val="1"/>
        <c:axPos val="l"/>
        <c:majorGridlines/>
        <c:numFmt formatCode="0.0" sourceLinked="1"/>
        <c:majorTickMark val="none"/>
        <c:minorTickMark val="none"/>
        <c:tickLblPos val="none"/>
        <c:crossAx val="2121241640"/>
        <c:crosses val="autoZero"/>
        <c:crossBetween val="between"/>
      </c:valAx>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2000" b="1" i="0" baseline="0" dirty="0" smtClean="0">
                <a:solidFill>
                  <a:srgbClr val="FF6600"/>
                </a:solidFill>
                <a:effectLst/>
              </a:rPr>
              <a:t>Total </a:t>
            </a:r>
            <a:r>
              <a:rPr lang="en-US" sz="2000" b="1" i="0" baseline="0" dirty="0">
                <a:solidFill>
                  <a:srgbClr val="FF6600"/>
                </a:solidFill>
                <a:effectLst/>
              </a:rPr>
              <a:t>no. of teachers dropped by 5,000 since 2007-8 </a:t>
            </a:r>
            <a:endParaRPr lang="en-US" sz="2000" dirty="0">
              <a:solidFill>
                <a:srgbClr val="FF6600"/>
              </a:solidFill>
              <a:effectLst/>
            </a:endParaRPr>
          </a:p>
          <a:p>
            <a:pPr>
              <a:defRPr/>
            </a:pPr>
            <a:r>
              <a:rPr lang="en-US" sz="1800" b="1" i="0" baseline="0" dirty="0">
                <a:effectLst/>
              </a:rPr>
              <a:t>data source: Mayor's Management Report</a:t>
            </a:r>
            <a:endParaRPr lang="en-US" sz="1800" dirty="0">
              <a:effectLst/>
            </a:endParaRPr>
          </a:p>
        </c:rich>
      </c:tx>
      <c:layout>
        <c:manualLayout>
          <c:xMode val="edge"/>
          <c:yMode val="edge"/>
          <c:x val="0.128817524262955"/>
          <c:y val="0.00147687007874016"/>
        </c:manualLayout>
      </c:layout>
      <c:overlay val="0"/>
      <c:spPr>
        <a:noFill/>
      </c:spPr>
    </c:title>
    <c:autoTitleDeleted val="0"/>
    <c:plotArea>
      <c:layout>
        <c:manualLayout>
          <c:layoutTarget val="inner"/>
          <c:xMode val="edge"/>
          <c:yMode val="edge"/>
          <c:x val="0.0305555555555556"/>
          <c:y val="0.182429784914633"/>
          <c:w val="0.93888888888889"/>
          <c:h val="0.701590332023618"/>
        </c:manualLayout>
      </c:layout>
      <c:lineChart>
        <c:grouping val="standard"/>
        <c:varyColors val="0"/>
        <c:ser>
          <c:idx val="0"/>
          <c:order val="0"/>
          <c:tx>
            <c:strRef>
              <c:f>'teachers MMR'!$C$32</c:f>
              <c:strCache>
                <c:ptCount val="1"/>
                <c:pt idx="0">
                  <c:v>teachers</c:v>
                </c:pt>
              </c:strCache>
            </c:strRef>
          </c:tx>
          <c:spPr>
            <a:ln>
              <a:solidFill>
                <a:srgbClr val="FF6600"/>
              </a:solidFill>
            </a:ln>
          </c:spPr>
          <c:marker>
            <c:symbol val="none"/>
          </c:marker>
          <c:dLbls>
            <c:dLbl>
              <c:idx val="0"/>
              <c:layout>
                <c:manualLayout>
                  <c:x val="-0.0154320987654321"/>
                  <c:y val="-0.0174710623492691"/>
                </c:manualLayout>
              </c:layout>
              <c:showLegendKey val="0"/>
              <c:showVal val="1"/>
              <c:showCatName val="0"/>
              <c:showSerName val="0"/>
              <c:showPercent val="0"/>
              <c:showBubbleSize val="0"/>
            </c:dLbl>
            <c:txPr>
              <a:bodyPr/>
              <a:lstStyle/>
              <a:p>
                <a:pPr>
                  <a:defRPr sz="1800"/>
                </a:pPr>
                <a:endParaRPr lang="en-US"/>
              </a:p>
            </c:txPr>
            <c:showLegendKey val="0"/>
            <c:showVal val="1"/>
            <c:showCatName val="0"/>
            <c:showSerName val="0"/>
            <c:showPercent val="0"/>
            <c:showBubbleSize val="0"/>
            <c:showLeaderLines val="0"/>
          </c:dLbls>
          <c:cat>
            <c:strRef>
              <c:f>'teachers MMR'!$D$31:$I$31</c:f>
              <c:strCache>
                <c:ptCount val="6"/>
                <c:pt idx="0">
                  <c:v>FY08</c:v>
                </c:pt>
                <c:pt idx="1">
                  <c:v>FY09</c:v>
                </c:pt>
                <c:pt idx="2">
                  <c:v>FY10</c:v>
                </c:pt>
                <c:pt idx="3">
                  <c:v>FY11</c:v>
                </c:pt>
                <c:pt idx="4">
                  <c:v>FY12</c:v>
                </c:pt>
                <c:pt idx="5">
                  <c:v>FY 13</c:v>
                </c:pt>
              </c:strCache>
            </c:strRef>
          </c:cat>
          <c:val>
            <c:numRef>
              <c:f>'teachers MMR'!$D$32:$I$32</c:f>
              <c:numCache>
                <c:formatCode>#,##0</c:formatCode>
                <c:ptCount val="6"/>
                <c:pt idx="0">
                  <c:v>79109.0</c:v>
                </c:pt>
                <c:pt idx="1">
                  <c:v>79021.0</c:v>
                </c:pt>
                <c:pt idx="2">
                  <c:v>76795.0</c:v>
                </c:pt>
                <c:pt idx="3">
                  <c:v>74958.0</c:v>
                </c:pt>
                <c:pt idx="4">
                  <c:v>72787.0</c:v>
                </c:pt>
                <c:pt idx="5">
                  <c:v>73844.0</c:v>
                </c:pt>
              </c:numCache>
            </c:numRef>
          </c:val>
          <c:smooth val="0"/>
        </c:ser>
        <c:dLbls>
          <c:showLegendKey val="0"/>
          <c:showVal val="0"/>
          <c:showCatName val="0"/>
          <c:showSerName val="0"/>
          <c:showPercent val="0"/>
          <c:showBubbleSize val="0"/>
        </c:dLbls>
        <c:marker val="1"/>
        <c:smooth val="0"/>
        <c:axId val="2116724072"/>
        <c:axId val="-2132084808"/>
      </c:lineChart>
      <c:catAx>
        <c:axId val="2116724072"/>
        <c:scaling>
          <c:orientation val="minMax"/>
        </c:scaling>
        <c:delete val="0"/>
        <c:axPos val="b"/>
        <c:majorTickMark val="out"/>
        <c:minorTickMark val="none"/>
        <c:tickLblPos val="nextTo"/>
        <c:txPr>
          <a:bodyPr/>
          <a:lstStyle/>
          <a:p>
            <a:pPr>
              <a:defRPr sz="1800"/>
            </a:pPr>
            <a:endParaRPr lang="en-US"/>
          </a:p>
        </c:txPr>
        <c:crossAx val="-2132084808"/>
        <c:crosses val="autoZero"/>
        <c:auto val="1"/>
        <c:lblAlgn val="ctr"/>
        <c:lblOffset val="100"/>
        <c:noMultiLvlLbl val="0"/>
      </c:catAx>
      <c:valAx>
        <c:axId val="-2132084808"/>
        <c:scaling>
          <c:orientation val="minMax"/>
        </c:scaling>
        <c:delete val="1"/>
        <c:axPos val="l"/>
        <c:majorGridlines/>
        <c:numFmt formatCode="#,##0" sourceLinked="1"/>
        <c:majorTickMark val="out"/>
        <c:minorTickMark val="none"/>
        <c:tickLblPos val="none"/>
        <c:crossAx val="2116724072"/>
        <c:crosses val="autoZero"/>
        <c:crossBetween val="between"/>
      </c:valAx>
    </c:plotArea>
    <c:plotVisOnly val="1"/>
    <c:dispBlanksAs val="gap"/>
    <c:showDLblsOverMax val="0"/>
  </c:chart>
  <c:spPr>
    <a:ln>
      <a:solidFill>
        <a:schemeClr val="accent1"/>
      </a:solidFill>
    </a:ln>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lineChart>
        <c:grouping val="standard"/>
        <c:varyColors val="0"/>
        <c:ser>
          <c:idx val="0"/>
          <c:order val="0"/>
          <c:tx>
            <c:strRef>
              <c:f>'D19'!$A$3</c:f>
              <c:strCache>
                <c:ptCount val="1"/>
                <c:pt idx="0">
                  <c:v>C4E goals</c:v>
                </c:pt>
              </c:strCache>
            </c:strRef>
          </c:tx>
          <c:spPr>
            <a:ln>
              <a:solidFill>
                <a:srgbClr val="008000"/>
              </a:solidFill>
            </a:ln>
          </c:spPr>
          <c:marker>
            <c:symbol val="none"/>
          </c:marker>
          <c:dLbls>
            <c:showLegendKey val="0"/>
            <c:showVal val="1"/>
            <c:showCatName val="0"/>
            <c:showSerName val="0"/>
            <c:showPercent val="0"/>
            <c:showBubbleSize val="0"/>
            <c:showLeaderLines val="0"/>
          </c:dLbls>
          <c:cat>
            <c:strRef>
              <c:f>'D19'!$B$2:$I$2</c:f>
              <c:strCache>
                <c:ptCount val="8"/>
                <c:pt idx="0">
                  <c:v>Baseline</c:v>
                </c:pt>
                <c:pt idx="1">
                  <c:v>2007-8</c:v>
                </c:pt>
                <c:pt idx="2">
                  <c:v>2008-9</c:v>
                </c:pt>
                <c:pt idx="3">
                  <c:v>2009-10</c:v>
                </c:pt>
                <c:pt idx="4">
                  <c:v>2010-11</c:v>
                </c:pt>
                <c:pt idx="5">
                  <c:v>2011-12</c:v>
                </c:pt>
                <c:pt idx="6">
                  <c:v>2012-13</c:v>
                </c:pt>
                <c:pt idx="7">
                  <c:v>2013-14</c:v>
                </c:pt>
              </c:strCache>
            </c:strRef>
          </c:cat>
          <c:val>
            <c:numRef>
              <c:f>'D19'!$B$3:$I$3</c:f>
              <c:numCache>
                <c:formatCode>General</c:formatCode>
                <c:ptCount val="8"/>
                <c:pt idx="0">
                  <c:v>21.0</c:v>
                </c:pt>
                <c:pt idx="1">
                  <c:v>20.7</c:v>
                </c:pt>
                <c:pt idx="2">
                  <c:v>20.5</c:v>
                </c:pt>
                <c:pt idx="3">
                  <c:v>20.3</c:v>
                </c:pt>
                <c:pt idx="4">
                  <c:v>20.1</c:v>
                </c:pt>
                <c:pt idx="5">
                  <c:v>19.9</c:v>
                </c:pt>
                <c:pt idx="6">
                  <c:v>19.9</c:v>
                </c:pt>
                <c:pt idx="7">
                  <c:v>19.9</c:v>
                </c:pt>
              </c:numCache>
            </c:numRef>
          </c:val>
          <c:smooth val="0"/>
        </c:ser>
        <c:ser>
          <c:idx val="1"/>
          <c:order val="1"/>
          <c:tx>
            <c:strRef>
              <c:f>'D19'!$A$4</c:f>
              <c:strCache>
                <c:ptCount val="1"/>
                <c:pt idx="0">
                  <c:v>Citywide actual</c:v>
                </c:pt>
              </c:strCache>
            </c:strRef>
          </c:tx>
          <c:spPr>
            <a:ln>
              <a:solidFill>
                <a:srgbClr val="FF0000"/>
              </a:solidFill>
            </a:ln>
          </c:spPr>
          <c:marker>
            <c:symbol val="none"/>
          </c:marker>
          <c:dLbls>
            <c:showLegendKey val="0"/>
            <c:showVal val="1"/>
            <c:showCatName val="0"/>
            <c:showSerName val="0"/>
            <c:showPercent val="0"/>
            <c:showBubbleSize val="0"/>
            <c:showLeaderLines val="0"/>
          </c:dLbls>
          <c:cat>
            <c:strRef>
              <c:f>'D19'!$B$2:$I$2</c:f>
              <c:strCache>
                <c:ptCount val="8"/>
                <c:pt idx="0">
                  <c:v>Baseline</c:v>
                </c:pt>
                <c:pt idx="1">
                  <c:v>2007-8</c:v>
                </c:pt>
                <c:pt idx="2">
                  <c:v>2008-9</c:v>
                </c:pt>
                <c:pt idx="3">
                  <c:v>2009-10</c:v>
                </c:pt>
                <c:pt idx="4">
                  <c:v>2010-11</c:v>
                </c:pt>
                <c:pt idx="5">
                  <c:v>2011-12</c:v>
                </c:pt>
                <c:pt idx="6">
                  <c:v>2012-13</c:v>
                </c:pt>
                <c:pt idx="7">
                  <c:v>2013-14</c:v>
                </c:pt>
              </c:strCache>
            </c:strRef>
          </c:cat>
          <c:val>
            <c:numRef>
              <c:f>'D19'!$B$4:$I$4</c:f>
              <c:numCache>
                <c:formatCode>General</c:formatCode>
                <c:ptCount val="8"/>
                <c:pt idx="0">
                  <c:v>21.0</c:v>
                </c:pt>
                <c:pt idx="1">
                  <c:v>20.9</c:v>
                </c:pt>
                <c:pt idx="2">
                  <c:v>21.4</c:v>
                </c:pt>
                <c:pt idx="3">
                  <c:v>22.1</c:v>
                </c:pt>
                <c:pt idx="4">
                  <c:v>22.9</c:v>
                </c:pt>
                <c:pt idx="5">
                  <c:v>23.9</c:v>
                </c:pt>
                <c:pt idx="6">
                  <c:v>24.5</c:v>
                </c:pt>
                <c:pt idx="7" formatCode="0.0">
                  <c:v>24.86</c:v>
                </c:pt>
              </c:numCache>
            </c:numRef>
          </c:val>
          <c:smooth val="0"/>
        </c:ser>
        <c:ser>
          <c:idx val="2"/>
          <c:order val="2"/>
          <c:tx>
            <c:strRef>
              <c:f>'D19'!$A$5</c:f>
              <c:strCache>
                <c:ptCount val="1"/>
                <c:pt idx="0">
                  <c:v>D19</c:v>
                </c:pt>
              </c:strCache>
            </c:strRef>
          </c:tx>
          <c:spPr>
            <a:ln>
              <a:solidFill>
                <a:schemeClr val="tx1"/>
              </a:solidFill>
            </a:ln>
          </c:spPr>
          <c:marker>
            <c:symbol val="none"/>
          </c:marker>
          <c:dLbls>
            <c:showLegendKey val="0"/>
            <c:showVal val="1"/>
            <c:showCatName val="0"/>
            <c:showSerName val="0"/>
            <c:showPercent val="0"/>
            <c:showBubbleSize val="0"/>
            <c:showLeaderLines val="0"/>
          </c:dLbls>
          <c:cat>
            <c:strRef>
              <c:f>'D19'!$B$2:$I$2</c:f>
              <c:strCache>
                <c:ptCount val="8"/>
                <c:pt idx="0">
                  <c:v>Baseline</c:v>
                </c:pt>
                <c:pt idx="1">
                  <c:v>2007-8</c:v>
                </c:pt>
                <c:pt idx="2">
                  <c:v>2008-9</c:v>
                </c:pt>
                <c:pt idx="3">
                  <c:v>2009-10</c:v>
                </c:pt>
                <c:pt idx="4">
                  <c:v>2010-11</c:v>
                </c:pt>
                <c:pt idx="5">
                  <c:v>2011-12</c:v>
                </c:pt>
                <c:pt idx="6">
                  <c:v>2012-13</c:v>
                </c:pt>
                <c:pt idx="7">
                  <c:v>2013-14</c:v>
                </c:pt>
              </c:strCache>
            </c:strRef>
          </c:cat>
          <c:val>
            <c:numRef>
              <c:f>'D19'!$B$5:$I$5</c:f>
              <c:numCache>
                <c:formatCode>General</c:formatCode>
                <c:ptCount val="8"/>
                <c:pt idx="0">
                  <c:v>19.8</c:v>
                </c:pt>
                <c:pt idx="1">
                  <c:v>19.5</c:v>
                </c:pt>
                <c:pt idx="2">
                  <c:v>19.9</c:v>
                </c:pt>
                <c:pt idx="3">
                  <c:v>21.0</c:v>
                </c:pt>
                <c:pt idx="4">
                  <c:v>21.7</c:v>
                </c:pt>
                <c:pt idx="5">
                  <c:v>22.8</c:v>
                </c:pt>
                <c:pt idx="6">
                  <c:v>23.6</c:v>
                </c:pt>
                <c:pt idx="7" formatCode="0.0">
                  <c:v>23.96</c:v>
                </c:pt>
              </c:numCache>
            </c:numRef>
          </c:val>
          <c:smooth val="0"/>
        </c:ser>
        <c:dLbls>
          <c:showLegendKey val="0"/>
          <c:showVal val="0"/>
          <c:showCatName val="0"/>
          <c:showSerName val="0"/>
          <c:showPercent val="0"/>
          <c:showBubbleSize val="0"/>
        </c:dLbls>
        <c:marker val="1"/>
        <c:smooth val="0"/>
        <c:axId val="2119518216"/>
        <c:axId val="-2132521528"/>
      </c:lineChart>
      <c:catAx>
        <c:axId val="2119518216"/>
        <c:scaling>
          <c:orientation val="minMax"/>
        </c:scaling>
        <c:delete val="0"/>
        <c:axPos val="b"/>
        <c:majorTickMark val="out"/>
        <c:minorTickMark val="none"/>
        <c:tickLblPos val="nextTo"/>
        <c:crossAx val="-2132521528"/>
        <c:crosses val="autoZero"/>
        <c:auto val="1"/>
        <c:lblAlgn val="ctr"/>
        <c:lblOffset val="100"/>
        <c:noMultiLvlLbl val="0"/>
      </c:catAx>
      <c:valAx>
        <c:axId val="-2132521528"/>
        <c:scaling>
          <c:orientation val="minMax"/>
          <c:min val="19.0"/>
        </c:scaling>
        <c:delete val="0"/>
        <c:axPos val="l"/>
        <c:majorGridlines/>
        <c:numFmt formatCode="General" sourceLinked="1"/>
        <c:majorTickMark val="out"/>
        <c:minorTickMark val="none"/>
        <c:tickLblPos val="nextTo"/>
        <c:crossAx val="2119518216"/>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lineChart>
        <c:grouping val="standard"/>
        <c:varyColors val="0"/>
        <c:ser>
          <c:idx val="0"/>
          <c:order val="0"/>
          <c:tx>
            <c:strRef>
              <c:f>'D19'!$A$10</c:f>
              <c:strCache>
                <c:ptCount val="1"/>
                <c:pt idx="0">
                  <c:v>C4E target</c:v>
                </c:pt>
              </c:strCache>
            </c:strRef>
          </c:tx>
          <c:spPr>
            <a:ln>
              <a:solidFill>
                <a:srgbClr val="008000"/>
              </a:solidFill>
            </a:ln>
          </c:spPr>
          <c:marker>
            <c:symbol val="none"/>
          </c:marker>
          <c:dLbls>
            <c:showLegendKey val="0"/>
            <c:showVal val="1"/>
            <c:showCatName val="0"/>
            <c:showSerName val="0"/>
            <c:showPercent val="0"/>
            <c:showBubbleSize val="0"/>
            <c:showLeaderLines val="0"/>
          </c:dLbls>
          <c:cat>
            <c:strRef>
              <c:f>'D19'!$B$9:$I$9</c:f>
              <c:strCache>
                <c:ptCount val="8"/>
                <c:pt idx="0">
                  <c:v>Baseline</c:v>
                </c:pt>
                <c:pt idx="1">
                  <c:v>2007-8</c:v>
                </c:pt>
                <c:pt idx="2">
                  <c:v>2008-9</c:v>
                </c:pt>
                <c:pt idx="3">
                  <c:v>2009-10</c:v>
                </c:pt>
                <c:pt idx="4">
                  <c:v>2010-11</c:v>
                </c:pt>
                <c:pt idx="5">
                  <c:v>2011-12</c:v>
                </c:pt>
                <c:pt idx="6">
                  <c:v>2012-13</c:v>
                </c:pt>
                <c:pt idx="7">
                  <c:v>2013-14</c:v>
                </c:pt>
              </c:strCache>
            </c:strRef>
          </c:cat>
          <c:val>
            <c:numRef>
              <c:f>'D19'!$B$10:$I$10</c:f>
              <c:numCache>
                <c:formatCode>General</c:formatCode>
                <c:ptCount val="8"/>
                <c:pt idx="0">
                  <c:v>25.6</c:v>
                </c:pt>
                <c:pt idx="1">
                  <c:v>24.8</c:v>
                </c:pt>
                <c:pt idx="2">
                  <c:v>24.6</c:v>
                </c:pt>
                <c:pt idx="3">
                  <c:v>23.8</c:v>
                </c:pt>
                <c:pt idx="4">
                  <c:v>23.3</c:v>
                </c:pt>
                <c:pt idx="5">
                  <c:v>22.9</c:v>
                </c:pt>
                <c:pt idx="6">
                  <c:v>22.9</c:v>
                </c:pt>
                <c:pt idx="7">
                  <c:v>22.9</c:v>
                </c:pt>
              </c:numCache>
            </c:numRef>
          </c:val>
          <c:smooth val="0"/>
        </c:ser>
        <c:ser>
          <c:idx val="1"/>
          <c:order val="1"/>
          <c:tx>
            <c:strRef>
              <c:f>'D19'!$A$11</c:f>
              <c:strCache>
                <c:ptCount val="1"/>
                <c:pt idx="0">
                  <c:v>Citywide actual</c:v>
                </c:pt>
              </c:strCache>
            </c:strRef>
          </c:tx>
          <c:spPr>
            <a:ln>
              <a:solidFill>
                <a:srgbClr val="FF0000"/>
              </a:solidFill>
            </a:ln>
          </c:spPr>
          <c:marker>
            <c:symbol val="none"/>
          </c:marker>
          <c:dLbls>
            <c:showLegendKey val="0"/>
            <c:showVal val="1"/>
            <c:showCatName val="0"/>
            <c:showSerName val="0"/>
            <c:showPercent val="0"/>
            <c:showBubbleSize val="0"/>
            <c:showLeaderLines val="0"/>
          </c:dLbls>
          <c:cat>
            <c:strRef>
              <c:f>'D19'!$B$9:$I$9</c:f>
              <c:strCache>
                <c:ptCount val="8"/>
                <c:pt idx="0">
                  <c:v>Baseline</c:v>
                </c:pt>
                <c:pt idx="1">
                  <c:v>2007-8</c:v>
                </c:pt>
                <c:pt idx="2">
                  <c:v>2008-9</c:v>
                </c:pt>
                <c:pt idx="3">
                  <c:v>2009-10</c:v>
                </c:pt>
                <c:pt idx="4">
                  <c:v>2010-11</c:v>
                </c:pt>
                <c:pt idx="5">
                  <c:v>2011-12</c:v>
                </c:pt>
                <c:pt idx="6">
                  <c:v>2012-13</c:v>
                </c:pt>
                <c:pt idx="7">
                  <c:v>2013-14</c:v>
                </c:pt>
              </c:strCache>
            </c:strRef>
          </c:cat>
          <c:val>
            <c:numRef>
              <c:f>'D19'!$B$11:$I$11</c:f>
              <c:numCache>
                <c:formatCode>General</c:formatCode>
                <c:ptCount val="8"/>
                <c:pt idx="0">
                  <c:v>25.6</c:v>
                </c:pt>
                <c:pt idx="1">
                  <c:v>25.1</c:v>
                </c:pt>
                <c:pt idx="2">
                  <c:v>25.3</c:v>
                </c:pt>
                <c:pt idx="3">
                  <c:v>25.8</c:v>
                </c:pt>
                <c:pt idx="4">
                  <c:v>26.3</c:v>
                </c:pt>
                <c:pt idx="5">
                  <c:v>26.6</c:v>
                </c:pt>
                <c:pt idx="6">
                  <c:v>26.7</c:v>
                </c:pt>
                <c:pt idx="7">
                  <c:v>26.8</c:v>
                </c:pt>
              </c:numCache>
            </c:numRef>
          </c:val>
          <c:smooth val="0"/>
        </c:ser>
        <c:ser>
          <c:idx val="2"/>
          <c:order val="2"/>
          <c:tx>
            <c:strRef>
              <c:f>'D19'!$A$12</c:f>
              <c:strCache>
                <c:ptCount val="1"/>
                <c:pt idx="0">
                  <c:v>D19</c:v>
                </c:pt>
              </c:strCache>
            </c:strRef>
          </c:tx>
          <c:spPr>
            <a:ln>
              <a:solidFill>
                <a:srgbClr val="292934"/>
              </a:solidFill>
            </a:ln>
          </c:spPr>
          <c:marker>
            <c:symbol val="none"/>
          </c:marker>
          <c:dLbls>
            <c:dLbl>
              <c:idx val="3"/>
              <c:layout>
                <c:manualLayout>
                  <c:x val="-5.09770003466701E-17"/>
                  <c:y val="-0.0532880175388908"/>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'D19'!$B$9:$I$9</c:f>
              <c:strCache>
                <c:ptCount val="8"/>
                <c:pt idx="0">
                  <c:v>Baseline</c:v>
                </c:pt>
                <c:pt idx="1">
                  <c:v>2007-8</c:v>
                </c:pt>
                <c:pt idx="2">
                  <c:v>2008-9</c:v>
                </c:pt>
                <c:pt idx="3">
                  <c:v>2009-10</c:v>
                </c:pt>
                <c:pt idx="4">
                  <c:v>2010-11</c:v>
                </c:pt>
                <c:pt idx="5">
                  <c:v>2011-12</c:v>
                </c:pt>
                <c:pt idx="6">
                  <c:v>2012-13</c:v>
                </c:pt>
                <c:pt idx="7">
                  <c:v>2013-14</c:v>
                </c:pt>
              </c:strCache>
            </c:strRef>
          </c:cat>
          <c:val>
            <c:numRef>
              <c:f>'D19'!$B$12:$I$12</c:f>
              <c:numCache>
                <c:formatCode>General</c:formatCode>
                <c:ptCount val="8"/>
                <c:pt idx="0">
                  <c:v>23.0</c:v>
                </c:pt>
                <c:pt idx="1">
                  <c:v>22.2</c:v>
                </c:pt>
                <c:pt idx="2">
                  <c:v>22.9</c:v>
                </c:pt>
                <c:pt idx="3">
                  <c:v>23.9</c:v>
                </c:pt>
                <c:pt idx="4">
                  <c:v>24.8</c:v>
                </c:pt>
                <c:pt idx="5">
                  <c:v>25.3</c:v>
                </c:pt>
                <c:pt idx="6">
                  <c:v>25.2</c:v>
                </c:pt>
                <c:pt idx="7" formatCode="0.0">
                  <c:v>25.14</c:v>
                </c:pt>
              </c:numCache>
            </c:numRef>
          </c:val>
          <c:smooth val="0"/>
        </c:ser>
        <c:dLbls>
          <c:showLegendKey val="0"/>
          <c:showVal val="0"/>
          <c:showCatName val="0"/>
          <c:showSerName val="0"/>
          <c:showPercent val="0"/>
          <c:showBubbleSize val="0"/>
        </c:dLbls>
        <c:marker val="1"/>
        <c:smooth val="0"/>
        <c:axId val="2118026968"/>
        <c:axId val="2028392200"/>
      </c:lineChart>
      <c:catAx>
        <c:axId val="2118026968"/>
        <c:scaling>
          <c:orientation val="minMax"/>
        </c:scaling>
        <c:delete val="0"/>
        <c:axPos val="b"/>
        <c:majorTickMark val="out"/>
        <c:minorTickMark val="none"/>
        <c:tickLblPos val="nextTo"/>
        <c:crossAx val="2028392200"/>
        <c:crosses val="autoZero"/>
        <c:auto val="1"/>
        <c:lblAlgn val="ctr"/>
        <c:lblOffset val="100"/>
        <c:noMultiLvlLbl val="0"/>
      </c:catAx>
      <c:valAx>
        <c:axId val="2028392200"/>
        <c:scaling>
          <c:orientation val="minMax"/>
          <c:min val="21.0"/>
        </c:scaling>
        <c:delete val="0"/>
        <c:axPos val="l"/>
        <c:majorGridlines/>
        <c:numFmt formatCode="General" sourceLinked="1"/>
        <c:majorTickMark val="out"/>
        <c:minorTickMark val="none"/>
        <c:tickLblPos val="nextTo"/>
        <c:crossAx val="2118026968"/>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7"/>
    </mc:Choice>
    <mc:Fallback>
      <c:style val="17"/>
    </mc:Fallback>
  </mc:AlternateContent>
  <c:chart>
    <c:autoTitleDeleted val="0"/>
    <c:plotArea>
      <c:layout/>
      <c:lineChart>
        <c:grouping val="standard"/>
        <c:varyColors val="0"/>
        <c:ser>
          <c:idx val="0"/>
          <c:order val="0"/>
          <c:tx>
            <c:strRef>
              <c:f>Sheet1!$B$7</c:f>
              <c:strCache>
                <c:ptCount val="1"/>
                <c:pt idx="0">
                  <c:v>C4E Target</c:v>
                </c:pt>
              </c:strCache>
            </c:strRef>
          </c:tx>
          <c:spPr>
            <a:ln>
              <a:solidFill>
                <a:srgbClr val="008000"/>
              </a:solidFill>
            </a:ln>
          </c:spPr>
          <c:marker>
            <c:symbol val="none"/>
          </c:marker>
          <c:dLbls>
            <c:showLegendKey val="0"/>
            <c:showVal val="1"/>
            <c:showCatName val="0"/>
            <c:showSerName val="0"/>
            <c:showPercent val="0"/>
            <c:showBubbleSize val="0"/>
            <c:showLeaderLines val="0"/>
          </c:dLbls>
          <c:cat>
            <c:strRef>
              <c:f>Sheet1!$C$6:$I$6</c:f>
              <c:strCache>
                <c:ptCount val="7"/>
                <c:pt idx="0">
                  <c:v>2007-08</c:v>
                </c:pt>
                <c:pt idx="1">
                  <c:v>2008-09</c:v>
                </c:pt>
                <c:pt idx="2">
                  <c:v>2009-10</c:v>
                </c:pt>
                <c:pt idx="3">
                  <c:v>2010-11</c:v>
                </c:pt>
                <c:pt idx="4">
                  <c:v>2011-12</c:v>
                </c:pt>
                <c:pt idx="5">
                  <c:v>2012-13</c:v>
                </c:pt>
                <c:pt idx="6">
                  <c:v>2013-14</c:v>
                </c:pt>
              </c:strCache>
            </c:strRef>
          </c:cat>
          <c:val>
            <c:numRef>
              <c:f>Sheet1!$C$7:$I$7</c:f>
              <c:numCache>
                <c:formatCode>General</c:formatCode>
                <c:ptCount val="7"/>
                <c:pt idx="0">
                  <c:v>26.0</c:v>
                </c:pt>
                <c:pt idx="1">
                  <c:v>25.7</c:v>
                </c:pt>
                <c:pt idx="2">
                  <c:v>25.2</c:v>
                </c:pt>
                <c:pt idx="3">
                  <c:v>24.8</c:v>
                </c:pt>
                <c:pt idx="4">
                  <c:v>24.5</c:v>
                </c:pt>
                <c:pt idx="5">
                  <c:v>24.5</c:v>
                </c:pt>
                <c:pt idx="6">
                  <c:v>24.5</c:v>
                </c:pt>
              </c:numCache>
            </c:numRef>
          </c:val>
          <c:smooth val="0"/>
        </c:ser>
        <c:ser>
          <c:idx val="1"/>
          <c:order val="1"/>
          <c:tx>
            <c:strRef>
              <c:f>Sheet1!$B$8</c:f>
              <c:strCache>
                <c:ptCount val="1"/>
                <c:pt idx="0">
                  <c:v>Citywide Actual</c:v>
                </c:pt>
              </c:strCache>
            </c:strRef>
          </c:tx>
          <c:spPr>
            <a:ln>
              <a:solidFill>
                <a:srgbClr val="FF0000"/>
              </a:solidFill>
            </a:ln>
          </c:spPr>
          <c:marker>
            <c:symbol val="none"/>
          </c:marker>
          <c:dLbls>
            <c:showLegendKey val="0"/>
            <c:showVal val="1"/>
            <c:showCatName val="0"/>
            <c:showSerName val="0"/>
            <c:showPercent val="0"/>
            <c:showBubbleSize val="0"/>
            <c:showLeaderLines val="0"/>
          </c:dLbls>
          <c:cat>
            <c:strRef>
              <c:f>Sheet1!$C$6:$I$6</c:f>
              <c:strCache>
                <c:ptCount val="7"/>
                <c:pt idx="0">
                  <c:v>2007-08</c:v>
                </c:pt>
                <c:pt idx="1">
                  <c:v>2008-09</c:v>
                </c:pt>
                <c:pt idx="2">
                  <c:v>2009-10</c:v>
                </c:pt>
                <c:pt idx="3">
                  <c:v>2010-11</c:v>
                </c:pt>
                <c:pt idx="4">
                  <c:v>2011-12</c:v>
                </c:pt>
                <c:pt idx="5">
                  <c:v>2012-13</c:v>
                </c:pt>
                <c:pt idx="6">
                  <c:v>2013-14</c:v>
                </c:pt>
              </c:strCache>
            </c:strRef>
          </c:cat>
          <c:val>
            <c:numRef>
              <c:f>Sheet1!$C$8:$I$8</c:f>
              <c:numCache>
                <c:formatCode>General</c:formatCode>
                <c:ptCount val="7"/>
                <c:pt idx="0">
                  <c:v>26.1</c:v>
                </c:pt>
                <c:pt idx="1">
                  <c:v>26.2</c:v>
                </c:pt>
                <c:pt idx="2">
                  <c:v>26.6</c:v>
                </c:pt>
                <c:pt idx="3">
                  <c:v>26.5</c:v>
                </c:pt>
                <c:pt idx="4">
                  <c:v>26.4</c:v>
                </c:pt>
                <c:pt idx="5">
                  <c:v>26.3</c:v>
                </c:pt>
                <c:pt idx="6">
                  <c:v>26.7</c:v>
                </c:pt>
              </c:numCache>
            </c:numRef>
          </c:val>
          <c:smooth val="0"/>
        </c:ser>
        <c:dLbls>
          <c:showLegendKey val="0"/>
          <c:showVal val="0"/>
          <c:showCatName val="0"/>
          <c:showSerName val="0"/>
          <c:showPercent val="0"/>
          <c:showBubbleSize val="0"/>
        </c:dLbls>
        <c:marker val="1"/>
        <c:smooth val="0"/>
        <c:axId val="-2131898088"/>
        <c:axId val="-2132286664"/>
      </c:lineChart>
      <c:catAx>
        <c:axId val="-2131898088"/>
        <c:scaling>
          <c:orientation val="minMax"/>
        </c:scaling>
        <c:delete val="0"/>
        <c:axPos val="b"/>
        <c:majorTickMark val="out"/>
        <c:minorTickMark val="none"/>
        <c:tickLblPos val="nextTo"/>
        <c:crossAx val="-2132286664"/>
        <c:crosses val="autoZero"/>
        <c:auto val="1"/>
        <c:lblAlgn val="ctr"/>
        <c:lblOffset val="100"/>
        <c:noMultiLvlLbl val="0"/>
      </c:catAx>
      <c:valAx>
        <c:axId val="-2132286664"/>
        <c:scaling>
          <c:orientation val="minMax"/>
          <c:min val="24.0"/>
        </c:scaling>
        <c:delete val="0"/>
        <c:axPos val="l"/>
        <c:majorGridlines/>
        <c:numFmt formatCode="General" sourceLinked="1"/>
        <c:majorTickMark val="out"/>
        <c:minorTickMark val="none"/>
        <c:tickLblPos val="nextTo"/>
        <c:crossAx val="-2131898088"/>
        <c:crosses val="autoZero"/>
        <c:crossBetween val="between"/>
      </c:valAx>
    </c:plotArea>
    <c:legend>
      <c:legendPos val="r"/>
      <c:layout/>
      <c:overlay val="0"/>
    </c:legend>
    <c:plotVisOnly val="1"/>
    <c:dispBlanksAs val="gap"/>
    <c:showDLblsOverMax val="0"/>
  </c:chart>
  <c:txPr>
    <a:bodyPr/>
    <a:lstStyle/>
    <a:p>
      <a:pPr>
        <a:defRPr>
          <a:latin typeface="Helvetica Neue"/>
          <a:cs typeface="Helvetica Neue"/>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dirty="0" smtClean="0"/>
              <a:t>D19 Kindergarten</a:t>
            </a:r>
            <a:endParaRPr lang="en-US" dirty="0"/>
          </a:p>
        </c:rich>
      </c:tx>
      <c:layout/>
      <c:overlay val="0"/>
    </c:title>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Sheet5!$G$2:$G$10</c:f>
              <c:strCache>
                <c:ptCount val="9"/>
                <c:pt idx="0">
                  <c:v>P.S. 065</c:v>
                </c:pt>
                <c:pt idx="1">
                  <c:v>P.S. 273 WORTMAN</c:v>
                </c:pt>
                <c:pt idx="2">
                  <c:v>Brooklyn Gardens Elementary School</c:v>
                </c:pt>
                <c:pt idx="3">
                  <c:v>P.S. 013 ROBERTO CLEMENTE</c:v>
                </c:pt>
                <c:pt idx="4">
                  <c:v>P.S. 224 HALE A. WOODRUFF</c:v>
                </c:pt>
                <c:pt idx="5">
                  <c:v>P.S. 345 Patrolman Robert Bolden</c:v>
                </c:pt>
                <c:pt idx="6">
                  <c:v>P.S. 346 ABE STARK</c:v>
                </c:pt>
                <c:pt idx="7">
                  <c:v>P.S. 108 SAL ABBRACCIAMENTO</c:v>
                </c:pt>
                <c:pt idx="8">
                  <c:v>P.S. 149 DANNY KAYE</c:v>
                </c:pt>
              </c:strCache>
            </c:strRef>
          </c:cat>
          <c:val>
            <c:numRef>
              <c:f>Sheet5!$H$2:$H$10</c:f>
              <c:numCache>
                <c:formatCode>0</c:formatCode>
                <c:ptCount val="9"/>
                <c:pt idx="0">
                  <c:v>29.0</c:v>
                </c:pt>
                <c:pt idx="1">
                  <c:v>27.0</c:v>
                </c:pt>
                <c:pt idx="2">
                  <c:v>26.0</c:v>
                </c:pt>
                <c:pt idx="3">
                  <c:v>26.0</c:v>
                </c:pt>
                <c:pt idx="4">
                  <c:v>26.0</c:v>
                </c:pt>
                <c:pt idx="5">
                  <c:v>26.0</c:v>
                </c:pt>
                <c:pt idx="6">
                  <c:v>25.7</c:v>
                </c:pt>
                <c:pt idx="7">
                  <c:v>25.0</c:v>
                </c:pt>
                <c:pt idx="8">
                  <c:v>25.0</c:v>
                </c:pt>
              </c:numCache>
            </c:numRef>
          </c:val>
        </c:ser>
        <c:dLbls>
          <c:showLegendKey val="0"/>
          <c:showVal val="0"/>
          <c:showCatName val="0"/>
          <c:showSerName val="0"/>
          <c:showPercent val="0"/>
          <c:showBubbleSize val="0"/>
        </c:dLbls>
        <c:gapWidth val="150"/>
        <c:axId val="2119430616"/>
        <c:axId val="2132786824"/>
      </c:barChart>
      <c:catAx>
        <c:axId val="2119430616"/>
        <c:scaling>
          <c:orientation val="minMax"/>
        </c:scaling>
        <c:delete val="0"/>
        <c:axPos val="b"/>
        <c:majorTickMark val="out"/>
        <c:minorTickMark val="none"/>
        <c:tickLblPos val="nextTo"/>
        <c:crossAx val="2132786824"/>
        <c:crosses val="autoZero"/>
        <c:auto val="1"/>
        <c:lblAlgn val="ctr"/>
        <c:lblOffset val="100"/>
        <c:noMultiLvlLbl val="0"/>
      </c:catAx>
      <c:valAx>
        <c:axId val="2132786824"/>
        <c:scaling>
          <c:orientation val="minMax"/>
        </c:scaling>
        <c:delete val="0"/>
        <c:axPos val="l"/>
        <c:majorGridlines/>
        <c:numFmt formatCode="0" sourceLinked="1"/>
        <c:majorTickMark val="out"/>
        <c:minorTickMark val="none"/>
        <c:tickLblPos val="nextTo"/>
        <c:crossAx val="2119430616"/>
        <c:crosses val="autoZero"/>
        <c:crossBetween val="between"/>
      </c:valAx>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A4CE2E-778E-1143-8E3E-8AE59F6F8948}" type="datetimeFigureOut">
              <a:rPr lang="en-US" smtClean="0"/>
              <a:t>7/11/14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EC6D3F-CCCE-5B49-BF13-65E29BF8B776}" type="slidenum">
              <a:rPr lang="en-US" smtClean="0"/>
              <a:t>‹#›</a:t>
            </a:fld>
            <a:endParaRPr lang="en-US"/>
          </a:p>
        </p:txBody>
      </p:sp>
    </p:spTree>
    <p:extLst>
      <p:ext uri="{BB962C8B-B14F-4D97-AF65-F5344CB8AC3E}">
        <p14:creationId xmlns:p14="http://schemas.microsoft.com/office/powerpoint/2010/main" val="51019387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7</a:t>
            </a:fld>
            <a:endParaRPr lang="en-US"/>
          </a:p>
        </p:txBody>
      </p:sp>
    </p:spTree>
    <p:extLst>
      <p:ext uri="{BB962C8B-B14F-4D97-AF65-F5344CB8AC3E}">
        <p14:creationId xmlns:p14="http://schemas.microsoft.com/office/powerpoint/2010/main" val="2766220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8</a:t>
            </a:fld>
            <a:endParaRPr lang="en-US"/>
          </a:p>
        </p:txBody>
      </p:sp>
    </p:spTree>
    <p:extLst>
      <p:ext uri="{BB962C8B-B14F-4D97-AF65-F5344CB8AC3E}">
        <p14:creationId xmlns:p14="http://schemas.microsoft.com/office/powerpoint/2010/main" val="1568152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9</a:t>
            </a:fld>
            <a:endParaRPr lang="en-US"/>
          </a:p>
        </p:txBody>
      </p:sp>
    </p:spTree>
    <p:extLst>
      <p:ext uri="{BB962C8B-B14F-4D97-AF65-F5344CB8AC3E}">
        <p14:creationId xmlns:p14="http://schemas.microsoft.com/office/powerpoint/2010/main" val="22318540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10</a:t>
            </a:fld>
            <a:endParaRPr lang="en-US"/>
          </a:p>
        </p:txBody>
      </p:sp>
    </p:spTree>
    <p:extLst>
      <p:ext uri="{BB962C8B-B14F-4D97-AF65-F5344CB8AC3E}">
        <p14:creationId xmlns:p14="http://schemas.microsoft.com/office/powerpoint/2010/main" val="39713652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11</a:t>
            </a:fld>
            <a:endParaRPr lang="en-US"/>
          </a:p>
        </p:txBody>
      </p:sp>
    </p:spTree>
    <p:extLst>
      <p:ext uri="{BB962C8B-B14F-4D97-AF65-F5344CB8AC3E}">
        <p14:creationId xmlns:p14="http://schemas.microsoft.com/office/powerpoint/2010/main" val="23176781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12</a:t>
            </a:fld>
            <a:endParaRPr lang="en-US"/>
          </a:p>
        </p:txBody>
      </p:sp>
    </p:spTree>
    <p:extLst>
      <p:ext uri="{BB962C8B-B14F-4D97-AF65-F5344CB8AC3E}">
        <p14:creationId xmlns:p14="http://schemas.microsoft.com/office/powerpoint/2010/main" val="2794782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FDFA88B-A37A-EB47-A09C-779C117D0048}" type="datetimeFigureOut">
              <a:rPr lang="en-US" smtClean="0"/>
              <a:t>7/11/14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2237B-B260-8643-9669-60DFFD286FD8}"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DFA88B-A37A-EB47-A09C-779C117D0048}" type="datetimeFigureOut">
              <a:rPr lang="en-US" smtClean="0"/>
              <a:t>7/11/14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FDFA88B-A37A-EB47-A09C-779C117D0048}" type="datetimeFigureOut">
              <a:rPr lang="en-US" smtClean="0"/>
              <a:t>7/11/14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DFA88B-A37A-EB47-A09C-779C117D0048}" type="datetimeFigureOut">
              <a:rPr lang="en-US" smtClean="0"/>
              <a:t>7/11/14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DFA88B-A37A-EB47-A09C-779C117D0048}" type="datetimeFigureOut">
              <a:rPr lang="en-US" smtClean="0"/>
              <a:t>7/11/14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2237B-B260-8643-9669-60DFFD286FD8}"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FDFA88B-A37A-EB47-A09C-779C117D0048}" type="datetimeFigureOut">
              <a:rPr lang="en-US" smtClean="0"/>
              <a:t>7/11/14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FDFA88B-A37A-EB47-A09C-779C117D0048}" type="datetimeFigureOut">
              <a:rPr lang="en-US" smtClean="0"/>
              <a:t>7/11/14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22237B-B260-8643-9669-60DFFD286FD8}"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FDFA88B-A37A-EB47-A09C-779C117D0048}" type="datetimeFigureOut">
              <a:rPr lang="en-US" smtClean="0"/>
              <a:t>7/11/14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DFA88B-A37A-EB47-A09C-779C117D0048}" type="datetimeFigureOut">
              <a:rPr lang="en-US" smtClean="0"/>
              <a:t>7/11/14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DFA88B-A37A-EB47-A09C-779C117D0048}" type="datetimeFigureOut">
              <a:rPr lang="en-US" smtClean="0"/>
              <a:t>7/11/14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22237B-B260-8643-9669-60DFFD286FD8}"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DFA88B-A37A-EB47-A09C-779C117D0048}" type="datetimeFigureOut">
              <a:rPr lang="en-US" smtClean="0"/>
              <a:t>7/11/14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FFDFA88B-A37A-EB47-A09C-779C117D0048}" type="datetimeFigureOut">
              <a:rPr lang="en-US" smtClean="0"/>
              <a:t>7/11/14</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8922237B-B260-8643-9669-60DFFD286FD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chart" Target="../charts/char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chart" Target="../charts/char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chart" Target="../charts/char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0.xml"/><Relationship Id="rId4" Type="http://schemas.openxmlformats.org/officeDocument/2006/relationships/chart" Target="../charts/chart11.xml"/><Relationship Id="rId5" Type="http://schemas.openxmlformats.org/officeDocument/2006/relationships/chart" Target="../charts/chart12.xml"/><Relationship Id="rId1" Type="http://schemas.openxmlformats.org/officeDocument/2006/relationships/slideLayout" Target="../slideLayouts/slideLayout2.xml"/><Relationship Id="rId2" Type="http://schemas.openxmlformats.org/officeDocument/2006/relationships/chart" Target="../charts/char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3.xml"/><Relationship Id="rId3" Type="http://schemas.openxmlformats.org/officeDocument/2006/relationships/chart" Target="../charts/char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5.xml"/><Relationship Id="rId3" Type="http://schemas.openxmlformats.org/officeDocument/2006/relationships/chart" Target="../charts/char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9.xml"/></Relationships>
</file>

<file path=ppt/slides/_rels/slide21.xml.rels><?xml version="1.0" encoding="UTF-8" standalone="yes"?>
<Relationships xmlns="http://schemas.openxmlformats.org/package/2006/relationships"><Relationship Id="rId3" Type="http://schemas.openxmlformats.org/officeDocument/2006/relationships/hyperlink" Target="http://www.nycsca.org/Community/CapitalPlanManagementReportsData/Housing/2012-21HousingWebChart.pdf" TargetMode="External"/><Relationship Id="rId4" Type="http://schemas.openxmlformats.org/officeDocument/2006/relationships/hyperlink" Target="https://data.cityofnewyork.us/Education/Projected-Public-School-Ratio/n7ta-pz8k" TargetMode="External"/><Relationship Id="rId1" Type="http://schemas.openxmlformats.org/officeDocument/2006/relationships/slideLayout" Target="../slideLayouts/slideLayout2.xml"/><Relationship Id="rId2" Type="http://schemas.openxmlformats.org/officeDocument/2006/relationships/chart" Target="../charts/chart20.xml"/></Relationships>
</file>

<file path=ppt/slides/_rels/slide22.xml.rels><?xml version="1.0" encoding="UTF-8" standalone="yes"?>
<Relationships xmlns="http://schemas.openxmlformats.org/package/2006/relationships"><Relationship Id="rId3" Type="http://schemas.openxmlformats.org/officeDocument/2006/relationships/hyperlink" Target="http://www.nycsca.org/Community/CapitalPlanManagementReportsData/Housing/2012-21HousingWebChart.pdf" TargetMode="External"/><Relationship Id="rId4" Type="http://schemas.openxmlformats.org/officeDocument/2006/relationships/hyperlink" Target="https://data.cityofnewyork.us/Education/Projected-Public-School-Ratio/n7ta-pz8k" TargetMode="External"/><Relationship Id="rId1" Type="http://schemas.openxmlformats.org/officeDocument/2006/relationships/slideLayout" Target="../slideLayouts/slideLayout2.xml"/><Relationship Id="rId2" Type="http://schemas.openxmlformats.org/officeDocument/2006/relationships/chart" Target="../charts/chart21.xml"/></Relationships>
</file>

<file path=ppt/slides/_rels/slide23.xml.rels><?xml version="1.0" encoding="UTF-8" standalone="yes"?>
<Relationships xmlns="http://schemas.openxmlformats.org/package/2006/relationships"><Relationship Id="rId3" Type="http://schemas.openxmlformats.org/officeDocument/2006/relationships/chart" Target="../charts/chart23.xml"/><Relationship Id="rId4" Type="http://schemas.openxmlformats.org/officeDocument/2006/relationships/chart" Target="../charts/chart24.xml"/><Relationship Id="rId1" Type="http://schemas.openxmlformats.org/officeDocument/2006/relationships/slideLayout" Target="../slideLayouts/slideLayout2.xml"/><Relationship Id="rId2" Type="http://schemas.openxmlformats.org/officeDocument/2006/relationships/chart" Target="../charts/chart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 Id="rId3" Type="http://schemas.openxmlformats.org/officeDocument/2006/relationships/chart" Target="../charts/char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chart" Target="../charts/char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chart" Target="../charts/char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chart" Target="../charts/char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Leonie </a:t>
            </a:r>
            <a:r>
              <a:rPr lang="en-US" dirty="0" err="1" smtClean="0"/>
              <a:t>Haimson</a:t>
            </a:r>
            <a:r>
              <a:rPr lang="en-US" dirty="0" smtClean="0"/>
              <a:t>, Class Size Matters</a:t>
            </a:r>
          </a:p>
          <a:p>
            <a:r>
              <a:rPr lang="en-US" dirty="0" smtClean="0"/>
              <a:t>July 2014</a:t>
            </a:r>
            <a:endParaRPr lang="en-US" dirty="0"/>
          </a:p>
        </p:txBody>
      </p:sp>
      <p:sp>
        <p:nvSpPr>
          <p:cNvPr id="5" name="Title 1"/>
          <p:cNvSpPr>
            <a:spLocks noGrp="1"/>
          </p:cNvSpPr>
          <p:nvPr>
            <p:ph type="ctrTitle"/>
          </p:nvPr>
        </p:nvSpPr>
        <p:spPr/>
        <p:txBody>
          <a:bodyPr>
            <a:normAutofit/>
          </a:bodyPr>
          <a:lstStyle/>
          <a:p>
            <a:pPr algn="ctr"/>
            <a:r>
              <a:rPr lang="en-US" sz="2800" dirty="0" err="1" smtClean="0"/>
              <a:t>UnMet</a:t>
            </a:r>
            <a:r>
              <a:rPr lang="en-US" sz="2800" dirty="0" smtClean="0"/>
              <a:t> need for seats in New 2015-2019 capital plan</a:t>
            </a:r>
            <a:br>
              <a:rPr lang="en-US" sz="2800" dirty="0" smtClean="0"/>
            </a:br>
            <a:r>
              <a:rPr lang="en-US" sz="2800" dirty="0" smtClean="0"/>
              <a:t/>
            </a:r>
            <a:br>
              <a:rPr lang="en-US" sz="2800" dirty="0" smtClean="0"/>
            </a:br>
            <a:r>
              <a:rPr lang="en-US" sz="1800" i="1" dirty="0" smtClean="0"/>
              <a:t>Including Class size and overcrowding data </a:t>
            </a:r>
            <a:br>
              <a:rPr lang="en-US" sz="1800" i="1" dirty="0" smtClean="0"/>
            </a:br>
            <a:r>
              <a:rPr lang="en-US" sz="1800" i="1" dirty="0" smtClean="0"/>
              <a:t> for Community School district 19</a:t>
            </a:r>
            <a:endParaRPr lang="en-US" sz="1800" i="1" dirty="0"/>
          </a:p>
        </p:txBody>
      </p:sp>
    </p:spTree>
    <p:extLst>
      <p:ext uri="{BB962C8B-B14F-4D97-AF65-F5344CB8AC3E}">
        <p14:creationId xmlns:p14="http://schemas.microsoft.com/office/powerpoint/2010/main" val="287219719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6774" y="533399"/>
            <a:ext cx="7820025" cy="819151"/>
          </a:xfrm>
          <a:solidFill>
            <a:schemeClr val="accent1">
              <a:lumMod val="20000"/>
              <a:lumOff val="80000"/>
            </a:schemeClr>
          </a:solidFill>
          <a:ln>
            <a:solidFill>
              <a:schemeClr val="accent1"/>
            </a:solidFill>
          </a:ln>
        </p:spPr>
        <p:txBody>
          <a:bodyPr>
            <a:noAutofit/>
          </a:bodyPr>
          <a:lstStyle/>
          <a:p>
            <a:pPr algn="ctr"/>
            <a:r>
              <a:rPr lang="en-US" sz="1800" b="1" i="1" dirty="0"/>
              <a:t>C</a:t>
            </a:r>
            <a:r>
              <a:rPr lang="en-US" sz="1800" b="1" i="1" dirty="0" smtClean="0"/>
              <a:t>lass sizes in CSD 19 have increased in grades K-3 </a:t>
            </a:r>
            <a:br>
              <a:rPr lang="en-US" sz="1800" b="1" i="1" dirty="0" smtClean="0"/>
            </a:br>
            <a:r>
              <a:rPr lang="en-US" sz="1800" b="1" i="1" dirty="0" smtClean="0"/>
              <a:t>by 23.1% since 2007 and are now far above Contracts for Excellence goals</a:t>
            </a:r>
            <a:endParaRPr lang="en-US" sz="1800" b="1" i="1" dirty="0"/>
          </a:p>
        </p:txBody>
      </p:sp>
      <p:sp>
        <p:nvSpPr>
          <p:cNvPr id="5" name="TextBox 4"/>
          <p:cNvSpPr txBox="1"/>
          <p:nvPr/>
        </p:nvSpPr>
        <p:spPr>
          <a:xfrm>
            <a:off x="9267" y="6527800"/>
            <a:ext cx="7198680" cy="276999"/>
          </a:xfrm>
          <a:prstGeom prst="rect">
            <a:avLst/>
          </a:prstGeom>
          <a:noFill/>
        </p:spPr>
        <p:txBody>
          <a:bodyPr wrap="none" rtlCol="0">
            <a:spAutoFit/>
          </a:bodyPr>
          <a:lstStyle/>
          <a:p>
            <a:r>
              <a:rPr lang="en-US" sz="1200" dirty="0" smtClean="0"/>
              <a:t>Data sources: DOE Class Size Reports 2006-2013, 2008 DOE Contracts for Excellence Approved Plan</a:t>
            </a:r>
            <a:endParaRPr lang="en-US" sz="12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61801837"/>
              </p:ext>
            </p:extLst>
          </p:nvPr>
        </p:nvGraphicFramePr>
        <p:xfrm>
          <a:off x="457200" y="1600200"/>
          <a:ext cx="8229600" cy="4876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7070412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14655"/>
            <a:ext cx="8229600" cy="1295795"/>
          </a:xfrm>
          <a:solidFill>
            <a:schemeClr val="accent1">
              <a:lumMod val="20000"/>
              <a:lumOff val="80000"/>
            </a:schemeClr>
          </a:solidFill>
          <a:ln>
            <a:solidFill>
              <a:schemeClr val="accent1"/>
            </a:solidFill>
          </a:ln>
        </p:spPr>
        <p:txBody>
          <a:bodyPr>
            <a:noAutofit/>
          </a:bodyPr>
          <a:lstStyle/>
          <a:p>
            <a:pPr algn="ctr"/>
            <a:r>
              <a:rPr lang="en-US" sz="2000" b="1" i="1" dirty="0" smtClean="0"/>
              <a:t>CSD 19’s class sizes in grades 4-8 have increased by 13% since 2007 and are now well above Contracts for Excellence goals</a:t>
            </a:r>
            <a:endParaRPr lang="en-US" sz="2000" b="1" i="1" dirty="0"/>
          </a:p>
        </p:txBody>
      </p:sp>
      <p:sp>
        <p:nvSpPr>
          <p:cNvPr id="4" name="TextBox 3"/>
          <p:cNvSpPr txBox="1"/>
          <p:nvPr/>
        </p:nvSpPr>
        <p:spPr>
          <a:xfrm>
            <a:off x="-406400" y="4025900"/>
            <a:ext cx="184666" cy="369332"/>
          </a:xfrm>
          <a:prstGeom prst="rect">
            <a:avLst/>
          </a:prstGeom>
          <a:noFill/>
        </p:spPr>
        <p:txBody>
          <a:bodyPr wrap="none" rtlCol="0">
            <a:spAutoFit/>
          </a:bodyPr>
          <a:lstStyle/>
          <a:p>
            <a:endParaRPr lang="en-US" dirty="0"/>
          </a:p>
        </p:txBody>
      </p:sp>
      <p:sp>
        <p:nvSpPr>
          <p:cNvPr id="6" name="TextBox 5"/>
          <p:cNvSpPr txBox="1"/>
          <p:nvPr/>
        </p:nvSpPr>
        <p:spPr>
          <a:xfrm>
            <a:off x="9267" y="6527800"/>
            <a:ext cx="7198680" cy="276999"/>
          </a:xfrm>
          <a:prstGeom prst="rect">
            <a:avLst/>
          </a:prstGeom>
          <a:noFill/>
        </p:spPr>
        <p:txBody>
          <a:bodyPr wrap="none" rtlCol="0">
            <a:spAutoFit/>
          </a:bodyPr>
          <a:lstStyle/>
          <a:p>
            <a:r>
              <a:rPr lang="en-US" sz="1200" dirty="0" smtClean="0"/>
              <a:t>Data sources: DOE Class Size Reports 2006-2013, 2008 DOE Contracts for Excellence Approved Plan</a:t>
            </a:r>
            <a:endParaRPr lang="en-US" sz="1200"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131329334"/>
              </p:ext>
            </p:extLst>
          </p:nvPr>
        </p:nvGraphicFramePr>
        <p:xfrm>
          <a:off x="9267" y="1710450"/>
          <a:ext cx="9134733" cy="47665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361770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9591"/>
            <a:ext cx="7772400" cy="1060609"/>
          </a:xfrm>
          <a:solidFill>
            <a:schemeClr val="accent1">
              <a:lumMod val="20000"/>
              <a:lumOff val="80000"/>
            </a:schemeClr>
          </a:solidFill>
          <a:ln>
            <a:noFill/>
          </a:ln>
        </p:spPr>
        <p:txBody>
          <a:bodyPr>
            <a:noAutofit/>
          </a:bodyPr>
          <a:lstStyle/>
          <a:p>
            <a:pPr algn="ctr"/>
            <a:r>
              <a:rPr lang="en-US" sz="2400" dirty="0" smtClean="0"/>
              <a:t/>
            </a:r>
            <a:br>
              <a:rPr lang="en-US" sz="2400" dirty="0" smtClean="0"/>
            </a:br>
            <a:r>
              <a:rPr lang="en-US" sz="2400" dirty="0" smtClean="0"/>
              <a:t>Class sizes city-wide have increased in core HS classes as well, by 2.3% since 2007, though the DOE data is unreliable</a:t>
            </a:r>
            <a:r>
              <a:rPr lang="en-US" sz="2400" dirty="0"/>
              <a:t>*</a:t>
            </a:r>
            <a:r>
              <a:rPr lang="en-US" sz="2400" dirty="0" smtClean="0"/>
              <a:t/>
            </a:r>
            <a:br>
              <a:rPr lang="en-US" sz="2400" dirty="0" smtClean="0"/>
            </a:br>
            <a:endParaRPr lang="en-US" sz="2400" dirty="0"/>
          </a:p>
        </p:txBody>
      </p:sp>
      <p:sp>
        <p:nvSpPr>
          <p:cNvPr id="3" name="TextBox 2"/>
          <p:cNvSpPr txBox="1"/>
          <p:nvPr/>
        </p:nvSpPr>
        <p:spPr>
          <a:xfrm>
            <a:off x="838201" y="5930324"/>
            <a:ext cx="6885199" cy="584776"/>
          </a:xfrm>
          <a:prstGeom prst="rect">
            <a:avLst/>
          </a:prstGeom>
          <a:noFill/>
        </p:spPr>
        <p:txBody>
          <a:bodyPr wrap="square" rtlCol="0">
            <a:spAutoFit/>
          </a:bodyPr>
          <a:lstStyle/>
          <a:p>
            <a:pPr algn="ctr"/>
            <a:r>
              <a:rPr lang="en-US" sz="1600" dirty="0" smtClean="0"/>
              <a:t>*DOE’s class size data is unreliable &amp; </a:t>
            </a:r>
          </a:p>
          <a:p>
            <a:pPr algn="ctr"/>
            <a:r>
              <a:rPr lang="en-US" sz="1600" dirty="0" smtClean="0"/>
              <a:t>their methodology for calculating HS averages have changed year to year</a:t>
            </a:r>
            <a:endParaRPr lang="en-US" sz="1600" dirty="0"/>
          </a:p>
        </p:txBody>
      </p:sp>
      <p:graphicFrame>
        <p:nvGraphicFramePr>
          <p:cNvPr id="6" name="Chart 5"/>
          <p:cNvGraphicFramePr>
            <a:graphicFrameLocks/>
          </p:cNvGraphicFramePr>
          <p:nvPr>
            <p:extLst>
              <p:ext uri="{D42A27DB-BD31-4B8C-83A1-F6EECF244321}">
                <p14:modId xmlns:p14="http://schemas.microsoft.com/office/powerpoint/2010/main" val="3081975893"/>
              </p:ext>
            </p:extLst>
          </p:nvPr>
        </p:nvGraphicFramePr>
        <p:xfrm>
          <a:off x="435940" y="1612899"/>
          <a:ext cx="8153400" cy="4305301"/>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9267" y="6527800"/>
            <a:ext cx="7198680" cy="276999"/>
          </a:xfrm>
          <a:prstGeom prst="rect">
            <a:avLst/>
          </a:prstGeom>
          <a:noFill/>
        </p:spPr>
        <p:txBody>
          <a:bodyPr wrap="none" rtlCol="0">
            <a:spAutoFit/>
          </a:bodyPr>
          <a:lstStyle/>
          <a:p>
            <a:r>
              <a:rPr lang="en-US" sz="1200" dirty="0" smtClean="0"/>
              <a:t>Data sources: DOE Class Size Reports 2006-2013, 2008 DOE Contracts for Excellence Approved Plan</a:t>
            </a:r>
            <a:endParaRPr lang="en-US" sz="1200" dirty="0"/>
          </a:p>
        </p:txBody>
      </p:sp>
    </p:spTree>
    <p:extLst>
      <p:ext uri="{BB962C8B-B14F-4D97-AF65-F5344CB8AC3E}">
        <p14:creationId xmlns:p14="http://schemas.microsoft.com/office/powerpoint/2010/main" val="146156193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lumMod val="10000"/>
              <a:lumOff val="90000"/>
            </a:schemeClr>
          </a:solidFill>
        </p:spPr>
        <p:txBody>
          <a:bodyPr>
            <a:normAutofit fontScale="90000"/>
          </a:bodyPr>
          <a:lstStyle/>
          <a:p>
            <a:r>
              <a:rPr lang="en-US" dirty="0" smtClean="0"/>
              <a:t>CSD 19 Schools with large class sizes</a:t>
            </a:r>
            <a:endParaRPr lang="en-US" dirty="0"/>
          </a:p>
        </p:txBody>
      </p:sp>
      <p:sp>
        <p:nvSpPr>
          <p:cNvPr id="3" name="Content Placeholder 2"/>
          <p:cNvSpPr>
            <a:spLocks noGrp="1"/>
          </p:cNvSpPr>
          <p:nvPr>
            <p:ph idx="1"/>
          </p:nvPr>
        </p:nvSpPr>
        <p:spPr/>
        <p:txBody>
          <a:bodyPr>
            <a:normAutofit/>
          </a:bodyPr>
          <a:lstStyle/>
          <a:p>
            <a:r>
              <a:rPr lang="en-US" sz="2000" dirty="0" smtClean="0"/>
              <a:t>At the Kindergarten level, there are nine schools in District </a:t>
            </a:r>
            <a:r>
              <a:rPr lang="en-US" sz="2000" dirty="0" smtClean="0"/>
              <a:t>19 </a:t>
            </a:r>
            <a:r>
              <a:rPr lang="en-US" sz="2000" dirty="0" smtClean="0"/>
              <a:t>with with an average class size of </a:t>
            </a:r>
            <a:r>
              <a:rPr lang="en-US" sz="2000" dirty="0"/>
              <a:t>2</a:t>
            </a:r>
            <a:r>
              <a:rPr lang="en-US" sz="2000" dirty="0" smtClean="0"/>
              <a:t>5 or more, according </a:t>
            </a:r>
            <a:r>
              <a:rPr lang="en-US" sz="2000" dirty="0"/>
              <a:t>to DOE’s November 2013 </a:t>
            </a:r>
            <a:r>
              <a:rPr lang="en-US" sz="2000" dirty="0" smtClean="0"/>
              <a:t>report.</a:t>
            </a:r>
          </a:p>
          <a:p>
            <a:pPr marL="0" indent="0">
              <a:buNone/>
            </a:pPr>
            <a:endParaRPr lang="en-US" sz="2000" dirty="0" smtClean="0"/>
          </a:p>
          <a:p>
            <a:r>
              <a:rPr lang="en-US" sz="2000" dirty="0" smtClean="0"/>
              <a:t>In grades 1-3, there are seven schools in District </a:t>
            </a:r>
            <a:r>
              <a:rPr lang="en-US" sz="2000" dirty="0" smtClean="0"/>
              <a:t>19 </a:t>
            </a:r>
            <a:r>
              <a:rPr lang="en-US" sz="2000" dirty="0" smtClean="0"/>
              <a:t>with at least one grade level averaging 30 students per class or more.</a:t>
            </a:r>
          </a:p>
          <a:p>
            <a:pPr marL="0" indent="0">
              <a:buNone/>
            </a:pPr>
            <a:endParaRPr lang="en-US" sz="2000" dirty="0"/>
          </a:p>
          <a:p>
            <a:r>
              <a:rPr lang="en-US" sz="2000" dirty="0" smtClean="0"/>
              <a:t>In grades 4-8, 11 schools have </a:t>
            </a:r>
            <a:r>
              <a:rPr lang="en-US" sz="2000" dirty="0"/>
              <a:t>at least one grade level with </a:t>
            </a:r>
            <a:r>
              <a:rPr lang="en-US" sz="2000" dirty="0" smtClean="0"/>
              <a:t>an average </a:t>
            </a:r>
            <a:r>
              <a:rPr lang="en-US" sz="2000" dirty="0"/>
              <a:t>class size of 30 or </a:t>
            </a:r>
            <a:r>
              <a:rPr lang="en-US" sz="2000" dirty="0" smtClean="0"/>
              <a:t>more.</a:t>
            </a:r>
            <a:endParaRPr lang="en-US" sz="2000" dirty="0"/>
          </a:p>
        </p:txBody>
      </p:sp>
    </p:spTree>
    <p:extLst>
      <p:ext uri="{BB962C8B-B14F-4D97-AF65-F5344CB8AC3E}">
        <p14:creationId xmlns:p14="http://schemas.microsoft.com/office/powerpoint/2010/main" val="130968011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lumMod val="10000"/>
              <a:lumOff val="90000"/>
            </a:schemeClr>
          </a:solidFill>
        </p:spPr>
        <p:txBody>
          <a:bodyPr>
            <a:normAutofit fontScale="90000"/>
          </a:bodyPr>
          <a:lstStyle/>
          <a:p>
            <a:pPr algn="ctr"/>
            <a:r>
              <a:rPr lang="en-US" dirty="0" smtClean="0"/>
              <a:t>Examples of schools in CSD 19 with large class sizes, K-3</a:t>
            </a:r>
            <a:endParaRPr lang="en-US" dirty="0"/>
          </a:p>
        </p:txBody>
      </p:sp>
      <p:graphicFrame>
        <p:nvGraphicFramePr>
          <p:cNvPr id="11" name="Chart 10"/>
          <p:cNvGraphicFramePr>
            <a:graphicFrameLocks/>
          </p:cNvGraphicFramePr>
          <p:nvPr>
            <p:extLst>
              <p:ext uri="{D42A27DB-BD31-4B8C-83A1-F6EECF244321}">
                <p14:modId xmlns:p14="http://schemas.microsoft.com/office/powerpoint/2010/main" val="150673583"/>
              </p:ext>
            </p:extLst>
          </p:nvPr>
        </p:nvGraphicFramePr>
        <p:xfrm>
          <a:off x="0" y="1524000"/>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Chart 11"/>
          <p:cNvGraphicFramePr>
            <a:graphicFrameLocks/>
          </p:cNvGraphicFramePr>
          <p:nvPr>
            <p:extLst>
              <p:ext uri="{D42A27DB-BD31-4B8C-83A1-F6EECF244321}">
                <p14:modId xmlns:p14="http://schemas.microsoft.com/office/powerpoint/2010/main" val="2256112446"/>
              </p:ext>
            </p:extLst>
          </p:nvPr>
        </p:nvGraphicFramePr>
        <p:xfrm>
          <a:off x="4572000" y="1524000"/>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Chart 12"/>
          <p:cNvGraphicFramePr>
            <a:graphicFrameLocks/>
          </p:cNvGraphicFramePr>
          <p:nvPr>
            <p:extLst>
              <p:ext uri="{D42A27DB-BD31-4B8C-83A1-F6EECF244321}">
                <p14:modId xmlns:p14="http://schemas.microsoft.com/office/powerpoint/2010/main" val="2888375824"/>
              </p:ext>
            </p:extLst>
          </p:nvPr>
        </p:nvGraphicFramePr>
        <p:xfrm>
          <a:off x="0" y="4114800"/>
          <a:ext cx="457200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Chart 13"/>
          <p:cNvGraphicFramePr>
            <a:graphicFrameLocks/>
          </p:cNvGraphicFramePr>
          <p:nvPr>
            <p:extLst>
              <p:ext uri="{D42A27DB-BD31-4B8C-83A1-F6EECF244321}">
                <p14:modId xmlns:p14="http://schemas.microsoft.com/office/powerpoint/2010/main" val="4174207744"/>
              </p:ext>
            </p:extLst>
          </p:nvPr>
        </p:nvGraphicFramePr>
        <p:xfrm>
          <a:off x="4572000" y="4114800"/>
          <a:ext cx="4572000" cy="27432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31909720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At least 30,000 seats currently needed  just in districts averaging over 100%</a:t>
            </a:r>
            <a:endParaRPr lang="en-US" dirty="0"/>
          </a:p>
        </p:txBody>
      </p:sp>
      <p:graphicFrame>
        <p:nvGraphicFramePr>
          <p:cNvPr id="5" name="Chart 4"/>
          <p:cNvGraphicFramePr>
            <a:graphicFrameLocks/>
          </p:cNvGraphicFramePr>
          <p:nvPr>
            <p:extLst>
              <p:ext uri="{D42A27DB-BD31-4B8C-83A1-F6EECF244321}">
                <p14:modId xmlns:p14="http://schemas.microsoft.com/office/powerpoint/2010/main" val="3235318125"/>
              </p:ext>
            </p:extLst>
          </p:nvPr>
        </p:nvGraphicFramePr>
        <p:xfrm>
          <a:off x="5219700" y="1689100"/>
          <a:ext cx="3695700"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52399" y="6211669"/>
            <a:ext cx="4905375" cy="461665"/>
          </a:xfrm>
          <a:prstGeom prst="rect">
            <a:avLst/>
          </a:prstGeom>
          <a:noFill/>
        </p:spPr>
        <p:txBody>
          <a:bodyPr wrap="square" rtlCol="0">
            <a:spAutoFit/>
          </a:bodyPr>
          <a:lstStyle/>
          <a:p>
            <a:r>
              <a:rPr lang="en-US" sz="1200" dirty="0" smtClean="0"/>
              <a:t>*These figures are the difference between capacity &amp; enrollment in the organizational target #  in 2012-2013 Blue Book </a:t>
            </a:r>
            <a:endParaRPr lang="en-US" sz="1200" dirty="0"/>
          </a:p>
        </p:txBody>
      </p:sp>
      <p:graphicFrame>
        <p:nvGraphicFramePr>
          <p:cNvPr id="8" name="Chart 7"/>
          <p:cNvGraphicFramePr>
            <a:graphicFrameLocks/>
          </p:cNvGraphicFramePr>
          <p:nvPr>
            <p:extLst>
              <p:ext uri="{D42A27DB-BD31-4B8C-83A1-F6EECF244321}">
                <p14:modId xmlns:p14="http://schemas.microsoft.com/office/powerpoint/2010/main" val="1434784672"/>
              </p:ext>
            </p:extLst>
          </p:nvPr>
        </p:nvGraphicFramePr>
        <p:xfrm>
          <a:off x="279400" y="1689100"/>
          <a:ext cx="50546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457199" y="6567268"/>
            <a:ext cx="8669931" cy="307777"/>
          </a:xfrm>
          <a:prstGeom prst="rect">
            <a:avLst/>
          </a:prstGeom>
          <a:noFill/>
        </p:spPr>
        <p:txBody>
          <a:bodyPr wrap="square" rtlCol="0">
            <a:spAutoFit/>
          </a:bodyPr>
          <a:lstStyle/>
          <a:p>
            <a:pPr algn="ctr"/>
            <a:r>
              <a:rPr lang="en-US" sz="1400" dirty="0" smtClean="0"/>
              <a:t>Source: 2012-2013 DOE Blue Book</a:t>
            </a:r>
            <a:endParaRPr lang="en-US" sz="1400" dirty="0"/>
          </a:p>
        </p:txBody>
      </p:sp>
    </p:spTree>
    <p:extLst>
      <p:ext uri="{BB962C8B-B14F-4D97-AF65-F5344CB8AC3E}">
        <p14:creationId xmlns:p14="http://schemas.microsoft.com/office/powerpoint/2010/main" val="76843814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lumMod val="10000"/>
              <a:lumOff val="90000"/>
            </a:schemeClr>
          </a:solidFill>
        </p:spPr>
        <p:txBody>
          <a:bodyPr>
            <a:noAutofit/>
          </a:bodyPr>
          <a:lstStyle/>
          <a:p>
            <a:pPr algn="ctr"/>
            <a:r>
              <a:rPr lang="en-US" sz="2400" dirty="0" smtClean="0"/>
              <a:t>Average Utilization </a:t>
            </a:r>
            <a:r>
              <a:rPr lang="en-US" sz="2400" dirty="0"/>
              <a:t>Rates in </a:t>
            </a:r>
            <a:r>
              <a:rPr lang="en-US" sz="2400" dirty="0" smtClean="0"/>
              <a:t>CSD 19 compared to City-Wide</a:t>
            </a:r>
            <a:endParaRPr lang="en-US" sz="2400" dirty="0"/>
          </a:p>
        </p:txBody>
      </p:sp>
      <p:graphicFrame>
        <p:nvGraphicFramePr>
          <p:cNvPr id="6" name="Table 5"/>
          <p:cNvGraphicFramePr>
            <a:graphicFrameLocks noGrp="1"/>
          </p:cNvGraphicFramePr>
          <p:nvPr>
            <p:extLst>
              <p:ext uri="{D42A27DB-BD31-4B8C-83A1-F6EECF244321}">
                <p14:modId xmlns:p14="http://schemas.microsoft.com/office/powerpoint/2010/main" val="2998662290"/>
              </p:ext>
            </p:extLst>
          </p:nvPr>
        </p:nvGraphicFramePr>
        <p:xfrm>
          <a:off x="8115300" y="3172460"/>
          <a:ext cx="825500" cy="1018540"/>
        </p:xfrm>
        <a:graphic>
          <a:graphicData uri="http://schemas.openxmlformats.org/drawingml/2006/table">
            <a:tbl>
              <a:tblPr/>
              <a:tblGrid>
                <a:gridCol w="825500"/>
              </a:tblGrid>
              <a:tr h="177800">
                <a:tc>
                  <a:txBody>
                    <a:bodyPr/>
                    <a:lstStyle/>
                    <a:p>
                      <a:pPr algn="l" fontAlgn="b"/>
                      <a:r>
                        <a:rPr lang="en-US" sz="1100" b="0" i="0" u="none" strike="noStrike" dirty="0">
                          <a:solidFill>
                            <a:srgbClr val="000000"/>
                          </a:solidFill>
                          <a:effectLst/>
                          <a:latin typeface="Calibri"/>
                        </a:rPr>
                        <a:t>*Calculated by dividing building enrollment by the target </a:t>
                      </a:r>
                      <a:r>
                        <a:rPr lang="en-US" sz="1100" b="0" i="0" u="none" strike="noStrike" dirty="0" smtClean="0">
                          <a:solidFill>
                            <a:srgbClr val="000000"/>
                          </a:solidFill>
                          <a:effectLst/>
                          <a:latin typeface="Calibri"/>
                        </a:rPr>
                        <a:t>capacity</a:t>
                      </a:r>
                      <a:endParaRPr lang="en-US" sz="1100" b="0" i="0" u="none" strike="noStrike" dirty="0">
                        <a:solidFill>
                          <a:srgbClr val="000000"/>
                        </a:solidFill>
                        <a:effectLst/>
                        <a:latin typeface="Calibri"/>
                      </a:endParaRPr>
                    </a:p>
                  </a:txBody>
                  <a:tcPr marL="12700" marR="12700" marT="12700" marB="0" anchor="b">
                    <a:lnL>
                      <a:noFill/>
                    </a:lnL>
                    <a:lnR>
                      <a:noFill/>
                    </a:lnR>
                    <a:lnT>
                      <a:noFill/>
                    </a:lnT>
                    <a:lnB>
                      <a:noFill/>
                    </a:lnB>
                  </a:tcPr>
                </a:tc>
              </a:tr>
            </a:tbl>
          </a:graphicData>
        </a:graphic>
      </p:graphicFrame>
      <p:sp>
        <p:nvSpPr>
          <p:cNvPr id="7" name="TextBox 6"/>
          <p:cNvSpPr txBox="1"/>
          <p:nvPr/>
        </p:nvSpPr>
        <p:spPr>
          <a:xfrm>
            <a:off x="457199" y="6249887"/>
            <a:ext cx="8669931" cy="307777"/>
          </a:xfrm>
          <a:prstGeom prst="rect">
            <a:avLst/>
          </a:prstGeom>
          <a:noFill/>
        </p:spPr>
        <p:txBody>
          <a:bodyPr wrap="square" rtlCol="0">
            <a:spAutoFit/>
          </a:bodyPr>
          <a:lstStyle/>
          <a:p>
            <a:pPr algn="ctr"/>
            <a:r>
              <a:rPr lang="en-US" sz="1400" dirty="0" smtClean="0"/>
              <a:t>Source: 2012-2013 DOE Blue Book</a:t>
            </a:r>
            <a:endParaRPr lang="en-US" sz="1400" dirty="0"/>
          </a:p>
        </p:txBody>
      </p:sp>
      <p:graphicFrame>
        <p:nvGraphicFramePr>
          <p:cNvPr id="9" name="Chart 8"/>
          <p:cNvGraphicFramePr>
            <a:graphicFrameLocks/>
          </p:cNvGraphicFramePr>
          <p:nvPr>
            <p:extLst>
              <p:ext uri="{D42A27DB-BD31-4B8C-83A1-F6EECF244321}">
                <p14:modId xmlns:p14="http://schemas.microsoft.com/office/powerpoint/2010/main" val="17379108"/>
              </p:ext>
            </p:extLst>
          </p:nvPr>
        </p:nvGraphicFramePr>
        <p:xfrm>
          <a:off x="457200" y="1650999"/>
          <a:ext cx="7569200" cy="444499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hart 10"/>
          <p:cNvGraphicFramePr>
            <a:graphicFrameLocks/>
          </p:cNvGraphicFramePr>
          <p:nvPr>
            <p:extLst>
              <p:ext uri="{D42A27DB-BD31-4B8C-83A1-F6EECF244321}">
                <p14:modId xmlns:p14="http://schemas.microsoft.com/office/powerpoint/2010/main" val="2224009238"/>
              </p:ext>
            </p:extLst>
          </p:nvPr>
        </p:nvGraphicFramePr>
        <p:xfrm>
          <a:off x="0" y="1523999"/>
          <a:ext cx="8115300" cy="472588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8015294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Over-utilized ES buildings in CSD </a:t>
            </a:r>
            <a:r>
              <a:rPr lang="en-US" dirty="0" smtClean="0"/>
              <a:t>19 </a:t>
            </a:r>
            <a:r>
              <a:rPr lang="en-US" dirty="0" smtClean="0"/>
              <a:t>and HS buildings in Brooklyn</a:t>
            </a:r>
            <a:endParaRPr lang="en-US" dirty="0"/>
          </a:p>
        </p:txBody>
      </p:sp>
      <p:sp>
        <p:nvSpPr>
          <p:cNvPr id="3" name="Content Placeholder 2"/>
          <p:cNvSpPr>
            <a:spLocks noGrp="1"/>
          </p:cNvSpPr>
          <p:nvPr>
            <p:ph idx="1"/>
          </p:nvPr>
        </p:nvSpPr>
        <p:spPr/>
        <p:txBody>
          <a:bodyPr/>
          <a:lstStyle/>
          <a:p>
            <a:r>
              <a:rPr lang="en-US" dirty="0" smtClean="0"/>
              <a:t>Seven buildings in CSD 19 are over-utilized, meaning 100% building utilization or higher.  The seat need for these buildings is 500.</a:t>
            </a:r>
          </a:p>
          <a:p>
            <a:endParaRPr lang="en-US" dirty="0"/>
          </a:p>
          <a:p>
            <a:r>
              <a:rPr lang="en-US" dirty="0" smtClean="0"/>
              <a:t>In Brooklyn, 21 high school buildings are at or over 100% building utilization.  The seat need for these buildings is over 9,000.</a:t>
            </a:r>
          </a:p>
          <a:p>
            <a:endParaRPr lang="en-US" dirty="0"/>
          </a:p>
          <a:p>
            <a:r>
              <a:rPr lang="en-US" dirty="0"/>
              <a:t>Please note that the seat need here is higher than in the average building utilization rates for the respective districts because it only takes into account buildings that are over-utilized (100% or higher).</a:t>
            </a:r>
          </a:p>
          <a:p>
            <a:endParaRPr lang="en-US" dirty="0" smtClean="0"/>
          </a:p>
          <a:p>
            <a:endParaRPr lang="en-US" dirty="0"/>
          </a:p>
          <a:p>
            <a:endParaRPr lang="en-US" dirty="0"/>
          </a:p>
        </p:txBody>
      </p:sp>
    </p:spTree>
    <p:extLst>
      <p:ext uri="{BB962C8B-B14F-4D97-AF65-F5344CB8AC3E}">
        <p14:creationId xmlns:p14="http://schemas.microsoft.com/office/powerpoint/2010/main" val="11832792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7</a:t>
            </a:r>
            <a:r>
              <a:rPr lang="en-US" sz="2800" dirty="0" smtClean="0"/>
              <a:t> CSD 19 ES Buildings above 100% utilization</a:t>
            </a:r>
            <a:endParaRPr lang="en-US" sz="2800" dirty="0"/>
          </a:p>
        </p:txBody>
      </p:sp>
      <p:sp>
        <p:nvSpPr>
          <p:cNvPr id="5" name="TextBox 4"/>
          <p:cNvSpPr txBox="1"/>
          <p:nvPr/>
        </p:nvSpPr>
        <p:spPr>
          <a:xfrm>
            <a:off x="0" y="6502400"/>
            <a:ext cx="8461384" cy="369332"/>
          </a:xfrm>
          <a:prstGeom prst="rect">
            <a:avLst/>
          </a:prstGeom>
          <a:noFill/>
        </p:spPr>
        <p:txBody>
          <a:bodyPr wrap="none" rtlCol="0">
            <a:spAutoFit/>
          </a:bodyPr>
          <a:lstStyle/>
          <a:p>
            <a:r>
              <a:rPr lang="en-US" dirty="0" smtClean="0"/>
              <a:t>*500 ES seats needed to reduce over-utilized buildings in D19 to 100% utilization</a:t>
            </a:r>
            <a:endParaRPr lang="en-US" dirty="0"/>
          </a:p>
        </p:txBody>
      </p:sp>
      <p:sp>
        <p:nvSpPr>
          <p:cNvPr id="7" name="TextBox 6"/>
          <p:cNvSpPr txBox="1"/>
          <p:nvPr/>
        </p:nvSpPr>
        <p:spPr>
          <a:xfrm>
            <a:off x="457199" y="6348511"/>
            <a:ext cx="8669931" cy="307777"/>
          </a:xfrm>
          <a:prstGeom prst="rect">
            <a:avLst/>
          </a:prstGeom>
          <a:noFill/>
        </p:spPr>
        <p:txBody>
          <a:bodyPr wrap="square" rtlCol="0">
            <a:spAutoFit/>
          </a:bodyPr>
          <a:lstStyle/>
          <a:p>
            <a:pPr algn="ctr"/>
            <a:r>
              <a:rPr lang="en-US" sz="1400" dirty="0" smtClean="0"/>
              <a:t>Source: 2012-2013 DOE Blue Book</a:t>
            </a:r>
            <a:endParaRPr lang="en-US" sz="1400" dirty="0"/>
          </a:p>
        </p:txBody>
      </p:sp>
      <p:graphicFrame>
        <p:nvGraphicFramePr>
          <p:cNvPr id="9" name="Content Placeholder 8"/>
          <p:cNvGraphicFramePr>
            <a:graphicFrameLocks noGrp="1"/>
          </p:cNvGraphicFramePr>
          <p:nvPr>
            <p:ph idx="1"/>
          </p:nvPr>
        </p:nvGraphicFramePr>
        <p:xfrm>
          <a:off x="457200" y="1600200"/>
          <a:ext cx="8229600" cy="4876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382284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21 Brooklyn HS buildings above 100% Utilization</a:t>
            </a:r>
            <a:endParaRPr lang="en-US" sz="2800" dirty="0"/>
          </a:p>
        </p:txBody>
      </p:sp>
      <p:sp>
        <p:nvSpPr>
          <p:cNvPr id="5" name="TextBox 4"/>
          <p:cNvSpPr txBox="1"/>
          <p:nvPr/>
        </p:nvSpPr>
        <p:spPr>
          <a:xfrm>
            <a:off x="0" y="6477000"/>
            <a:ext cx="7383752" cy="369332"/>
          </a:xfrm>
          <a:prstGeom prst="rect">
            <a:avLst/>
          </a:prstGeom>
          <a:noFill/>
        </p:spPr>
        <p:txBody>
          <a:bodyPr wrap="none" rtlCol="0">
            <a:spAutoFit/>
          </a:bodyPr>
          <a:lstStyle/>
          <a:p>
            <a:r>
              <a:rPr lang="en-US" dirty="0" smtClean="0"/>
              <a:t>*9,207 seats needed in Brooklyn to reduce building utilization to 100%</a:t>
            </a:r>
            <a:endParaRPr lang="en-US" dirty="0"/>
          </a:p>
        </p:txBody>
      </p:sp>
      <p:graphicFrame>
        <p:nvGraphicFramePr>
          <p:cNvPr id="6" name="Content Placeholder 5"/>
          <p:cNvGraphicFramePr>
            <a:graphicFrameLocks noGrp="1"/>
          </p:cNvGraphicFramePr>
          <p:nvPr>
            <p:ph idx="1"/>
          </p:nvPr>
        </p:nvGraphicFramePr>
        <p:xfrm>
          <a:off x="457200" y="1600200"/>
          <a:ext cx="8229600" cy="48768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474069" y="6323111"/>
            <a:ext cx="8669931" cy="307777"/>
          </a:xfrm>
          <a:prstGeom prst="rect">
            <a:avLst/>
          </a:prstGeom>
          <a:noFill/>
        </p:spPr>
        <p:txBody>
          <a:bodyPr wrap="square" rtlCol="0">
            <a:spAutoFit/>
          </a:bodyPr>
          <a:lstStyle/>
          <a:p>
            <a:pPr algn="ctr"/>
            <a:r>
              <a:rPr lang="en-US" sz="1400" dirty="0" smtClean="0"/>
              <a:t>Source: 2012-2013 DOE Blue Book</a:t>
            </a:r>
            <a:endParaRPr lang="en-US" sz="1400" dirty="0"/>
          </a:p>
        </p:txBody>
      </p:sp>
    </p:spTree>
    <p:extLst>
      <p:ext uri="{BB962C8B-B14F-4D97-AF65-F5344CB8AC3E}">
        <p14:creationId xmlns:p14="http://schemas.microsoft.com/office/powerpoint/2010/main" val="2522754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School Utilization Rates at critical levels</a:t>
            </a:r>
            <a:endParaRPr lang="en-US" dirty="0"/>
          </a:p>
        </p:txBody>
      </p:sp>
      <p:sp>
        <p:nvSpPr>
          <p:cNvPr id="3" name="Content Placeholder 2"/>
          <p:cNvSpPr>
            <a:spLocks noGrp="1"/>
          </p:cNvSpPr>
          <p:nvPr>
            <p:ph idx="1"/>
          </p:nvPr>
        </p:nvSpPr>
        <p:spPr/>
        <p:txBody>
          <a:bodyPr>
            <a:normAutofit fontScale="85000" lnSpcReduction="10000"/>
          </a:bodyPr>
          <a:lstStyle/>
          <a:p>
            <a:r>
              <a:rPr lang="en-US" sz="1800" dirty="0" smtClean="0"/>
              <a:t>Citywide, schools have become more overcrowded over last six years. More than 480,000 students citywide are in extremely overcrowded buildings. </a:t>
            </a:r>
          </a:p>
          <a:p>
            <a:endParaRPr lang="en-US" sz="1800" dirty="0"/>
          </a:p>
          <a:p>
            <a:r>
              <a:rPr lang="en-US" sz="1800" dirty="0" smtClean="0"/>
              <a:t>Elementary schools avg. building utilization “target” rates at 97.4%; median at 102%.  High schools are not far behind at 95.2%.  </a:t>
            </a:r>
          </a:p>
          <a:p>
            <a:endParaRPr lang="en-US" sz="1800" dirty="0"/>
          </a:p>
          <a:p>
            <a:r>
              <a:rPr lang="en-US" sz="1800" dirty="0" smtClean="0"/>
              <a:t>High ES rates in all boroughs, including D10 and D11 in the Bronx 108% and 105.6%, respectively. </a:t>
            </a:r>
          </a:p>
          <a:p>
            <a:endParaRPr lang="en-US" sz="1800" dirty="0"/>
          </a:p>
          <a:p>
            <a:r>
              <a:rPr lang="en-US" sz="1800" dirty="0" smtClean="0"/>
              <a:t>In Queens, D24 (120.6%), D25 (109.7%), D26 (110%), D27 (106.1%), and D30 (107.3%) all extremely overcrowded.</a:t>
            </a:r>
          </a:p>
          <a:p>
            <a:endParaRPr lang="en-US" sz="1800" dirty="0"/>
          </a:p>
          <a:p>
            <a:r>
              <a:rPr lang="en-US" sz="1800" dirty="0" smtClean="0"/>
              <a:t>At the MS level, D20 in Brooklyn, D24, and D25 in Queens have building utilization rates over 95%.</a:t>
            </a:r>
          </a:p>
          <a:p>
            <a:endParaRPr lang="en-US" sz="1800" dirty="0"/>
          </a:p>
          <a:p>
            <a:r>
              <a:rPr lang="en-US" sz="1800" dirty="0" smtClean="0"/>
              <a:t>Queens high school buildings have avg. utilization rate of 110.7% and Staten Island high school buildings 103.2%.</a:t>
            </a:r>
          </a:p>
          <a:p>
            <a:endParaRPr lang="en-US" sz="1800" dirty="0"/>
          </a:p>
          <a:p>
            <a:endParaRPr lang="en-US" sz="1800" dirty="0"/>
          </a:p>
          <a:p>
            <a:pPr marL="0" indent="0">
              <a:buNone/>
            </a:pPr>
            <a:r>
              <a:rPr lang="en-US" sz="1800" i="1" dirty="0" smtClean="0"/>
              <a:t>Data source: Blue Book target utilization rates 2012-2013</a:t>
            </a:r>
            <a:endParaRPr lang="en-US" i="1" dirty="0"/>
          </a:p>
          <a:p>
            <a:endParaRPr lang="en-US" dirty="0"/>
          </a:p>
        </p:txBody>
      </p:sp>
    </p:spTree>
    <p:extLst>
      <p:ext uri="{BB962C8B-B14F-4D97-AF65-F5344CB8AC3E}">
        <p14:creationId xmlns:p14="http://schemas.microsoft.com/office/powerpoint/2010/main" val="2673104441"/>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90600"/>
          </a:xfrm>
          <a:solidFill>
            <a:schemeClr val="tx1">
              <a:lumMod val="10000"/>
              <a:lumOff val="90000"/>
            </a:schemeClr>
          </a:solidFill>
        </p:spPr>
        <p:txBody>
          <a:bodyPr>
            <a:noAutofit/>
          </a:bodyPr>
          <a:lstStyle/>
          <a:p>
            <a:r>
              <a:rPr lang="en-US" sz="2000" dirty="0" smtClean="0">
                <a:solidFill>
                  <a:srgbClr val="FF6600"/>
                </a:solidFill>
              </a:rPr>
              <a:t>New Seats in Capital Plan and DOE Enrollment Projections for CSD 19</a:t>
            </a:r>
            <a:endParaRPr lang="en-US" sz="2000" dirty="0">
              <a:solidFill>
                <a:srgbClr val="FF6600"/>
              </a:solidFill>
            </a:endParaRPr>
          </a:p>
        </p:txBody>
      </p:sp>
      <p:sp>
        <p:nvSpPr>
          <p:cNvPr id="6" name="TextBox 5"/>
          <p:cNvSpPr txBox="1"/>
          <p:nvPr/>
        </p:nvSpPr>
        <p:spPr>
          <a:xfrm>
            <a:off x="1435100" y="3478768"/>
            <a:ext cx="313044" cy="369332"/>
          </a:xfrm>
          <a:prstGeom prst="rect">
            <a:avLst/>
          </a:prstGeom>
          <a:noFill/>
        </p:spPr>
        <p:txBody>
          <a:bodyPr wrap="none" rtlCol="0">
            <a:spAutoFit/>
          </a:bodyPr>
          <a:lstStyle/>
          <a:p>
            <a:r>
              <a:rPr lang="en-US" dirty="0" smtClean="0">
                <a:solidFill>
                  <a:srgbClr val="FF0000"/>
                </a:solidFill>
              </a:rPr>
              <a:t>0</a:t>
            </a:r>
            <a:endParaRPr lang="en-US" dirty="0">
              <a:solidFill>
                <a:srgbClr val="FF0000"/>
              </a:solidFill>
            </a:endParaRPr>
          </a:p>
        </p:txBody>
      </p:sp>
      <p:sp>
        <p:nvSpPr>
          <p:cNvPr id="7" name="TextBox 6"/>
          <p:cNvSpPr txBox="1"/>
          <p:nvPr/>
        </p:nvSpPr>
        <p:spPr>
          <a:xfrm>
            <a:off x="0" y="6451600"/>
            <a:ext cx="7987053" cy="584776"/>
          </a:xfrm>
          <a:prstGeom prst="rect">
            <a:avLst/>
          </a:prstGeom>
          <a:noFill/>
        </p:spPr>
        <p:txBody>
          <a:bodyPr wrap="none" rtlCol="0">
            <a:spAutoFit/>
          </a:bodyPr>
          <a:lstStyle/>
          <a:p>
            <a:r>
              <a:rPr lang="en-US" sz="1400" i="1" dirty="0" smtClean="0"/>
              <a:t>Housing starts estimate 1,010 new K</a:t>
            </a:r>
            <a:r>
              <a:rPr lang="en-US" sz="1400" i="1" dirty="0"/>
              <a:t>-8 </a:t>
            </a:r>
            <a:r>
              <a:rPr lang="en-US" sz="1400" i="1" dirty="0" smtClean="0"/>
              <a:t>students in </a:t>
            </a:r>
            <a:r>
              <a:rPr lang="en-US" sz="1400" i="1" dirty="0" smtClean="0"/>
              <a:t>D19 </a:t>
            </a:r>
            <a:r>
              <a:rPr lang="en-US" sz="1400" i="1" dirty="0"/>
              <a:t>by 2021 but capital plan adds ZERO seats</a:t>
            </a:r>
            <a:r>
              <a:rPr lang="en-US" sz="1400" dirty="0"/>
              <a:t>.</a:t>
            </a:r>
          </a:p>
          <a:p>
            <a:endParaRPr lang="en-US" dirty="0"/>
          </a:p>
        </p:txBody>
      </p:sp>
      <p:graphicFrame>
        <p:nvGraphicFramePr>
          <p:cNvPr id="8" name="Chart 7"/>
          <p:cNvGraphicFramePr>
            <a:graphicFrameLocks/>
          </p:cNvGraphicFramePr>
          <p:nvPr>
            <p:extLst>
              <p:ext uri="{D42A27DB-BD31-4B8C-83A1-F6EECF244321}">
                <p14:modId xmlns:p14="http://schemas.microsoft.com/office/powerpoint/2010/main" val="930085259"/>
              </p:ext>
            </p:extLst>
          </p:nvPr>
        </p:nvGraphicFramePr>
        <p:xfrm>
          <a:off x="0" y="1549400"/>
          <a:ext cx="9144000" cy="4902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46315559"/>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City-wide Enrollment </a:t>
            </a:r>
            <a:r>
              <a:rPr lang="en-US" dirty="0"/>
              <a:t>Projections K-8 </a:t>
            </a:r>
            <a:r>
              <a:rPr lang="en-US" dirty="0" smtClean="0"/>
              <a:t>vs</a:t>
            </a:r>
            <a:r>
              <a:rPr lang="en-US" dirty="0"/>
              <a:t>. New Seats in Capital Plan </a:t>
            </a:r>
          </a:p>
        </p:txBody>
      </p:sp>
      <p:sp>
        <p:nvSpPr>
          <p:cNvPr id="6" name="TextBox 5"/>
          <p:cNvSpPr txBox="1"/>
          <p:nvPr/>
        </p:nvSpPr>
        <p:spPr>
          <a:xfrm>
            <a:off x="10172700" y="2717800"/>
            <a:ext cx="184666" cy="369332"/>
          </a:xfrm>
          <a:prstGeom prst="rect">
            <a:avLst/>
          </a:prstGeom>
          <a:noFill/>
        </p:spPr>
        <p:txBody>
          <a:bodyPr wrap="none" rtlCol="0">
            <a:spAutoFit/>
          </a:bodyPr>
          <a:lstStyle/>
          <a:p>
            <a:endParaRPr lang="en-US" dirty="0"/>
          </a:p>
        </p:txBody>
      </p:sp>
      <p:sp>
        <p:nvSpPr>
          <p:cNvPr id="8" name="Rectangle 7"/>
          <p:cNvSpPr/>
          <p:nvPr/>
        </p:nvSpPr>
        <p:spPr>
          <a:xfrm>
            <a:off x="7010400" y="1307812"/>
            <a:ext cx="2133599" cy="707886"/>
          </a:xfrm>
          <a:prstGeom prst="rect">
            <a:avLst/>
          </a:prstGeom>
        </p:spPr>
        <p:txBody>
          <a:bodyPr wrap="square">
            <a:spAutoFit/>
          </a:bodyPr>
          <a:lstStyle/>
          <a:p>
            <a:r>
              <a:rPr lang="en-US" sz="800" dirty="0"/>
              <a:t>*Statistical Forecasting does not include D75 </a:t>
            </a:r>
            <a:r>
              <a:rPr lang="en-US" sz="800" dirty="0" smtClean="0"/>
              <a:t>students; K-8 Seats </a:t>
            </a:r>
            <a:r>
              <a:rPr lang="en-US" sz="800" dirty="0"/>
              <a:t>in Capital Plan are categorized as </a:t>
            </a:r>
            <a:r>
              <a:rPr lang="en-US" sz="800" dirty="0" smtClean="0"/>
              <a:t>Small PS and PS/IS and includes 4,900 seats for class size reduction if Bond issue passes.</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189215252"/>
              </p:ext>
            </p:extLst>
          </p:nvPr>
        </p:nvGraphicFramePr>
        <p:xfrm>
          <a:off x="457200" y="1600200"/>
          <a:ext cx="6692900" cy="470752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7010400" y="2117636"/>
            <a:ext cx="2133599" cy="1200328"/>
          </a:xfrm>
          <a:prstGeom prst="rect">
            <a:avLst/>
          </a:prstGeom>
          <a:noFill/>
        </p:spPr>
        <p:txBody>
          <a:bodyPr wrap="square" rtlCol="0">
            <a:spAutoFit/>
          </a:bodyPr>
          <a:lstStyle/>
          <a:p>
            <a:r>
              <a:rPr lang="en-US" sz="800" dirty="0" smtClean="0"/>
              <a:t>Source for Housing Starts: NYSCA Projected </a:t>
            </a:r>
            <a:r>
              <a:rPr lang="en-US" sz="800" dirty="0"/>
              <a:t>New Housing Starts </a:t>
            </a:r>
            <a:r>
              <a:rPr lang="en-US" sz="800" dirty="0" smtClean="0"/>
              <a:t>2012</a:t>
            </a:r>
            <a:r>
              <a:rPr lang="en-US" sz="800" dirty="0"/>
              <a:t>-2021, </a:t>
            </a:r>
            <a:r>
              <a:rPr lang="en-US" sz="800" dirty="0">
                <a:hlinkClick r:id="rId3"/>
              </a:rPr>
              <a:t>http://www.nycsca.org/Community/CapitalPlanManagementReportsData/Housing/2012-21HousingWebChart.pdf</a:t>
            </a:r>
            <a:r>
              <a:rPr lang="en-US" sz="800" dirty="0"/>
              <a:t>; </a:t>
            </a:r>
            <a:r>
              <a:rPr lang="en-US" sz="800" dirty="0" smtClean="0"/>
              <a:t>Projected </a:t>
            </a:r>
            <a:r>
              <a:rPr lang="en-US" sz="800" dirty="0"/>
              <a:t>public school ratio, </a:t>
            </a:r>
            <a:r>
              <a:rPr lang="en-US" sz="800" dirty="0">
                <a:hlinkClick r:id="rId4"/>
              </a:rPr>
              <a:t>https://data.cityofnewyork.us/Education/Projected-Public-School-Ratio/n7ta-pz8k  </a:t>
            </a:r>
            <a:endParaRPr lang="en-US" sz="800" dirty="0"/>
          </a:p>
          <a:p>
            <a:endParaRPr lang="en-US" sz="800" dirty="0"/>
          </a:p>
        </p:txBody>
      </p:sp>
    </p:spTree>
    <p:extLst>
      <p:ext uri="{BB962C8B-B14F-4D97-AF65-F5344CB8AC3E}">
        <p14:creationId xmlns:p14="http://schemas.microsoft.com/office/powerpoint/2010/main" val="3079346869"/>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City-wide Enrollment Projections </a:t>
            </a:r>
            <a:r>
              <a:rPr lang="en-US" sz="2800" dirty="0" smtClean="0"/>
              <a:t>HS vs</a:t>
            </a:r>
            <a:r>
              <a:rPr lang="en-US" sz="2800" dirty="0"/>
              <a:t>. New Seats in Capital Plan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15607672"/>
              </p:ext>
            </p:extLst>
          </p:nvPr>
        </p:nvGraphicFramePr>
        <p:xfrm>
          <a:off x="457200" y="1600200"/>
          <a:ext cx="6350000" cy="46228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6705600" y="1185446"/>
            <a:ext cx="2298700" cy="584776"/>
          </a:xfrm>
          <a:prstGeom prst="rect">
            <a:avLst/>
          </a:prstGeom>
          <a:noFill/>
        </p:spPr>
        <p:txBody>
          <a:bodyPr wrap="square" rtlCol="0">
            <a:spAutoFit/>
          </a:bodyPr>
          <a:lstStyle/>
          <a:p>
            <a:r>
              <a:rPr lang="en-US" sz="800" dirty="0"/>
              <a:t>*Statistical Forecasting does not include D75 </a:t>
            </a:r>
            <a:r>
              <a:rPr lang="en-US" sz="800" dirty="0" smtClean="0"/>
              <a:t>students; HS Seats in Capital Plan are categorized as IS/HS and does not include seats for class size reduction</a:t>
            </a:r>
            <a:endParaRPr lang="en-US" sz="800" dirty="0"/>
          </a:p>
        </p:txBody>
      </p:sp>
      <p:sp>
        <p:nvSpPr>
          <p:cNvPr id="7" name="TextBox 6"/>
          <p:cNvSpPr txBox="1"/>
          <p:nvPr/>
        </p:nvSpPr>
        <p:spPr>
          <a:xfrm>
            <a:off x="6705600" y="1827372"/>
            <a:ext cx="2298700" cy="1200328"/>
          </a:xfrm>
          <a:prstGeom prst="rect">
            <a:avLst/>
          </a:prstGeom>
          <a:noFill/>
        </p:spPr>
        <p:txBody>
          <a:bodyPr wrap="square" rtlCol="0">
            <a:spAutoFit/>
          </a:bodyPr>
          <a:lstStyle/>
          <a:p>
            <a:r>
              <a:rPr lang="en-US" sz="800" dirty="0" smtClean="0"/>
              <a:t>Source for Housing Starts: NYSCA Projected </a:t>
            </a:r>
            <a:r>
              <a:rPr lang="en-US" sz="800" dirty="0"/>
              <a:t>New Housing Starts </a:t>
            </a:r>
            <a:r>
              <a:rPr lang="en-US" sz="800" dirty="0" smtClean="0"/>
              <a:t>2012</a:t>
            </a:r>
            <a:r>
              <a:rPr lang="en-US" sz="800" dirty="0"/>
              <a:t>-2021, </a:t>
            </a:r>
            <a:r>
              <a:rPr lang="en-US" sz="800" dirty="0">
                <a:hlinkClick r:id="rId3"/>
              </a:rPr>
              <a:t>http://www.nycsca.org/Community/CapitalPlanManagementReportsData/Housing/2012-21HousingWebChart.pdf</a:t>
            </a:r>
            <a:r>
              <a:rPr lang="en-US" sz="800" dirty="0"/>
              <a:t>; </a:t>
            </a:r>
            <a:r>
              <a:rPr lang="en-US" sz="800" dirty="0" smtClean="0"/>
              <a:t>Projected </a:t>
            </a:r>
            <a:r>
              <a:rPr lang="en-US" sz="800" dirty="0"/>
              <a:t>public school ratio, </a:t>
            </a:r>
            <a:r>
              <a:rPr lang="en-US" sz="800" dirty="0">
                <a:hlinkClick r:id="rId4"/>
              </a:rPr>
              <a:t>https://data.cityofnewyork.us/Education/Projected-Public-School-Ratio/n7ta-pz8k  </a:t>
            </a:r>
            <a:endParaRPr lang="en-US" sz="800" dirty="0"/>
          </a:p>
          <a:p>
            <a:endParaRPr lang="en-US" sz="800" dirty="0"/>
          </a:p>
        </p:txBody>
      </p:sp>
    </p:spTree>
    <p:extLst>
      <p:ext uri="{BB962C8B-B14F-4D97-AF65-F5344CB8AC3E}">
        <p14:creationId xmlns:p14="http://schemas.microsoft.com/office/powerpoint/2010/main" val="138748096"/>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Also Kindergarten Waitlists in many neighborhoods</a:t>
            </a:r>
            <a:endParaRPr lang="en-US" sz="2400" dirty="0"/>
          </a:p>
        </p:txBody>
      </p:sp>
      <p:graphicFrame>
        <p:nvGraphicFramePr>
          <p:cNvPr id="4" name="Chart 3"/>
          <p:cNvGraphicFramePr>
            <a:graphicFrameLocks/>
          </p:cNvGraphicFramePr>
          <p:nvPr>
            <p:extLst>
              <p:ext uri="{D42A27DB-BD31-4B8C-83A1-F6EECF244321}">
                <p14:modId xmlns:p14="http://schemas.microsoft.com/office/powerpoint/2010/main" val="255288167"/>
              </p:ext>
            </p:extLst>
          </p:nvPr>
        </p:nvGraphicFramePr>
        <p:xfrm>
          <a:off x="203200" y="1524000"/>
          <a:ext cx="8483600" cy="25527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a:graphicFrameLocks/>
          </p:cNvGraphicFramePr>
          <p:nvPr>
            <p:extLst>
              <p:ext uri="{D42A27DB-BD31-4B8C-83A1-F6EECF244321}">
                <p14:modId xmlns:p14="http://schemas.microsoft.com/office/powerpoint/2010/main" val="2662043757"/>
              </p:ext>
            </p:extLst>
          </p:nvPr>
        </p:nvGraphicFramePr>
        <p:xfrm>
          <a:off x="203200" y="4076700"/>
          <a:ext cx="4775200" cy="27813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p:cNvGraphicFramePr>
            <a:graphicFrameLocks/>
          </p:cNvGraphicFramePr>
          <p:nvPr>
            <p:extLst>
              <p:ext uri="{D42A27DB-BD31-4B8C-83A1-F6EECF244321}">
                <p14:modId xmlns:p14="http://schemas.microsoft.com/office/powerpoint/2010/main" val="3513887051"/>
              </p:ext>
            </p:extLst>
          </p:nvPr>
        </p:nvGraphicFramePr>
        <p:xfrm>
          <a:off x="5080000" y="4076700"/>
          <a:ext cx="3898900" cy="244348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874653755"/>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2014 Kindergarten Wait Lists in CSD 19</a:t>
            </a:r>
            <a:endParaRPr lang="en-US" sz="3200" dirty="0"/>
          </a:p>
        </p:txBody>
      </p:sp>
      <p:sp>
        <p:nvSpPr>
          <p:cNvPr id="3" name="Content Placeholder 2"/>
          <p:cNvSpPr>
            <a:spLocks noGrp="1"/>
          </p:cNvSpPr>
          <p:nvPr>
            <p:ph idx="1"/>
          </p:nvPr>
        </p:nvSpPr>
        <p:spPr/>
        <p:txBody>
          <a:bodyPr>
            <a:normAutofit fontScale="85000" lnSpcReduction="10000"/>
          </a:bodyPr>
          <a:lstStyle/>
          <a:p>
            <a:r>
              <a:rPr lang="en-US" sz="2000" dirty="0"/>
              <a:t>According to DOE, the wait list for zoned Kindergarten spots in 2014 is smaller citywide than in 2013, with 1,242 zoned students on wait lists as of April 21, 2014. </a:t>
            </a:r>
          </a:p>
          <a:p>
            <a:endParaRPr lang="en-US" sz="2000" dirty="0"/>
          </a:p>
          <a:p>
            <a:r>
              <a:rPr lang="en-US" sz="2000" dirty="0"/>
              <a:t>19 of 32 school districts currently have at least one school with a waiting list. </a:t>
            </a:r>
          </a:p>
          <a:p>
            <a:endParaRPr lang="en-US" sz="2000" dirty="0"/>
          </a:p>
          <a:p>
            <a:r>
              <a:rPr lang="en-US" sz="2000" dirty="0"/>
              <a:t>63 schools have zoned wait lists: 20 in Brooklyn, 17 in Queens, 11 in Manhattan, 11 in The Bronx, and 4 in Staten Island.</a:t>
            </a:r>
          </a:p>
          <a:p>
            <a:endParaRPr lang="en-US" sz="2000" dirty="0"/>
          </a:p>
          <a:p>
            <a:r>
              <a:rPr lang="en-US" sz="2000" dirty="0"/>
              <a:t>DOE less transparent than ever: the number of zoned students for particular schools if less than 10 is not revealed – and methodology for creating wait lists unexplained.</a:t>
            </a:r>
          </a:p>
          <a:p>
            <a:endParaRPr lang="en-US" sz="2000" dirty="0"/>
          </a:p>
          <a:p>
            <a:r>
              <a:rPr lang="en-US" sz="2000" dirty="0"/>
              <a:t>Over 7,000 families got none of their choices but unclear how many were put on wait list for their zoned school. </a:t>
            </a:r>
          </a:p>
          <a:p>
            <a:pPr marL="0" indent="0">
              <a:buNone/>
            </a:pPr>
            <a:endParaRPr lang="en-US" sz="2000" dirty="0"/>
          </a:p>
          <a:p>
            <a:r>
              <a:rPr lang="en-US" sz="2000" dirty="0" smtClean="0"/>
              <a:t>There were no schools in District 19 that had waiting lists for Kindergarten. </a:t>
            </a:r>
            <a:endParaRPr lang="en-US" sz="2000" dirty="0"/>
          </a:p>
        </p:txBody>
      </p:sp>
    </p:spTree>
    <p:extLst>
      <p:ext uri="{BB962C8B-B14F-4D97-AF65-F5344CB8AC3E}">
        <p14:creationId xmlns:p14="http://schemas.microsoft.com/office/powerpoint/2010/main" val="2147721501"/>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6 CSD 19 Schools with TCUs and 1 Brooklyn High School with TCUs </a:t>
            </a:r>
            <a:endParaRPr lang="en-US" sz="2800" dirty="0"/>
          </a:p>
        </p:txBody>
      </p:sp>
      <p:sp>
        <p:nvSpPr>
          <p:cNvPr id="3" name="Content Placeholder 2"/>
          <p:cNvSpPr>
            <a:spLocks noGrp="1"/>
          </p:cNvSpPr>
          <p:nvPr>
            <p:ph idx="1"/>
          </p:nvPr>
        </p:nvSpPr>
        <p:spPr/>
        <p:txBody>
          <a:bodyPr>
            <a:normAutofit lnSpcReduction="10000"/>
          </a:bodyPr>
          <a:lstStyle/>
          <a:p>
            <a:r>
              <a:rPr lang="en-US" dirty="0" smtClean="0"/>
              <a:t>There are six schools with 20 total TCUs in CSD 19.</a:t>
            </a:r>
          </a:p>
          <a:p>
            <a:endParaRPr lang="en-US" dirty="0"/>
          </a:p>
          <a:p>
            <a:r>
              <a:rPr lang="en-US" dirty="0" smtClean="0"/>
              <a:t>These schools are  PS 7 (3 TCUs, 133 students), PS 159 (2, 109 students), PS 202 (4, no students listed), PS 214 (7, 240 students), PS 290 (1, 57 students) and IS 302 (3, no students listed).</a:t>
            </a:r>
          </a:p>
          <a:p>
            <a:endParaRPr lang="en-US" dirty="0"/>
          </a:p>
          <a:p>
            <a:r>
              <a:rPr lang="en-US" dirty="0" smtClean="0"/>
              <a:t>Enrollment at these schools is at least 539 students.</a:t>
            </a:r>
          </a:p>
          <a:p>
            <a:endParaRPr lang="en-US" dirty="0"/>
          </a:p>
          <a:p>
            <a:r>
              <a:rPr lang="en-US" dirty="0"/>
              <a:t>One </a:t>
            </a:r>
            <a:r>
              <a:rPr lang="en-US" dirty="0" smtClean="0"/>
              <a:t>high school</a:t>
            </a:r>
            <a:r>
              <a:rPr lang="en-US" dirty="0"/>
              <a:t>, East New York Family Academy, has six TCUs with no enrollment reported and thus not reflected in the DOE statistics.  It has twelve classrooms and the capacity listed for each classroom is 0</a:t>
            </a:r>
            <a:r>
              <a:rPr lang="en-US" dirty="0" smtClean="0"/>
              <a:t>.</a:t>
            </a:r>
          </a:p>
        </p:txBody>
      </p:sp>
    </p:spTree>
    <p:extLst>
      <p:ext uri="{BB962C8B-B14F-4D97-AF65-F5344CB8AC3E}">
        <p14:creationId xmlns:p14="http://schemas.microsoft.com/office/powerpoint/2010/main" val="3293049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Seats Need for CSD 19 and Brooklyn High Schools</a:t>
            </a:r>
            <a:endParaRPr lang="en-US" dirty="0"/>
          </a:p>
        </p:txBody>
      </p:sp>
      <p:sp>
        <p:nvSpPr>
          <p:cNvPr id="3" name="Content Placeholder 2"/>
          <p:cNvSpPr>
            <a:spLocks noGrp="1"/>
          </p:cNvSpPr>
          <p:nvPr>
            <p:ph idx="1"/>
          </p:nvPr>
        </p:nvSpPr>
        <p:spPr/>
        <p:txBody>
          <a:bodyPr>
            <a:normAutofit fontScale="85000" lnSpcReduction="10000"/>
          </a:bodyPr>
          <a:lstStyle/>
          <a:p>
            <a:r>
              <a:rPr lang="en-US" sz="1900" dirty="0" smtClean="0"/>
              <a:t>The proposed FY 2015-2019 Capital Plan will add ZERO elementary and middle school seats in District 19.</a:t>
            </a:r>
          </a:p>
          <a:p>
            <a:pPr marL="0" indent="0">
              <a:buNone/>
            </a:pPr>
            <a:endParaRPr lang="en-US" sz="1900" dirty="0"/>
          </a:p>
          <a:p>
            <a:r>
              <a:rPr lang="en-US" sz="1900" dirty="0" smtClean="0"/>
              <a:t>In District 19, 500 new seats are needed just to reduce the elementary and middle school students in buildings at or over 100% utilization.</a:t>
            </a:r>
          </a:p>
          <a:p>
            <a:endParaRPr lang="en-US" sz="1900" dirty="0"/>
          </a:p>
          <a:p>
            <a:r>
              <a:rPr lang="en-US" sz="1900" dirty="0" smtClean="0"/>
              <a:t>While enrollment projections are forecasted as experiencing decreases in enrollment, the housing starts predict 1,010 new students in </a:t>
            </a:r>
            <a:r>
              <a:rPr lang="en-US" sz="1900" dirty="0" smtClean="0"/>
              <a:t>D19 </a:t>
            </a:r>
            <a:r>
              <a:rPr lang="en-US" sz="1900" dirty="0" smtClean="0"/>
              <a:t>by 2021.</a:t>
            </a:r>
          </a:p>
          <a:p>
            <a:endParaRPr lang="en-US" sz="1900" dirty="0"/>
          </a:p>
          <a:p>
            <a:r>
              <a:rPr lang="en-US" sz="1900" dirty="0" smtClean="0"/>
              <a:t>There are 539 students in CSD 19 schools with trailers that need to be removed.</a:t>
            </a:r>
          </a:p>
          <a:p>
            <a:pPr marL="0" indent="0">
              <a:buNone/>
            </a:pPr>
            <a:endParaRPr lang="en-US" sz="1900" dirty="0"/>
          </a:p>
          <a:p>
            <a:r>
              <a:rPr lang="en-US" sz="1900" dirty="0" smtClean="0"/>
              <a:t>The Capital Plan will not address a minimum of 2,049 seats needed in District </a:t>
            </a:r>
            <a:r>
              <a:rPr lang="en-US" sz="1900" dirty="0" smtClean="0"/>
              <a:t>19.</a:t>
            </a:r>
            <a:endParaRPr lang="en-US" sz="1900" dirty="0" smtClean="0"/>
          </a:p>
          <a:p>
            <a:endParaRPr lang="en-US" sz="1900" dirty="0"/>
          </a:p>
          <a:p>
            <a:r>
              <a:rPr lang="en-US" sz="1900" dirty="0" smtClean="0"/>
              <a:t>In Brooklyn high schools, over 7,000 new seats are needed to address present overcrowding in buildings over 100% utilization.</a:t>
            </a:r>
          </a:p>
          <a:p>
            <a:endParaRPr lang="en-US" sz="1900" dirty="0"/>
          </a:p>
          <a:p>
            <a:r>
              <a:rPr lang="en-US" sz="1900" b="1" i="1" dirty="0" smtClean="0"/>
              <a:t>Yet according to the Capital Plan, no seats are currently expected to be added in Brooklyn high schools.</a:t>
            </a:r>
          </a:p>
          <a:p>
            <a:endParaRPr lang="en-US" dirty="0"/>
          </a:p>
          <a:p>
            <a:endParaRPr lang="en-US" dirty="0" smtClean="0"/>
          </a:p>
          <a:p>
            <a:endParaRPr lang="en-US" dirty="0"/>
          </a:p>
          <a:p>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2418009108"/>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r>
              <a:rPr lang="en-US" sz="2800" dirty="0" smtClean="0"/>
              <a:t>New charter provisions passed in state budget</a:t>
            </a:r>
            <a:endParaRPr lang="en-US" sz="2800" dirty="0"/>
          </a:p>
        </p:txBody>
      </p:sp>
      <p:sp>
        <p:nvSpPr>
          <p:cNvPr id="3" name="Content Placeholder 2"/>
          <p:cNvSpPr>
            <a:spLocks noGrp="1"/>
          </p:cNvSpPr>
          <p:nvPr>
            <p:ph idx="1"/>
          </p:nvPr>
        </p:nvSpPr>
        <p:spPr>
          <a:xfrm>
            <a:off x="457200" y="914400"/>
            <a:ext cx="8229600" cy="4876800"/>
          </a:xfrm>
        </p:spPr>
        <p:txBody>
          <a:bodyPr>
            <a:normAutofit fontScale="25000" lnSpcReduction="20000"/>
          </a:bodyPr>
          <a:lstStyle/>
          <a:p>
            <a:r>
              <a:rPr lang="en-US" sz="6400" dirty="0" smtClean="0"/>
              <a:t>Any </a:t>
            </a:r>
            <a:r>
              <a:rPr lang="en-US" sz="6400" dirty="0"/>
              <a:t>charter co-located in a NYC school building cannot be evicted and has </a:t>
            </a:r>
            <a:r>
              <a:rPr lang="en-US" sz="6400" dirty="0" smtClean="0"/>
              <a:t>veto powers before </a:t>
            </a:r>
            <a:r>
              <a:rPr lang="en-US" sz="6400" dirty="0"/>
              <a:t>they </a:t>
            </a:r>
            <a:r>
              <a:rPr lang="en-US" sz="6400" dirty="0" smtClean="0"/>
              <a:t>leave </a:t>
            </a:r>
            <a:r>
              <a:rPr lang="en-US" sz="6400" dirty="0"/>
              <a:t>the building – even if they are </a:t>
            </a:r>
            <a:r>
              <a:rPr lang="en-US" sz="6400" dirty="0" smtClean="0"/>
              <a:t>expanding and squeezing out </a:t>
            </a:r>
            <a:r>
              <a:rPr lang="en-US" sz="6400" dirty="0"/>
              <a:t>NYC public school students. </a:t>
            </a:r>
            <a:endParaRPr lang="en-US" sz="6400" dirty="0" smtClean="0"/>
          </a:p>
          <a:p>
            <a:pPr marL="0" indent="0">
              <a:buNone/>
            </a:pPr>
            <a:r>
              <a:rPr lang="en-US" sz="6400" dirty="0" smtClean="0"/>
              <a:t> </a:t>
            </a:r>
          </a:p>
          <a:p>
            <a:r>
              <a:rPr lang="en-US" sz="6400" dirty="0" smtClean="0"/>
              <a:t>This </a:t>
            </a:r>
            <a:r>
              <a:rPr lang="en-US" sz="6400" dirty="0"/>
              <a:t>includes any </a:t>
            </a:r>
            <a:r>
              <a:rPr lang="en-US" sz="6400" dirty="0" smtClean="0"/>
              <a:t>charter co-location agreed </a:t>
            </a:r>
            <a:r>
              <a:rPr lang="en-US" sz="6400" dirty="0"/>
              <a:t>to before 2014 – including </a:t>
            </a:r>
            <a:r>
              <a:rPr lang="en-US" sz="6400" dirty="0" smtClean="0"/>
              <a:t>the three Success charter </a:t>
            </a:r>
            <a:r>
              <a:rPr lang="en-US" sz="6400" dirty="0"/>
              <a:t>schools </a:t>
            </a:r>
            <a:r>
              <a:rPr lang="en-US" sz="6400" dirty="0" smtClean="0"/>
              <a:t>approved right </a:t>
            </a:r>
            <a:r>
              <a:rPr lang="en-US" sz="6400" dirty="0"/>
              <a:t>before Bloomberg left office</a:t>
            </a:r>
            <a:r>
              <a:rPr lang="en-US" sz="6400" dirty="0" smtClean="0"/>
              <a:t>.</a:t>
            </a:r>
          </a:p>
          <a:p>
            <a:endParaRPr lang="en-US" sz="6400" dirty="0"/>
          </a:p>
          <a:p>
            <a:r>
              <a:rPr lang="en-US" sz="6400" dirty="0" smtClean="0"/>
              <a:t>Any new or charter school in NYC adding grade levels must </a:t>
            </a:r>
            <a:r>
              <a:rPr lang="en-US" sz="6400" dirty="0"/>
              <a:t>be “provided access to facilities” w/in </a:t>
            </a:r>
            <a:r>
              <a:rPr lang="en-US" sz="6400" dirty="0" smtClean="0"/>
              <a:t>five months of asking for it.</a:t>
            </a:r>
          </a:p>
          <a:p>
            <a:endParaRPr lang="en-US" sz="6400" dirty="0"/>
          </a:p>
          <a:p>
            <a:r>
              <a:rPr lang="en-US" sz="6400" dirty="0" smtClean="0"/>
              <a:t>If </a:t>
            </a:r>
            <a:r>
              <a:rPr lang="en-US" sz="6400" dirty="0"/>
              <a:t>they don’t like the space </a:t>
            </a:r>
            <a:r>
              <a:rPr lang="en-US" sz="6400" dirty="0" smtClean="0"/>
              <a:t>offered by the city, </a:t>
            </a:r>
            <a:r>
              <a:rPr lang="en-US" sz="6400" dirty="0"/>
              <a:t>they can appeal to the </a:t>
            </a:r>
            <a:r>
              <a:rPr lang="en-US" sz="6400" dirty="0" smtClean="0"/>
              <a:t>Commissioner King, who is a former charter school director and has never ruled against a charter school.</a:t>
            </a:r>
          </a:p>
          <a:p>
            <a:r>
              <a:rPr lang="en-US" sz="6400" dirty="0" smtClean="0"/>
              <a:t> </a:t>
            </a:r>
            <a:r>
              <a:rPr lang="en-US" sz="6400" dirty="0"/>
              <a:t>.  </a:t>
            </a:r>
            <a:endParaRPr lang="en-US" sz="6400" dirty="0" smtClean="0"/>
          </a:p>
          <a:p>
            <a:endParaRPr lang="en-US" sz="6400" dirty="0"/>
          </a:p>
          <a:p>
            <a:r>
              <a:rPr lang="en-US" sz="6400" dirty="0" smtClean="0"/>
              <a:t>NO FISCAL IMPACT statement or analysis accompanying this bill.</a:t>
            </a:r>
          </a:p>
          <a:p>
            <a:pPr marL="0" indent="0">
              <a:buNone/>
            </a:pPr>
            <a:endParaRPr lang="en-US" sz="6400" dirty="0"/>
          </a:p>
          <a:p>
            <a:r>
              <a:rPr lang="en-US" sz="6400" dirty="0" smtClean="0"/>
              <a:t>In addition, the </a:t>
            </a:r>
            <a:r>
              <a:rPr lang="en-US" sz="6400" dirty="0"/>
              <a:t>state will provide all charter schools </a:t>
            </a:r>
            <a:r>
              <a:rPr lang="en-US" sz="6400" dirty="0" smtClean="0"/>
              <a:t>with  </a:t>
            </a:r>
            <a:r>
              <a:rPr lang="en-US" sz="6400" dirty="0"/>
              <a:t>per-pupil funding </a:t>
            </a:r>
            <a:r>
              <a:rPr lang="en-US" sz="6400" dirty="0" smtClean="0"/>
              <a:t>increases, </a:t>
            </a:r>
            <a:r>
              <a:rPr lang="en-US" sz="6400" dirty="0"/>
              <a:t>amounting to $500 over the next 3 </a:t>
            </a:r>
            <a:r>
              <a:rPr lang="en-US" sz="6400" dirty="0" smtClean="0"/>
              <a:t>years and provide them funding for pre-K.</a:t>
            </a:r>
            <a:endParaRPr lang="en-US" sz="6400" dirty="0"/>
          </a:p>
          <a:p>
            <a:endParaRPr lang="en-US" dirty="0"/>
          </a:p>
        </p:txBody>
      </p:sp>
    </p:spTree>
    <p:extLst>
      <p:ext uri="{BB962C8B-B14F-4D97-AF65-F5344CB8AC3E}">
        <p14:creationId xmlns:p14="http://schemas.microsoft.com/office/powerpoint/2010/main" val="431185514"/>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Charter space provisions ONLY apply to NYC</a:t>
            </a:r>
            <a:endParaRPr lang="en-US" dirty="0"/>
          </a:p>
        </p:txBody>
      </p:sp>
      <p:sp>
        <p:nvSpPr>
          <p:cNvPr id="3" name="Content Placeholder 2"/>
          <p:cNvSpPr>
            <a:spLocks noGrp="1"/>
          </p:cNvSpPr>
          <p:nvPr>
            <p:ph idx="1"/>
          </p:nvPr>
        </p:nvSpPr>
        <p:spPr/>
        <p:txBody>
          <a:bodyPr>
            <a:normAutofit/>
          </a:bodyPr>
          <a:lstStyle/>
          <a:p>
            <a:pPr lvl="0"/>
            <a:r>
              <a:rPr lang="en-US" sz="1800" dirty="0" smtClean="0"/>
              <a:t>Upstate legislators fought off making charters eligible for state facilities funds – which would have been better for NYC.</a:t>
            </a:r>
          </a:p>
          <a:p>
            <a:pPr lvl="0"/>
            <a:endParaRPr lang="en-US" sz="1800" dirty="0" smtClean="0"/>
          </a:p>
          <a:p>
            <a:r>
              <a:rPr lang="en-US" sz="1800" dirty="0" smtClean="0"/>
              <a:t>Yet legislators did not block these onerous provisions for NYC , where we have the most expensive real estate &amp; the most overcrowded schools in the state.</a:t>
            </a:r>
          </a:p>
          <a:p>
            <a:endParaRPr lang="en-US" sz="1800" dirty="0"/>
          </a:p>
          <a:p>
            <a:r>
              <a:rPr lang="en-US" sz="1800" dirty="0"/>
              <a:t>If the DOE doesn’t offer </a:t>
            </a:r>
            <a:r>
              <a:rPr lang="en-US" sz="1800" dirty="0" smtClean="0"/>
              <a:t>charter schools free </a:t>
            </a:r>
            <a:r>
              <a:rPr lang="en-US" sz="1800" dirty="0"/>
              <a:t>space, the city  must pay for a school’s rent in private space or give them an extra 20 percent over their operating aid </a:t>
            </a:r>
            <a:r>
              <a:rPr lang="en-US" sz="1800" dirty="0" smtClean="0"/>
              <a:t>every </a:t>
            </a:r>
            <a:r>
              <a:rPr lang="en-US" sz="1800" dirty="0"/>
              <a:t>year going forward. </a:t>
            </a:r>
          </a:p>
          <a:p>
            <a:endParaRPr lang="en-US" sz="1800" dirty="0"/>
          </a:p>
          <a:p>
            <a:r>
              <a:rPr lang="en-US" sz="1800" dirty="0"/>
              <a:t>After the city spends $40 million per year on charter rent, the state will begin chipping in 60% of additional cost. </a:t>
            </a:r>
          </a:p>
          <a:p>
            <a:endParaRPr lang="en-US" sz="1800" dirty="0" smtClean="0"/>
          </a:p>
          <a:p>
            <a:pPr marL="0" lvl="0" indent="0">
              <a:buNone/>
            </a:pPr>
            <a:endParaRPr lang="en-US" sz="1800" dirty="0"/>
          </a:p>
          <a:p>
            <a:endParaRPr lang="en-US" sz="1800" dirty="0" smtClean="0"/>
          </a:p>
          <a:p>
            <a:endParaRPr lang="en-US" dirty="0" smtClean="0"/>
          </a:p>
          <a:p>
            <a:endParaRPr lang="en-US" dirty="0"/>
          </a:p>
        </p:txBody>
      </p:sp>
    </p:spTree>
    <p:extLst>
      <p:ext uri="{BB962C8B-B14F-4D97-AF65-F5344CB8AC3E}">
        <p14:creationId xmlns:p14="http://schemas.microsoft.com/office/powerpoint/2010/main" val="9731057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many charters will there be entitled to free space?</a:t>
            </a:r>
            <a:endParaRPr lang="en-US" dirty="0"/>
          </a:p>
        </p:txBody>
      </p:sp>
      <p:sp>
        <p:nvSpPr>
          <p:cNvPr id="3" name="Content Placeholder 2"/>
          <p:cNvSpPr>
            <a:spLocks noGrp="1"/>
          </p:cNvSpPr>
          <p:nvPr>
            <p:ph idx="1"/>
          </p:nvPr>
        </p:nvSpPr>
        <p:spPr/>
        <p:txBody>
          <a:bodyPr>
            <a:noAutofit/>
          </a:bodyPr>
          <a:lstStyle/>
          <a:p>
            <a:r>
              <a:rPr lang="en-US" sz="1600" u="sng" dirty="0" smtClean="0"/>
              <a:t>We have 183 charters in NYC, 119 in co-located space.</a:t>
            </a:r>
          </a:p>
          <a:p>
            <a:endParaRPr lang="en-US" sz="1600" dirty="0"/>
          </a:p>
          <a:p>
            <a:r>
              <a:rPr lang="en-US" sz="1600" dirty="0" smtClean="0"/>
              <a:t>22 new charters are approved to open next year or the year after, all entitled to free space.</a:t>
            </a:r>
          </a:p>
          <a:p>
            <a:endParaRPr lang="en-US" sz="1600" dirty="0" smtClean="0"/>
          </a:p>
          <a:p>
            <a:r>
              <a:rPr lang="en-US" sz="1600" dirty="0" smtClean="0"/>
              <a:t>52 additional charter schools left to approve until we reach the cap raised in 2010 – with legislative approval – all entitled to free space.</a:t>
            </a:r>
          </a:p>
          <a:p>
            <a:endParaRPr lang="en-US" sz="1600" dirty="0" smtClean="0"/>
          </a:p>
          <a:p>
            <a:r>
              <a:rPr lang="en-US" sz="1600" dirty="0" smtClean="0"/>
              <a:t>Any new or existing co-located charter can also be authorized to expand grade levels through HS and will be entitled to free space.</a:t>
            </a:r>
          </a:p>
          <a:p>
            <a:endParaRPr lang="en-US" sz="1600" dirty="0"/>
          </a:p>
          <a:p>
            <a:r>
              <a:rPr lang="en-US" sz="1600" dirty="0" smtClean="0"/>
              <a:t>DOE will be paying $5.4 M in annual rent for four years for 3 Success Academy schools that only have </a:t>
            </a:r>
            <a:r>
              <a:rPr lang="en-US" sz="1600" dirty="0"/>
              <a:t>484 </a:t>
            </a:r>
            <a:r>
              <a:rPr lang="en-US" sz="1600" dirty="0" smtClean="0"/>
              <a:t>students next year – at a cost of  $11,000 per student.</a:t>
            </a:r>
          </a:p>
          <a:p>
            <a:endParaRPr lang="en-US" sz="1600" dirty="0"/>
          </a:p>
          <a:p>
            <a:r>
              <a:rPr lang="en-US" sz="1600" dirty="0" smtClean="0"/>
              <a:t>This doesn’t count the unknown renovation costs in these 3 schools, also paid for by the city. </a:t>
            </a:r>
            <a:endParaRPr lang="en-US" sz="1600" dirty="0"/>
          </a:p>
        </p:txBody>
      </p:sp>
    </p:spTree>
    <p:extLst>
      <p:ext uri="{BB962C8B-B14F-4D97-AF65-F5344CB8AC3E}">
        <p14:creationId xmlns:p14="http://schemas.microsoft.com/office/powerpoint/2010/main" val="1260818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lumMod val="10000"/>
              <a:lumOff val="90000"/>
            </a:schemeClr>
          </a:solidFill>
        </p:spPr>
        <p:txBody>
          <a:bodyPr>
            <a:noAutofit/>
          </a:bodyPr>
          <a:lstStyle/>
          <a:p>
            <a:pPr algn="ctr"/>
            <a:r>
              <a:rPr lang="en-US" sz="2400" dirty="0" smtClean="0"/>
              <a:t>Average Utilization </a:t>
            </a:r>
            <a:r>
              <a:rPr lang="en-US" sz="2400" dirty="0"/>
              <a:t>Rates </a:t>
            </a:r>
            <a:r>
              <a:rPr lang="en-US" sz="2400" dirty="0" smtClean="0"/>
              <a:t>City-Wide 2012-2013</a:t>
            </a:r>
            <a:endParaRPr lang="en-US" sz="2400" dirty="0"/>
          </a:p>
        </p:txBody>
      </p:sp>
      <p:graphicFrame>
        <p:nvGraphicFramePr>
          <p:cNvPr id="6" name="Table 5"/>
          <p:cNvGraphicFramePr>
            <a:graphicFrameLocks noGrp="1"/>
          </p:cNvGraphicFramePr>
          <p:nvPr>
            <p:extLst>
              <p:ext uri="{D42A27DB-BD31-4B8C-83A1-F6EECF244321}">
                <p14:modId xmlns:p14="http://schemas.microsoft.com/office/powerpoint/2010/main" val="2524853483"/>
              </p:ext>
            </p:extLst>
          </p:nvPr>
        </p:nvGraphicFramePr>
        <p:xfrm>
          <a:off x="8115300" y="3172460"/>
          <a:ext cx="825500" cy="1018540"/>
        </p:xfrm>
        <a:graphic>
          <a:graphicData uri="http://schemas.openxmlformats.org/drawingml/2006/table">
            <a:tbl>
              <a:tblPr/>
              <a:tblGrid>
                <a:gridCol w="825500"/>
              </a:tblGrid>
              <a:tr h="177800">
                <a:tc>
                  <a:txBody>
                    <a:bodyPr/>
                    <a:lstStyle/>
                    <a:p>
                      <a:pPr algn="l" fontAlgn="b"/>
                      <a:r>
                        <a:rPr lang="en-US" sz="1100" b="0" i="0" u="none" strike="noStrike" dirty="0">
                          <a:solidFill>
                            <a:srgbClr val="000000"/>
                          </a:solidFill>
                          <a:effectLst/>
                          <a:latin typeface="Calibri"/>
                        </a:rPr>
                        <a:t>*Calculated by dividing building enrollment by the target </a:t>
                      </a:r>
                      <a:r>
                        <a:rPr lang="en-US" sz="1100" b="0" i="0" u="none" strike="noStrike" dirty="0" smtClean="0">
                          <a:solidFill>
                            <a:srgbClr val="000000"/>
                          </a:solidFill>
                          <a:effectLst/>
                          <a:latin typeface="Calibri"/>
                        </a:rPr>
                        <a:t>capacity</a:t>
                      </a:r>
                      <a:endParaRPr lang="en-US" sz="1100" b="0" i="0" u="none" strike="noStrike" dirty="0">
                        <a:solidFill>
                          <a:srgbClr val="000000"/>
                        </a:solidFill>
                        <a:effectLst/>
                        <a:latin typeface="Calibri"/>
                      </a:endParaRPr>
                    </a:p>
                  </a:txBody>
                  <a:tcPr marL="12700" marR="12700" marT="12700" marB="0" anchor="b">
                    <a:lnL>
                      <a:noFill/>
                    </a:lnL>
                    <a:lnR>
                      <a:noFill/>
                    </a:lnR>
                    <a:lnT>
                      <a:noFill/>
                    </a:lnT>
                    <a:lnB>
                      <a:noFill/>
                    </a:lnB>
                  </a:tcPr>
                </a:tc>
              </a:tr>
            </a:tbl>
          </a:graphicData>
        </a:graphic>
      </p:graphicFrame>
      <p:sp>
        <p:nvSpPr>
          <p:cNvPr id="7" name="TextBox 6"/>
          <p:cNvSpPr txBox="1"/>
          <p:nvPr/>
        </p:nvSpPr>
        <p:spPr>
          <a:xfrm>
            <a:off x="457199" y="6249887"/>
            <a:ext cx="8669931" cy="307777"/>
          </a:xfrm>
          <a:prstGeom prst="rect">
            <a:avLst/>
          </a:prstGeom>
          <a:noFill/>
        </p:spPr>
        <p:txBody>
          <a:bodyPr wrap="square" rtlCol="0">
            <a:spAutoFit/>
          </a:bodyPr>
          <a:lstStyle/>
          <a:p>
            <a:pPr algn="ctr"/>
            <a:r>
              <a:rPr lang="en-US" sz="1400" dirty="0" smtClean="0"/>
              <a:t>Source: 2012-2013 DOE Blue Book</a:t>
            </a:r>
            <a:endParaRPr lang="en-US" sz="1400" dirty="0"/>
          </a:p>
        </p:txBody>
      </p:sp>
      <p:graphicFrame>
        <p:nvGraphicFramePr>
          <p:cNvPr id="9" name="Chart 8"/>
          <p:cNvGraphicFramePr>
            <a:graphicFrameLocks/>
          </p:cNvGraphicFramePr>
          <p:nvPr>
            <p:extLst>
              <p:ext uri="{D42A27DB-BD31-4B8C-83A1-F6EECF244321}">
                <p14:modId xmlns:p14="http://schemas.microsoft.com/office/powerpoint/2010/main" val="702518233"/>
              </p:ext>
            </p:extLst>
          </p:nvPr>
        </p:nvGraphicFramePr>
        <p:xfrm>
          <a:off x="457200" y="1650999"/>
          <a:ext cx="7569200" cy="444499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p:cNvGraphicFramePr>
            <a:graphicFrameLocks/>
          </p:cNvGraphicFramePr>
          <p:nvPr>
            <p:extLst>
              <p:ext uri="{D42A27DB-BD31-4B8C-83A1-F6EECF244321}">
                <p14:modId xmlns:p14="http://schemas.microsoft.com/office/powerpoint/2010/main" val="2156360821"/>
              </p:ext>
            </p:extLst>
          </p:nvPr>
        </p:nvGraphicFramePr>
        <p:xfrm>
          <a:off x="0" y="1524000"/>
          <a:ext cx="8026400" cy="472588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85778474"/>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3424" y="533400"/>
            <a:ext cx="7953375" cy="838200"/>
          </a:xfrm>
        </p:spPr>
        <p:txBody>
          <a:bodyPr>
            <a:normAutofit fontScale="90000"/>
          </a:bodyPr>
          <a:lstStyle/>
          <a:p>
            <a:r>
              <a:rPr lang="en-US" sz="3100" dirty="0" smtClean="0"/>
              <a:t/>
            </a:r>
            <a:br>
              <a:rPr lang="en-US" sz="3100" dirty="0" smtClean="0"/>
            </a:br>
            <a:r>
              <a:rPr lang="en-US" sz="3100" dirty="0" smtClean="0"/>
              <a:t>Blue book data &amp; Utilization formula inaccurate &amp; underestimates actual level of overcrowding</a:t>
            </a:r>
            <a:r>
              <a:rPr lang="en-US" dirty="0"/>
              <a:t/>
            </a:r>
            <a:br>
              <a:rPr lang="en-US" dirty="0"/>
            </a:br>
            <a:r>
              <a:rPr lang="en-US" dirty="0" smtClean="0"/>
              <a:t/>
            </a:r>
            <a:br>
              <a:rPr lang="en-US" dirty="0" smtClean="0"/>
            </a:br>
            <a:endParaRPr lang="en-US" sz="1300" dirty="0"/>
          </a:p>
        </p:txBody>
      </p:sp>
      <p:sp>
        <p:nvSpPr>
          <p:cNvPr id="5" name="Content Placeholder 4"/>
          <p:cNvSpPr>
            <a:spLocks noGrp="1"/>
          </p:cNvSpPr>
          <p:nvPr>
            <p:ph idx="1"/>
          </p:nvPr>
        </p:nvSpPr>
        <p:spPr>
          <a:xfrm>
            <a:off x="819150" y="1371600"/>
            <a:ext cx="7867650" cy="5105399"/>
          </a:xfrm>
        </p:spPr>
        <p:txBody>
          <a:bodyPr>
            <a:normAutofit fontScale="85000" lnSpcReduction="20000"/>
          </a:bodyPr>
          <a:lstStyle/>
          <a:p>
            <a:r>
              <a:rPr lang="en-US" sz="2000" dirty="0" smtClean="0"/>
              <a:t>Class sizes in grades 4-12 larger than current averages &amp; far above goals in city’s C4E plan &amp; will likely force class sizes upwards</a:t>
            </a:r>
          </a:p>
          <a:p>
            <a:endParaRPr lang="en-US" sz="2000" dirty="0"/>
          </a:p>
          <a:p>
            <a:r>
              <a:rPr lang="en-US" sz="2000" dirty="0" smtClean="0"/>
              <a:t>Doesn’t require full complement of cluster rooms or special needs students to have dedicated spaces for their mandated services</a:t>
            </a:r>
          </a:p>
          <a:p>
            <a:endParaRPr lang="en-US" sz="2000" dirty="0"/>
          </a:p>
          <a:p>
            <a:r>
              <a:rPr lang="en-US" sz="2000" dirty="0" smtClean="0"/>
              <a:t>Doesn’t properly account for students now housed in trailers in elementary and middle schools. </a:t>
            </a:r>
          </a:p>
          <a:p>
            <a:endParaRPr lang="en-US" sz="2000" dirty="0"/>
          </a:p>
          <a:p>
            <a:r>
              <a:rPr lang="en-US" sz="2000" dirty="0" smtClean="0"/>
              <a:t>Doesn’t account for co-locations which subtract about 10% of total space and eat up classrooms with replicated administrative &amp; cluster rooms. Small schools use space less efficiently</a:t>
            </a:r>
          </a:p>
          <a:p>
            <a:endParaRPr lang="en-US" sz="2000" dirty="0" smtClean="0"/>
          </a:p>
          <a:p>
            <a:r>
              <a:rPr lang="en-US" sz="2000" dirty="0" smtClean="0"/>
              <a:t> Instructional footprint shrank full size classroom only 500 sq. feet min., risking building code/safety violations at many schools as 20-35 </a:t>
            </a:r>
            <a:r>
              <a:rPr lang="en-US" sz="2000" dirty="0" err="1" smtClean="0"/>
              <a:t>sq</a:t>
            </a:r>
            <a:r>
              <a:rPr lang="en-US" sz="2000" dirty="0" smtClean="0"/>
              <a:t> feet per student required.</a:t>
            </a:r>
          </a:p>
          <a:p>
            <a:endParaRPr lang="en-US" sz="2000" dirty="0"/>
          </a:p>
          <a:p>
            <a:r>
              <a:rPr lang="en-US" sz="2000" dirty="0" smtClean="0"/>
              <a:t>Special </a:t>
            </a:r>
            <a:r>
              <a:rPr lang="en-US" sz="2000" dirty="0" err="1" smtClean="0"/>
              <a:t>ed</a:t>
            </a:r>
            <a:r>
              <a:rPr lang="en-US" sz="2000" dirty="0" smtClean="0"/>
              <a:t> classrooms defined as only 240-499 </a:t>
            </a:r>
            <a:r>
              <a:rPr lang="en-US" sz="2000" dirty="0" err="1" smtClean="0"/>
              <a:t>sq</a:t>
            </a:r>
            <a:r>
              <a:rPr lang="en-US" sz="2000" dirty="0" smtClean="0"/>
              <a:t> </a:t>
            </a:r>
            <a:r>
              <a:rPr lang="en-US" sz="2000" dirty="0" err="1" smtClean="0"/>
              <a:t>ft</a:t>
            </a:r>
            <a:r>
              <a:rPr lang="en-US" sz="2000" dirty="0" smtClean="0"/>
              <a:t>, thought State Ed guidelines call for 75 </a:t>
            </a:r>
            <a:r>
              <a:rPr lang="en-US" sz="2000" dirty="0" err="1" smtClean="0"/>
              <a:t>sq</a:t>
            </a:r>
            <a:r>
              <a:rPr lang="en-US" sz="2000" dirty="0" smtClean="0"/>
              <a:t> </a:t>
            </a:r>
            <a:r>
              <a:rPr lang="en-US" sz="2000" dirty="0" err="1" smtClean="0"/>
              <a:t>ft</a:t>
            </a:r>
            <a:r>
              <a:rPr lang="en-US" sz="2000" dirty="0" smtClean="0"/>
              <a:t> per child with special needs; classrooms this small would allow only 3- 7 students.</a:t>
            </a:r>
            <a:endParaRPr lang="en-US" sz="2000" dirty="0"/>
          </a:p>
        </p:txBody>
      </p:sp>
    </p:spTree>
    <p:extLst>
      <p:ext uri="{BB962C8B-B14F-4D97-AF65-F5344CB8AC3E}">
        <p14:creationId xmlns:p14="http://schemas.microsoft.com/office/powerpoint/2010/main" val="498358400"/>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Comparison of class sizes in Blue book compared to current averages &amp; Contract for excellence goals</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26911391"/>
              </p:ext>
            </p:extLst>
          </p:nvPr>
        </p:nvGraphicFramePr>
        <p:xfrm>
          <a:off x="838201" y="1762125"/>
          <a:ext cx="7286624" cy="4224337"/>
        </p:xfrm>
        <a:graphic>
          <a:graphicData uri="http://schemas.openxmlformats.org/drawingml/2006/table">
            <a:tbl>
              <a:tblPr>
                <a:tableStyleId>{5C22544A-7EE6-4342-B048-85BDC9FD1C3A}</a:tableStyleId>
              </a:tblPr>
              <a:tblGrid>
                <a:gridCol w="1106829"/>
                <a:gridCol w="1106829"/>
                <a:gridCol w="1106829"/>
                <a:gridCol w="1106829"/>
                <a:gridCol w="1106829"/>
                <a:gridCol w="1752479"/>
              </a:tblGrid>
              <a:tr h="2158647">
                <a:tc>
                  <a:txBody>
                    <a:bodyPr/>
                    <a:lstStyle/>
                    <a:p>
                      <a:pPr algn="ctr" fontAlgn="ctr"/>
                      <a:r>
                        <a:rPr lang="en-US" sz="1100" u="none" strike="noStrike" dirty="0">
                          <a:effectLst/>
                        </a:rPr>
                        <a:t>Grade levels</a:t>
                      </a:r>
                      <a:endParaRPr lang="en-US" sz="1100" b="1"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UFT Contract class size limits</a:t>
                      </a:r>
                      <a:endParaRPr lang="en-US" sz="1100" b="1"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Target class sizes in "blue book"</a:t>
                      </a:r>
                      <a:endParaRPr lang="en-US" sz="1100" b="1"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Current average class sizes </a:t>
                      </a:r>
                      <a:endParaRPr lang="en-US" sz="1100" b="1"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 C4E class Size goals</a:t>
                      </a:r>
                      <a:endParaRPr lang="en-US" sz="1100" b="1"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How many </a:t>
                      </a:r>
                      <a:r>
                        <a:rPr lang="en-US" sz="1100" u="none" strike="noStrike" dirty="0" err="1" smtClean="0">
                          <a:effectLst/>
                        </a:rPr>
                        <a:t>sq</a:t>
                      </a:r>
                      <a:r>
                        <a:rPr lang="en-US" sz="1100" u="none" strike="noStrike" dirty="0" smtClean="0">
                          <a:effectLst/>
                        </a:rPr>
                        <a:t> </a:t>
                      </a:r>
                      <a:r>
                        <a:rPr lang="en-US" sz="1100" u="none" strike="noStrike" dirty="0" err="1" smtClean="0">
                          <a:effectLst/>
                        </a:rPr>
                        <a:t>ft</a:t>
                      </a:r>
                      <a:r>
                        <a:rPr lang="en-US" sz="1100" u="none" strike="noStrike" dirty="0" smtClean="0">
                          <a:effectLst/>
                        </a:rPr>
                        <a:t> per student required in classrooms according to NYC building code </a:t>
                      </a:r>
                      <a:endParaRPr lang="en-US" sz="1100" b="1" i="0" u="none" strike="noStrike" dirty="0">
                        <a:solidFill>
                          <a:srgbClr val="000000"/>
                        </a:solidFill>
                        <a:effectLst/>
                        <a:latin typeface="Times New Roman"/>
                      </a:endParaRPr>
                    </a:p>
                  </a:txBody>
                  <a:tcPr marL="9525" marR="9525" marT="9525" marB="0" anchor="ctr"/>
                </a:tc>
              </a:tr>
              <a:tr h="413138">
                <a:tc>
                  <a:txBody>
                    <a:bodyPr/>
                    <a:lstStyle/>
                    <a:p>
                      <a:pPr algn="l" fontAlgn="ctr"/>
                      <a:r>
                        <a:rPr lang="en-US" sz="1100" u="none" strike="noStrike">
                          <a:effectLst/>
                        </a:rPr>
                        <a:t>Kindergarten</a:t>
                      </a:r>
                      <a:endParaRPr lang="en-US" sz="1100" b="0" i="0" u="none" strike="noStrike">
                        <a:solidFill>
                          <a:srgbClr val="000000"/>
                        </a:solidFill>
                        <a:effectLst/>
                        <a:latin typeface="Times New Roman"/>
                      </a:endParaRPr>
                    </a:p>
                  </a:txBody>
                  <a:tcPr marL="9525" marR="9525" marT="9525" marB="0" anchor="ctr"/>
                </a:tc>
                <a:tc>
                  <a:txBody>
                    <a:bodyPr/>
                    <a:lstStyle/>
                    <a:p>
                      <a:pPr algn="r" fontAlgn="ctr"/>
                      <a:r>
                        <a:rPr lang="en-US" sz="1100" u="none" strike="noStrike">
                          <a:effectLst/>
                        </a:rPr>
                        <a:t>25</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20</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23</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19.9</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35</a:t>
                      </a:r>
                      <a:endParaRPr lang="en-US" sz="1100" b="0" i="0" u="none" strike="noStrike" dirty="0">
                        <a:solidFill>
                          <a:srgbClr val="000000"/>
                        </a:solidFill>
                        <a:effectLst/>
                        <a:latin typeface="Times New Roman"/>
                      </a:endParaRPr>
                    </a:p>
                  </a:txBody>
                  <a:tcPr marL="9525" marR="9525" marT="9525" marB="0" anchor="ctr"/>
                </a:tc>
              </a:tr>
              <a:tr h="206569">
                <a:tc>
                  <a:txBody>
                    <a:bodyPr/>
                    <a:lstStyle/>
                    <a:p>
                      <a:pPr algn="l" fontAlgn="ctr"/>
                      <a:r>
                        <a:rPr lang="en-US" sz="1100" u="none" strike="noStrike">
                          <a:effectLst/>
                        </a:rPr>
                        <a:t>1st-3rd </a:t>
                      </a:r>
                      <a:endParaRPr lang="en-US" sz="1100" b="0" i="0" u="none" strike="noStrike">
                        <a:solidFill>
                          <a:srgbClr val="000000"/>
                        </a:solidFill>
                        <a:effectLst/>
                        <a:latin typeface="Times New Roman"/>
                      </a:endParaRPr>
                    </a:p>
                  </a:txBody>
                  <a:tcPr marL="9525" marR="9525" marT="9525" marB="0" anchor="ctr"/>
                </a:tc>
                <a:tc>
                  <a:txBody>
                    <a:bodyPr/>
                    <a:lstStyle/>
                    <a:p>
                      <a:pPr algn="r" fontAlgn="ctr"/>
                      <a:r>
                        <a:rPr lang="en-US" sz="1100" u="none" strike="noStrike">
                          <a:effectLst/>
                        </a:rPr>
                        <a:t>32</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20</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25.5</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19.9</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20</a:t>
                      </a:r>
                      <a:endParaRPr lang="en-US" sz="1100" b="0" i="0" u="none" strike="noStrike" dirty="0">
                        <a:solidFill>
                          <a:srgbClr val="000000"/>
                        </a:solidFill>
                        <a:effectLst/>
                        <a:latin typeface="Times New Roman"/>
                      </a:endParaRPr>
                    </a:p>
                  </a:txBody>
                  <a:tcPr marL="9525" marR="9525" marT="9525" marB="0" anchor="ctr"/>
                </a:tc>
              </a:tr>
              <a:tr h="206569">
                <a:tc>
                  <a:txBody>
                    <a:bodyPr/>
                    <a:lstStyle/>
                    <a:p>
                      <a:pPr algn="l" fontAlgn="ctr"/>
                      <a:r>
                        <a:rPr lang="en-US" sz="1100" u="none" strike="noStrike">
                          <a:effectLst/>
                        </a:rPr>
                        <a:t>4th-5th</a:t>
                      </a:r>
                      <a:endParaRPr lang="en-US" sz="1100" b="0" i="0" u="none" strike="noStrike">
                        <a:solidFill>
                          <a:srgbClr val="000000"/>
                        </a:solidFill>
                        <a:effectLst/>
                        <a:latin typeface="Times New Roman"/>
                      </a:endParaRPr>
                    </a:p>
                  </a:txBody>
                  <a:tcPr marL="9525" marR="9525" marT="9525" marB="0" anchor="ctr"/>
                </a:tc>
                <a:tc>
                  <a:txBody>
                    <a:bodyPr/>
                    <a:lstStyle/>
                    <a:p>
                      <a:pPr algn="r" fontAlgn="ctr"/>
                      <a:r>
                        <a:rPr lang="en-US" sz="1100" u="none" strike="noStrike">
                          <a:effectLst/>
                        </a:rPr>
                        <a:t>32</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28</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26</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22.9</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20</a:t>
                      </a:r>
                      <a:endParaRPr lang="en-US" sz="1100" b="0" i="0" u="none" strike="noStrike" dirty="0">
                        <a:solidFill>
                          <a:srgbClr val="000000"/>
                        </a:solidFill>
                        <a:effectLst/>
                        <a:latin typeface="Times New Roman"/>
                      </a:endParaRPr>
                    </a:p>
                  </a:txBody>
                  <a:tcPr marL="9525" marR="9525" marT="9525" marB="0" anchor="ctr"/>
                </a:tc>
              </a:tr>
              <a:tr h="826276">
                <a:tc>
                  <a:txBody>
                    <a:bodyPr/>
                    <a:lstStyle/>
                    <a:p>
                      <a:pPr algn="l" fontAlgn="ctr"/>
                      <a:r>
                        <a:rPr lang="en-US" sz="1100" u="none" strike="noStrike">
                          <a:effectLst/>
                        </a:rPr>
                        <a:t>6th-8th </a:t>
                      </a:r>
                      <a:endParaRPr lang="en-US" sz="1100" b="0" i="0" u="none" strike="noStrike">
                        <a:solidFill>
                          <a:srgbClr val="000000"/>
                        </a:solidFill>
                        <a:effectLst/>
                        <a:latin typeface="Times New Roman"/>
                      </a:endParaRPr>
                    </a:p>
                  </a:txBody>
                  <a:tcPr marL="9525" marR="9525" marT="9525" marB="0" anchor="ctr"/>
                </a:tc>
                <a:tc>
                  <a:txBody>
                    <a:bodyPr/>
                    <a:lstStyle/>
                    <a:p>
                      <a:pPr algn="r" fontAlgn="ctr"/>
                      <a:r>
                        <a:rPr lang="en-US" sz="1100" u="none" strike="noStrike" dirty="0">
                          <a:effectLst/>
                        </a:rPr>
                        <a:t>30 (Title I)  </a:t>
                      </a:r>
                      <a:endParaRPr lang="en-US" sz="1100" u="none" strike="noStrike" dirty="0" smtClean="0">
                        <a:effectLst/>
                      </a:endParaRPr>
                    </a:p>
                    <a:p>
                      <a:pPr algn="r" fontAlgn="ctr"/>
                      <a:endParaRPr lang="en-US" sz="1100" u="none" strike="noStrike" dirty="0" smtClean="0">
                        <a:effectLst/>
                      </a:endParaRPr>
                    </a:p>
                    <a:p>
                      <a:pPr algn="r" fontAlgn="ctr"/>
                      <a:r>
                        <a:rPr lang="en-US" sz="1100" u="none" strike="noStrike" dirty="0" smtClean="0">
                          <a:effectLst/>
                        </a:rPr>
                        <a:t>33 </a:t>
                      </a:r>
                      <a:r>
                        <a:rPr lang="en-US" sz="1100" u="none" strike="noStrike" dirty="0">
                          <a:effectLst/>
                        </a:rPr>
                        <a:t>(non-Title I)</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28</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27.4</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22.9</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20</a:t>
                      </a:r>
                      <a:endParaRPr lang="en-US" sz="1100" b="0" i="0" u="none" strike="noStrike" dirty="0">
                        <a:solidFill>
                          <a:srgbClr val="000000"/>
                        </a:solidFill>
                        <a:effectLst/>
                        <a:latin typeface="Times New Roman"/>
                      </a:endParaRPr>
                    </a:p>
                  </a:txBody>
                  <a:tcPr marL="9525" marR="9525" marT="9525" marB="0" anchor="ctr"/>
                </a:tc>
              </a:tr>
              <a:tr h="413138">
                <a:tc>
                  <a:txBody>
                    <a:bodyPr/>
                    <a:lstStyle/>
                    <a:p>
                      <a:pPr algn="l" fontAlgn="ctr"/>
                      <a:r>
                        <a:rPr lang="en-US" sz="1100" u="none" strike="noStrike" dirty="0">
                          <a:effectLst/>
                        </a:rPr>
                        <a:t>HS (core classes)</a:t>
                      </a:r>
                      <a:endParaRPr lang="en-US" sz="1100" b="0" i="0" u="none" strike="noStrike" dirty="0">
                        <a:solidFill>
                          <a:srgbClr val="000000"/>
                        </a:solidFill>
                        <a:effectLst/>
                        <a:latin typeface="Times New Roman"/>
                      </a:endParaRPr>
                    </a:p>
                  </a:txBody>
                  <a:tcPr marL="9525" marR="9525" marT="9525" marB="0" anchor="ctr"/>
                </a:tc>
                <a:tc>
                  <a:txBody>
                    <a:bodyPr/>
                    <a:lstStyle/>
                    <a:p>
                      <a:pPr algn="r" fontAlgn="ctr"/>
                      <a:r>
                        <a:rPr lang="en-US" sz="1100" u="none" strike="noStrike">
                          <a:effectLst/>
                        </a:rPr>
                        <a:t>34</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30</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26.7*</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24.5</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20</a:t>
                      </a:r>
                      <a:endParaRPr lang="en-US" sz="1100" b="0" i="0" u="none" strike="noStrike" dirty="0">
                        <a:solidFill>
                          <a:srgbClr val="000000"/>
                        </a:solidFill>
                        <a:effectLst/>
                        <a:latin typeface="Times New Roman"/>
                      </a:endParaRPr>
                    </a:p>
                  </a:txBody>
                  <a:tcPr marL="9525" marR="9525" marT="9525" marB="0" anchor="ctr"/>
                </a:tc>
              </a:tr>
            </a:tbl>
          </a:graphicData>
        </a:graphic>
      </p:graphicFrame>
      <p:sp>
        <p:nvSpPr>
          <p:cNvPr id="3" name="TextBox 2"/>
          <p:cNvSpPr txBox="1"/>
          <p:nvPr/>
        </p:nvSpPr>
        <p:spPr>
          <a:xfrm>
            <a:off x="1476375" y="6315075"/>
            <a:ext cx="3421129" cy="369332"/>
          </a:xfrm>
          <a:prstGeom prst="rect">
            <a:avLst/>
          </a:prstGeom>
          <a:noFill/>
        </p:spPr>
        <p:txBody>
          <a:bodyPr wrap="none" rtlCol="0">
            <a:spAutoFit/>
          </a:bodyPr>
          <a:lstStyle/>
          <a:p>
            <a:r>
              <a:rPr lang="en-US" dirty="0" smtClean="0"/>
              <a:t>*</a:t>
            </a:r>
            <a:r>
              <a:rPr lang="en-US" sz="1400" i="1" dirty="0" smtClean="0"/>
              <a:t>DOE reported HS class sizes unreliable</a:t>
            </a:r>
            <a:endParaRPr lang="en-US" sz="1400" i="1" dirty="0"/>
          </a:p>
        </p:txBody>
      </p:sp>
    </p:spTree>
    <p:extLst>
      <p:ext uri="{BB962C8B-B14F-4D97-AF65-F5344CB8AC3E}">
        <p14:creationId xmlns:p14="http://schemas.microsoft.com/office/powerpoint/2010/main" val="3656728286"/>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Recommendations</a:t>
            </a:r>
            <a:endParaRPr lang="en-US" dirty="0"/>
          </a:p>
        </p:txBody>
      </p:sp>
      <p:sp>
        <p:nvSpPr>
          <p:cNvPr id="3" name="Content Placeholder 2"/>
          <p:cNvSpPr>
            <a:spLocks noGrp="1"/>
          </p:cNvSpPr>
          <p:nvPr>
            <p:ph idx="1"/>
          </p:nvPr>
        </p:nvSpPr>
        <p:spPr>
          <a:xfrm>
            <a:off x="457200" y="1352550"/>
            <a:ext cx="8229600" cy="5124450"/>
          </a:xfrm>
        </p:spPr>
        <p:txBody>
          <a:bodyPr>
            <a:normAutofit fontScale="77500" lnSpcReduction="20000"/>
          </a:bodyPr>
          <a:lstStyle/>
          <a:p>
            <a:r>
              <a:rPr lang="en-US" dirty="0" smtClean="0"/>
              <a:t>38,000 seats in capital plan is too low, esp. given existing overcrowding, projected enrollment, </a:t>
            </a:r>
            <a:r>
              <a:rPr lang="en-US" dirty="0" err="1" smtClean="0"/>
              <a:t>preK</a:t>
            </a:r>
            <a:r>
              <a:rPr lang="en-US" dirty="0" smtClean="0"/>
              <a:t> expansion, class size reduction, new mandates to provide charter schools with space</a:t>
            </a:r>
          </a:p>
          <a:p>
            <a:endParaRPr lang="en-US" dirty="0"/>
          </a:p>
          <a:p>
            <a:r>
              <a:rPr lang="en-US" dirty="0" smtClean="0"/>
              <a:t>Also very low as compared to Mayor’s plan to create or preserve 200,000 affordable housing units.</a:t>
            </a:r>
          </a:p>
          <a:p>
            <a:endParaRPr lang="en-US" dirty="0"/>
          </a:p>
          <a:p>
            <a:r>
              <a:rPr lang="en-US" dirty="0" smtClean="0"/>
              <a:t>Council should expand </a:t>
            </a:r>
            <a:r>
              <a:rPr lang="en-US" dirty="0"/>
              <a:t>the </a:t>
            </a:r>
            <a:r>
              <a:rPr lang="en-US" dirty="0" smtClean="0"/>
              <a:t>seats  in five year capital plan.</a:t>
            </a:r>
          </a:p>
          <a:p>
            <a:endParaRPr lang="en-US" dirty="0"/>
          </a:p>
          <a:p>
            <a:r>
              <a:rPr lang="en-US" dirty="0" smtClean="0"/>
              <a:t>Commission an independent analysis by City Comptroller, IBO or other agency.</a:t>
            </a:r>
          </a:p>
          <a:p>
            <a:endParaRPr lang="en-US" dirty="0" smtClean="0"/>
          </a:p>
          <a:p>
            <a:r>
              <a:rPr lang="en-US" dirty="0" smtClean="0"/>
              <a:t>Adopt reforms to planning process so that schools are built along with housing in future through mandatory inclusionary zoning, impact fees etc.</a:t>
            </a:r>
          </a:p>
          <a:p>
            <a:endParaRPr lang="en-US" dirty="0" smtClean="0"/>
          </a:p>
          <a:p>
            <a:r>
              <a:rPr lang="en-US" dirty="0" smtClean="0"/>
              <a:t>Over half of all states and 60% of large cities have impact fees, requiring developers to pay for costs of infrastructure improvements, including schools.</a:t>
            </a:r>
          </a:p>
          <a:p>
            <a:endParaRPr lang="en-US" dirty="0"/>
          </a:p>
          <a:p>
            <a:endParaRPr lang="en-US" dirty="0" smtClean="0"/>
          </a:p>
          <a:p>
            <a:endParaRPr lang="en-US" dirty="0"/>
          </a:p>
        </p:txBody>
      </p:sp>
    </p:spTree>
    <p:extLst>
      <p:ext uri="{BB962C8B-B14F-4D97-AF65-F5344CB8AC3E}">
        <p14:creationId xmlns:p14="http://schemas.microsoft.com/office/powerpoint/2010/main" val="206500026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Proposed capital plan vs. needs for seats</a:t>
            </a:r>
            <a:endParaRPr lang="en-US" dirty="0"/>
          </a:p>
        </p:txBody>
      </p:sp>
      <p:sp>
        <p:nvSpPr>
          <p:cNvPr id="3" name="Content Placeholder 2"/>
          <p:cNvSpPr>
            <a:spLocks noGrp="1"/>
          </p:cNvSpPr>
          <p:nvPr>
            <p:ph idx="1"/>
          </p:nvPr>
        </p:nvSpPr>
        <p:spPr>
          <a:xfrm>
            <a:off x="457200" y="1524000"/>
            <a:ext cx="8229600" cy="4953000"/>
          </a:xfrm>
        </p:spPr>
        <p:txBody>
          <a:bodyPr>
            <a:normAutofit/>
          </a:bodyPr>
          <a:lstStyle/>
          <a:p>
            <a:r>
              <a:rPr lang="en-US" sz="2000" dirty="0" smtClean="0"/>
              <a:t>Proposed capital plan has (at most) 38,754 seats – and this if Cuomo’s “Smart School” bond act is approved. (806 more seats funded only for design)</a:t>
            </a:r>
          </a:p>
          <a:p>
            <a:endParaRPr lang="en-US" sz="2000" dirty="0" smtClean="0"/>
          </a:p>
          <a:p>
            <a:r>
              <a:rPr lang="en-US" sz="2000" dirty="0" smtClean="0"/>
              <a:t>Plan admits real need </a:t>
            </a:r>
            <a:r>
              <a:rPr lang="en-US" sz="2000" dirty="0"/>
              <a:t>of 49,245 </a:t>
            </a:r>
            <a:r>
              <a:rPr lang="en-US" sz="2000" dirty="0" smtClean="0"/>
              <a:t>(though </a:t>
            </a:r>
            <a:r>
              <a:rPr lang="en-US" sz="2000" dirty="0"/>
              <a:t>doesn’t explain </a:t>
            </a:r>
            <a:r>
              <a:rPr lang="en-US" sz="2000" dirty="0" smtClean="0"/>
              <a:t>how this figure was derived).</a:t>
            </a:r>
          </a:p>
          <a:p>
            <a:endParaRPr lang="en-US" sz="2000" dirty="0"/>
          </a:p>
          <a:p>
            <a:r>
              <a:rPr lang="en-US" sz="2000" dirty="0" smtClean="0"/>
              <a:t>DOE’s consultants project enrollment increases of 60,000-70,000 students by 2021 </a:t>
            </a:r>
          </a:p>
          <a:p>
            <a:endParaRPr lang="en-US" sz="2000" dirty="0" smtClean="0"/>
          </a:p>
          <a:p>
            <a:r>
              <a:rPr lang="en-US" sz="2000" dirty="0" smtClean="0"/>
              <a:t>At least 30,000 seats needed to alleviate current overcrowding for just those districts that </a:t>
            </a:r>
            <a:r>
              <a:rPr lang="en-US" sz="2000" i="1" dirty="0" smtClean="0"/>
              <a:t>average</a:t>
            </a:r>
            <a:r>
              <a:rPr lang="en-US" sz="2000" dirty="0" smtClean="0"/>
              <a:t> above 100</a:t>
            </a:r>
            <a:r>
              <a:rPr lang="en-US" sz="2000" dirty="0"/>
              <a:t>%. </a:t>
            </a:r>
            <a:endParaRPr lang="en-US" sz="2000" dirty="0" smtClean="0"/>
          </a:p>
          <a:p>
            <a:endParaRPr lang="en-US" sz="2000" dirty="0"/>
          </a:p>
          <a:p>
            <a:r>
              <a:rPr lang="en-US" sz="2000" dirty="0" smtClean="0"/>
              <a:t>Conclusion: real need for seats </a:t>
            </a:r>
            <a:r>
              <a:rPr lang="en-US" sz="2000" i="1" dirty="0" smtClean="0"/>
              <a:t>at least </a:t>
            </a:r>
            <a:r>
              <a:rPr lang="en-US" sz="2000" dirty="0" smtClean="0"/>
              <a:t>100,000.</a:t>
            </a:r>
          </a:p>
          <a:p>
            <a:endParaRPr lang="en-US" sz="2000" dirty="0"/>
          </a:p>
          <a:p>
            <a:endParaRPr lang="en-US" sz="2000" dirty="0" smtClean="0"/>
          </a:p>
          <a:p>
            <a:endParaRPr lang="en-US" sz="2000" dirty="0" smtClean="0"/>
          </a:p>
        </p:txBody>
      </p:sp>
    </p:spTree>
    <p:extLst>
      <p:ext uri="{BB962C8B-B14F-4D97-AF65-F5344CB8AC3E}">
        <p14:creationId xmlns:p14="http://schemas.microsoft.com/office/powerpoint/2010/main" val="284464380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Proposed capital plan vs. needs for </a:t>
            </a:r>
            <a:r>
              <a:rPr lang="en-US" sz="3200" dirty="0" smtClean="0"/>
              <a:t>seats part II</a:t>
            </a:r>
            <a:endParaRPr lang="en-US" sz="3200" dirty="0"/>
          </a:p>
        </p:txBody>
      </p:sp>
      <p:sp>
        <p:nvSpPr>
          <p:cNvPr id="3" name="Content Placeholder 2"/>
          <p:cNvSpPr>
            <a:spLocks noGrp="1"/>
          </p:cNvSpPr>
          <p:nvPr>
            <p:ph idx="1"/>
          </p:nvPr>
        </p:nvSpPr>
        <p:spPr>
          <a:xfrm>
            <a:off x="457200" y="1524000"/>
            <a:ext cx="8229600" cy="4953000"/>
          </a:xfrm>
        </p:spPr>
        <p:txBody>
          <a:bodyPr>
            <a:normAutofit fontScale="85000" lnSpcReduction="20000"/>
          </a:bodyPr>
          <a:lstStyle/>
          <a:p>
            <a:r>
              <a:rPr lang="en-US" dirty="0" smtClean="0"/>
              <a:t>These figures </a:t>
            </a:r>
            <a:r>
              <a:rPr lang="en-US" dirty="0"/>
              <a:t>do not capture overcrowding at neighborhood level, including schools with </a:t>
            </a:r>
            <a:r>
              <a:rPr lang="en-US" dirty="0" smtClean="0"/>
              <a:t>K waiting lists, or need </a:t>
            </a:r>
            <a:r>
              <a:rPr lang="en-US" dirty="0"/>
              <a:t>to expand </a:t>
            </a:r>
            <a:r>
              <a:rPr lang="en-US" dirty="0" smtClean="0"/>
              <a:t>pre-K</a:t>
            </a:r>
            <a:r>
              <a:rPr lang="en-US" dirty="0"/>
              <a:t>, reduce class size, restore cluster rooms, or provide space for charters as </a:t>
            </a:r>
            <a:r>
              <a:rPr lang="en-US" dirty="0" smtClean="0"/>
              <a:t>required in </a:t>
            </a:r>
            <a:r>
              <a:rPr lang="en-US" dirty="0"/>
              <a:t>new state law.</a:t>
            </a:r>
          </a:p>
          <a:p>
            <a:endParaRPr lang="en-US" dirty="0"/>
          </a:p>
          <a:p>
            <a:r>
              <a:rPr lang="en-US" dirty="0"/>
              <a:t>Does not capture need to replace trailers with capacity of </a:t>
            </a:r>
            <a:r>
              <a:rPr lang="en-US" dirty="0" smtClean="0"/>
              <a:t>more than </a:t>
            </a:r>
            <a:r>
              <a:rPr lang="en-US" dirty="0"/>
              <a:t>10,890</a:t>
            </a:r>
            <a:r>
              <a:rPr lang="en-US" dirty="0" smtClean="0"/>
              <a:t> seats.</a:t>
            </a:r>
          </a:p>
          <a:p>
            <a:endParaRPr lang="en-US" dirty="0"/>
          </a:p>
          <a:p>
            <a:r>
              <a:rPr lang="en-US" dirty="0" smtClean="0"/>
              <a:t>Though </a:t>
            </a:r>
            <a:r>
              <a:rPr lang="en-US" dirty="0"/>
              <a:t>DOE </a:t>
            </a:r>
            <a:r>
              <a:rPr lang="en-US" dirty="0" smtClean="0"/>
              <a:t>counts only 7,158 students </a:t>
            </a:r>
            <a:r>
              <a:rPr lang="en-US" dirty="0"/>
              <a:t>attending class in TCUs, actual number is far </a:t>
            </a:r>
            <a:r>
              <a:rPr lang="en-US" dirty="0" smtClean="0"/>
              <a:t>higher &amp; likely over 10,000. </a:t>
            </a:r>
            <a:endParaRPr lang="en-US" dirty="0"/>
          </a:p>
          <a:p>
            <a:endParaRPr lang="en-US" dirty="0"/>
          </a:p>
          <a:p>
            <a:r>
              <a:rPr lang="en-US" dirty="0"/>
              <a:t>Also, DOE utilization figures </a:t>
            </a:r>
            <a:r>
              <a:rPr lang="en-US" i="1" dirty="0"/>
              <a:t>underestimate</a:t>
            </a:r>
            <a:r>
              <a:rPr lang="en-US" dirty="0"/>
              <a:t> actual overcrowding according to most experts and Chancellor, who has appointed a “Blue Book” taskforce to improve them.</a:t>
            </a:r>
          </a:p>
          <a:p>
            <a:endParaRPr lang="en-US" dirty="0"/>
          </a:p>
          <a:p>
            <a:r>
              <a:rPr lang="en-US" dirty="0"/>
              <a:t>Revised utilization formula should be aligned to smaller classes, dedicated rooms for art, music, special education services, and more.</a:t>
            </a:r>
          </a:p>
          <a:p>
            <a:endParaRPr lang="en-US" dirty="0"/>
          </a:p>
          <a:p>
            <a:endParaRPr lang="en-US" dirty="0"/>
          </a:p>
        </p:txBody>
      </p:sp>
    </p:spTree>
    <p:extLst>
      <p:ext uri="{BB962C8B-B14F-4D97-AF65-F5344CB8AC3E}">
        <p14:creationId xmlns:p14="http://schemas.microsoft.com/office/powerpoint/2010/main" val="381501314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Class sizes have increased for six years in a row </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Despite provisions in 2007 state law requiring NYC reduce class sizes, classes in  K-3 in 2013-2014 largest since 1998; in grades 4-8 largest since 2002.  </a:t>
            </a:r>
          </a:p>
          <a:p>
            <a:endParaRPr lang="en-US" dirty="0"/>
          </a:p>
          <a:p>
            <a:r>
              <a:rPr lang="en-US" dirty="0" smtClean="0"/>
              <a:t>K-3 average </a:t>
            </a:r>
            <a:r>
              <a:rPr lang="en-US" dirty="0"/>
              <a:t>class size </a:t>
            </a:r>
            <a:r>
              <a:rPr lang="en-US" dirty="0" smtClean="0"/>
              <a:t>was 24.9 (Gen Ed, </a:t>
            </a:r>
            <a:r>
              <a:rPr lang="en-US" dirty="0"/>
              <a:t>inclusion </a:t>
            </a:r>
            <a:r>
              <a:rPr lang="en-US" dirty="0" smtClean="0"/>
              <a:t>&amp; </a:t>
            </a:r>
            <a:r>
              <a:rPr lang="en-US" dirty="0"/>
              <a:t>gifted classes) </a:t>
            </a:r>
            <a:r>
              <a:rPr lang="en-US" dirty="0" smtClean="0"/>
              <a:t>compared </a:t>
            </a:r>
            <a:r>
              <a:rPr lang="en-US" dirty="0"/>
              <a:t>to </a:t>
            </a:r>
            <a:r>
              <a:rPr lang="en-US" dirty="0" smtClean="0"/>
              <a:t>20.9 </a:t>
            </a:r>
            <a:r>
              <a:rPr lang="en-US" dirty="0"/>
              <a:t>in </a:t>
            </a:r>
            <a:r>
              <a:rPr lang="en-US" dirty="0" smtClean="0"/>
              <a:t>2007, increase </a:t>
            </a:r>
            <a:r>
              <a:rPr lang="en-US" dirty="0"/>
              <a:t>of </a:t>
            </a:r>
            <a:r>
              <a:rPr lang="en-US" dirty="0" smtClean="0"/>
              <a:t>19%.</a:t>
            </a:r>
          </a:p>
          <a:p>
            <a:endParaRPr lang="en-US" dirty="0"/>
          </a:p>
          <a:p>
            <a:r>
              <a:rPr lang="en-US" dirty="0" smtClean="0"/>
              <a:t>In </a:t>
            </a:r>
            <a:r>
              <a:rPr lang="en-US" dirty="0"/>
              <a:t>grades 4-8, the average class size </a:t>
            </a:r>
            <a:r>
              <a:rPr lang="en-US" dirty="0" smtClean="0"/>
              <a:t>was 26.8</a:t>
            </a:r>
            <a:r>
              <a:rPr lang="en-US" dirty="0"/>
              <a:t>, compared to </a:t>
            </a:r>
            <a:r>
              <a:rPr lang="en-US" dirty="0" smtClean="0"/>
              <a:t>25.1 in 2007 –increase </a:t>
            </a:r>
            <a:r>
              <a:rPr lang="en-US" dirty="0"/>
              <a:t>of </a:t>
            </a:r>
            <a:r>
              <a:rPr lang="en-US" dirty="0" smtClean="0"/>
              <a:t>6.8%. </a:t>
            </a:r>
          </a:p>
          <a:p>
            <a:endParaRPr lang="en-US" dirty="0"/>
          </a:p>
          <a:p>
            <a:r>
              <a:rPr lang="en-US" dirty="0" smtClean="0"/>
              <a:t>HS </a:t>
            </a:r>
            <a:r>
              <a:rPr lang="en-US" dirty="0"/>
              <a:t>“core” academic classes, </a:t>
            </a:r>
            <a:r>
              <a:rPr lang="en-US" dirty="0" smtClean="0"/>
              <a:t>class size average 26.7, up slightly since 2007</a:t>
            </a:r>
            <a:r>
              <a:rPr lang="en-US" dirty="0"/>
              <a:t>.  </a:t>
            </a:r>
            <a:r>
              <a:rPr lang="en-US" dirty="0" smtClean="0"/>
              <a:t>(Yet </a:t>
            </a:r>
            <a:r>
              <a:rPr lang="en-US" dirty="0"/>
              <a:t>DOE’s </a:t>
            </a:r>
            <a:r>
              <a:rPr lang="en-US" dirty="0" smtClean="0"/>
              <a:t> measure of HS </a:t>
            </a:r>
            <a:r>
              <a:rPr lang="en-US" dirty="0"/>
              <a:t>class sizes is inaccurate and their methodology </a:t>
            </a:r>
            <a:r>
              <a:rPr lang="en-US" dirty="0" smtClean="0"/>
              <a:t>changes, </a:t>
            </a:r>
            <a:r>
              <a:rPr lang="en-US" dirty="0"/>
              <a:t>so </a:t>
            </a:r>
            <a:r>
              <a:rPr lang="en-US" dirty="0" smtClean="0"/>
              <a:t>estimates </a:t>
            </a:r>
            <a:r>
              <a:rPr lang="en-US" dirty="0"/>
              <a:t>cannot be relied upon</a:t>
            </a:r>
            <a:r>
              <a:rPr lang="en-US" dirty="0" smtClean="0"/>
              <a:t>.)</a:t>
            </a:r>
          </a:p>
          <a:p>
            <a:endParaRPr lang="en-US" dirty="0"/>
          </a:p>
          <a:p>
            <a:r>
              <a:rPr lang="en-US" dirty="0" smtClean="0"/>
              <a:t>Averages do NOT tell the whole story – as more than 330,000 students were in classes of 30 or more in 2013-2014.</a:t>
            </a:r>
            <a:r>
              <a:rPr lang="en-US" dirty="0"/>
              <a:t> </a:t>
            </a:r>
            <a:endParaRPr lang="en-US" dirty="0" smtClean="0"/>
          </a:p>
          <a:p>
            <a:endParaRPr lang="en-US" dirty="0"/>
          </a:p>
          <a:p>
            <a:r>
              <a:rPr lang="en-US" dirty="0" smtClean="0"/>
              <a:t>There were 40,268 </a:t>
            </a:r>
            <a:r>
              <a:rPr lang="en-US" dirty="0"/>
              <a:t>kids in K-3 </a:t>
            </a:r>
            <a:r>
              <a:rPr lang="en-US" dirty="0" smtClean="0"/>
              <a:t>in classes of 30 </a:t>
            </a:r>
            <a:r>
              <a:rPr lang="en-US" dirty="0"/>
              <a:t>or </a:t>
            </a:r>
            <a:r>
              <a:rPr lang="en-US" dirty="0" smtClean="0"/>
              <a:t>more in 2013-2014 – an increase of nearly 14% compared to the year before.</a:t>
            </a:r>
            <a:r>
              <a:rPr lang="en-US" dirty="0"/>
              <a:t> </a:t>
            </a:r>
          </a:p>
          <a:p>
            <a:endParaRPr lang="en-US" dirty="0"/>
          </a:p>
          <a:p>
            <a:r>
              <a:rPr lang="en-US" dirty="0"/>
              <a:t>The number of teachers decreased by </a:t>
            </a:r>
            <a:r>
              <a:rPr lang="en-US" dirty="0" smtClean="0"/>
              <a:t>over 5000 between </a:t>
            </a:r>
            <a:r>
              <a:rPr lang="en-US" dirty="0"/>
              <a:t>2007-2010, according to the Mayor’s Management Report, despite rising enrollment.</a:t>
            </a:r>
          </a:p>
          <a:p>
            <a:endParaRPr lang="en-US" dirty="0"/>
          </a:p>
        </p:txBody>
      </p:sp>
    </p:spTree>
    <p:extLst>
      <p:ext uri="{BB962C8B-B14F-4D97-AF65-F5344CB8AC3E}">
        <p14:creationId xmlns:p14="http://schemas.microsoft.com/office/powerpoint/2010/main" val="31205339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54878149"/>
              </p:ext>
            </p:extLst>
          </p:nvPr>
        </p:nvGraphicFramePr>
        <p:xfrm>
          <a:off x="457200" y="685800"/>
          <a:ext cx="8229600" cy="54403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8216177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279439485"/>
              </p:ext>
            </p:extLst>
          </p:nvPr>
        </p:nvGraphicFramePr>
        <p:xfrm>
          <a:off x="76200" y="304800"/>
          <a:ext cx="9067800" cy="6781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6213196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140641380"/>
              </p:ext>
            </p:extLst>
          </p:nvPr>
        </p:nvGraphicFramePr>
        <p:xfrm>
          <a:off x="1066800" y="533400"/>
          <a:ext cx="6553200" cy="6096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151541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4095</TotalTime>
  <Words>2591</Words>
  <Application>Microsoft Macintosh PowerPoint</Application>
  <PresentationFormat>On-screen Show (4:3)</PresentationFormat>
  <Paragraphs>276</Paragraphs>
  <Slides>32</Slides>
  <Notes>6</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Clarity</vt:lpstr>
      <vt:lpstr>UnMet need for seats in New 2015-2019 capital plan  Including Class size and overcrowding data   for Community School district 19</vt:lpstr>
      <vt:lpstr>School Utilization Rates at critical levels</vt:lpstr>
      <vt:lpstr>Average Utilization Rates City-Wide 2012-2013</vt:lpstr>
      <vt:lpstr>Proposed capital plan vs. needs for seats</vt:lpstr>
      <vt:lpstr>Proposed capital plan vs. needs for seats part II</vt:lpstr>
      <vt:lpstr>Class sizes have increased for six years in a row </vt:lpstr>
      <vt:lpstr>PowerPoint Presentation</vt:lpstr>
      <vt:lpstr>PowerPoint Presentation</vt:lpstr>
      <vt:lpstr>PowerPoint Presentation</vt:lpstr>
      <vt:lpstr>Class sizes in CSD 19 have increased in grades K-3  by 23.1% since 2007 and are now far above Contracts for Excellence goals</vt:lpstr>
      <vt:lpstr>CSD 19’s class sizes in grades 4-8 have increased by 13% since 2007 and are now well above Contracts for Excellence goals</vt:lpstr>
      <vt:lpstr> Class sizes city-wide have increased in core HS classes as well, by 2.3% since 2007, though the DOE data is unreliable* </vt:lpstr>
      <vt:lpstr>CSD 19 Schools with large class sizes</vt:lpstr>
      <vt:lpstr>Examples of schools in CSD 19 with large class sizes, K-3</vt:lpstr>
      <vt:lpstr>At least 30,000 seats currently needed  just in districts averaging over 100%</vt:lpstr>
      <vt:lpstr>Average Utilization Rates in CSD 19 compared to City-Wide</vt:lpstr>
      <vt:lpstr>Over-utilized ES buildings in CSD 19 and HS buildings in Brooklyn</vt:lpstr>
      <vt:lpstr>7 CSD 19 ES Buildings above 100% utilization</vt:lpstr>
      <vt:lpstr>21 Brooklyn HS buildings above 100% Utilization</vt:lpstr>
      <vt:lpstr>New Seats in Capital Plan and DOE Enrollment Projections for CSD 19</vt:lpstr>
      <vt:lpstr>City-wide Enrollment Projections K-8 vs. New Seats in Capital Plan </vt:lpstr>
      <vt:lpstr>City-wide Enrollment Projections HS vs. New Seats in Capital Plan </vt:lpstr>
      <vt:lpstr>Also Kindergarten Waitlists in many neighborhoods</vt:lpstr>
      <vt:lpstr>2014 Kindergarten Wait Lists in CSD 19</vt:lpstr>
      <vt:lpstr>6 CSD 19 Schools with TCUs and 1 Brooklyn High School with TCUs </vt:lpstr>
      <vt:lpstr>Seats Need for CSD 19 and Brooklyn High Schools</vt:lpstr>
      <vt:lpstr>New charter provisions passed in state budget</vt:lpstr>
      <vt:lpstr>Charter space provisions ONLY apply to NYC</vt:lpstr>
      <vt:lpstr>How many charters will there be entitled to free space?</vt:lpstr>
      <vt:lpstr> Blue book data &amp; Utilization formula inaccurate &amp; underestimates actual level of overcrowding  </vt:lpstr>
      <vt:lpstr>Comparison of class sizes in Blue book compared to current averages &amp; Contract for excellence goals</vt:lpstr>
      <vt:lpstr>Some Recommendations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Education Council, District 10  Presentation</dc:title>
  <dc:creator>Peter Dalmasy</dc:creator>
  <cp:lastModifiedBy>Peter Dalmasy</cp:lastModifiedBy>
  <cp:revision>250</cp:revision>
  <dcterms:created xsi:type="dcterms:W3CDTF">2014-02-11T14:35:23Z</dcterms:created>
  <dcterms:modified xsi:type="dcterms:W3CDTF">2014-07-11T19:06:12Z</dcterms:modified>
</cp:coreProperties>
</file>