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89" r:id="rId14"/>
    <p:sldId id="262" r:id="rId15"/>
    <p:sldId id="305" r:id="rId16"/>
    <p:sldId id="269" r:id="rId17"/>
    <p:sldId id="322" r:id="rId18"/>
    <p:sldId id="319" r:id="rId19"/>
    <p:sldId id="320" r:id="rId20"/>
    <p:sldId id="268" r:id="rId21"/>
    <p:sldId id="310" r:id="rId22"/>
    <p:sldId id="311" r:id="rId23"/>
    <p:sldId id="312" r:id="rId24"/>
    <p:sldId id="295" r:id="rId25"/>
    <p:sldId id="321" r:id="rId26"/>
    <p:sldId id="296" r:id="rId27"/>
    <p:sldId id="352" r:id="rId28"/>
    <p:sldId id="353" r:id="rId29"/>
    <p:sldId id="354" r:id="rId30"/>
    <p:sldId id="355" r:id="rId31"/>
    <p:sldId id="356" r:id="rId32"/>
    <p:sldId id="35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240"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4895544"/>
        <c:axId val="-2134769192"/>
      </c:barChart>
      <c:catAx>
        <c:axId val="-2134895544"/>
        <c:scaling>
          <c:orientation val="minMax"/>
        </c:scaling>
        <c:delete val="0"/>
        <c:axPos val="b"/>
        <c:majorTickMark val="out"/>
        <c:minorTickMark val="none"/>
        <c:tickLblPos val="nextTo"/>
        <c:crossAx val="-2134769192"/>
        <c:crosses val="autoZero"/>
        <c:auto val="1"/>
        <c:lblAlgn val="ctr"/>
        <c:lblOffset val="100"/>
        <c:noMultiLvlLbl val="0"/>
      </c:catAx>
      <c:valAx>
        <c:axId val="-2134769192"/>
        <c:scaling>
          <c:orientation val="minMax"/>
        </c:scaling>
        <c:delete val="0"/>
        <c:axPos val="l"/>
        <c:majorGridlines/>
        <c:numFmt formatCode="0%" sourceLinked="1"/>
        <c:majorTickMark val="out"/>
        <c:minorTickMark val="none"/>
        <c:tickLblPos val="nextTo"/>
        <c:crossAx val="-213489554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D17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Sheet12!$A$21:$A$26</c:f>
              <c:strCache>
                <c:ptCount val="6"/>
                <c:pt idx="0">
                  <c:v>P.S. 191 PAUL ROBESON</c:v>
                </c:pt>
                <c:pt idx="1">
                  <c:v>P.S. 091 THE ALBANY AVENUE SCHOOL</c:v>
                </c:pt>
                <c:pt idx="2">
                  <c:v>P.S. 375 Jackie Robinson School</c:v>
                </c:pt>
                <c:pt idx="3">
                  <c:v>P.S. 241 EMMA L. JOHNSTON</c:v>
                </c:pt>
                <c:pt idx="4">
                  <c:v>P.S. 399 STANLEY EUGENE CLARK</c:v>
                </c:pt>
                <c:pt idx="5">
                  <c:v>M.S. K394</c:v>
                </c:pt>
              </c:strCache>
            </c:strRef>
          </c:cat>
          <c:val>
            <c:numRef>
              <c:f>Sheet12!$B$21:$B$26</c:f>
              <c:numCache>
                <c:formatCode>0</c:formatCode>
                <c:ptCount val="6"/>
                <c:pt idx="0">
                  <c:v>38.0</c:v>
                </c:pt>
                <c:pt idx="1">
                  <c:v>33.0</c:v>
                </c:pt>
                <c:pt idx="2">
                  <c:v>31.0</c:v>
                </c:pt>
                <c:pt idx="3">
                  <c:v>30.8</c:v>
                </c:pt>
                <c:pt idx="4">
                  <c:v>29.7</c:v>
                </c:pt>
                <c:pt idx="5">
                  <c:v>29.5</c:v>
                </c:pt>
              </c:numCache>
            </c:numRef>
          </c:val>
        </c:ser>
        <c:dLbls>
          <c:showLegendKey val="0"/>
          <c:showVal val="0"/>
          <c:showCatName val="0"/>
          <c:showSerName val="0"/>
          <c:showPercent val="0"/>
          <c:showBubbleSize val="0"/>
        </c:dLbls>
        <c:gapWidth val="150"/>
        <c:axId val="-2137176920"/>
        <c:axId val="2133448264"/>
      </c:barChart>
      <c:catAx>
        <c:axId val="-2137176920"/>
        <c:scaling>
          <c:orientation val="minMax"/>
        </c:scaling>
        <c:delete val="0"/>
        <c:axPos val="b"/>
        <c:majorTickMark val="out"/>
        <c:minorTickMark val="none"/>
        <c:tickLblPos val="nextTo"/>
        <c:crossAx val="2133448264"/>
        <c:crosses val="autoZero"/>
        <c:auto val="1"/>
        <c:lblAlgn val="ctr"/>
        <c:lblOffset val="100"/>
        <c:noMultiLvlLbl val="0"/>
      </c:catAx>
      <c:valAx>
        <c:axId val="2133448264"/>
        <c:scaling>
          <c:orientation val="minMax"/>
        </c:scaling>
        <c:delete val="0"/>
        <c:axPos val="l"/>
        <c:majorGridlines/>
        <c:numFmt formatCode="0" sourceLinked="1"/>
        <c:majorTickMark val="out"/>
        <c:minorTickMark val="none"/>
        <c:tickLblPos val="nextTo"/>
        <c:crossAx val="-2137176920"/>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D17 2</a:t>
            </a:r>
            <a:r>
              <a:rPr lang="en-US" baseline="30000" dirty="0" smtClean="0"/>
              <a:t>nd</a:t>
            </a:r>
            <a:r>
              <a:rPr lang="en-US" baseline="0"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Sheet12!$A$28:$A$29</c:f>
              <c:strCache>
                <c:ptCount val="2"/>
                <c:pt idx="0">
                  <c:v>P.S. 091 THE ALBANY AVENUE SCHOOL</c:v>
                </c:pt>
                <c:pt idx="1">
                  <c:v>P.S. 397 FOSTER-LAURIE</c:v>
                </c:pt>
              </c:strCache>
            </c:strRef>
          </c:cat>
          <c:val>
            <c:numRef>
              <c:f>Sheet12!$B$28:$B$29</c:f>
              <c:numCache>
                <c:formatCode>0</c:formatCode>
                <c:ptCount val="2"/>
                <c:pt idx="0">
                  <c:v>33.0</c:v>
                </c:pt>
                <c:pt idx="1">
                  <c:v>31.0</c:v>
                </c:pt>
              </c:numCache>
            </c:numRef>
          </c:val>
        </c:ser>
        <c:dLbls>
          <c:showLegendKey val="0"/>
          <c:showVal val="0"/>
          <c:showCatName val="0"/>
          <c:showSerName val="0"/>
          <c:showPercent val="0"/>
          <c:showBubbleSize val="0"/>
        </c:dLbls>
        <c:gapWidth val="150"/>
        <c:axId val="2133252824"/>
        <c:axId val="2133830888"/>
      </c:barChart>
      <c:catAx>
        <c:axId val="2133252824"/>
        <c:scaling>
          <c:orientation val="minMax"/>
        </c:scaling>
        <c:delete val="0"/>
        <c:axPos val="b"/>
        <c:majorTickMark val="out"/>
        <c:minorTickMark val="none"/>
        <c:tickLblPos val="nextTo"/>
        <c:crossAx val="2133830888"/>
        <c:crosses val="autoZero"/>
        <c:auto val="1"/>
        <c:lblAlgn val="ctr"/>
        <c:lblOffset val="100"/>
        <c:noMultiLvlLbl val="0"/>
      </c:catAx>
      <c:valAx>
        <c:axId val="2133830888"/>
        <c:scaling>
          <c:orientation val="minMax"/>
        </c:scaling>
        <c:delete val="0"/>
        <c:axPos val="l"/>
        <c:majorGridlines/>
        <c:numFmt formatCode="0" sourceLinked="1"/>
        <c:majorTickMark val="out"/>
        <c:minorTickMark val="none"/>
        <c:tickLblPos val="nextTo"/>
        <c:crossAx val="2133252824"/>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D17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Sheet12!$A$31:$A$35</c:f>
              <c:strCache>
                <c:ptCount val="5"/>
                <c:pt idx="0">
                  <c:v>P.S. 241 EMMA L. JOHNSTON</c:v>
                </c:pt>
                <c:pt idx="1">
                  <c:v>Dr. Jacqueline Peek-Davis School</c:v>
                </c:pt>
                <c:pt idx="2">
                  <c:v>P.S. 161 THE CROWN</c:v>
                </c:pt>
                <c:pt idx="3">
                  <c:v>P.S. 375 Jackie Robinson School</c:v>
                </c:pt>
                <c:pt idx="4">
                  <c:v>P.S. 091 THE ALBANY AVENUE SCHOOL</c:v>
                </c:pt>
              </c:strCache>
            </c:strRef>
          </c:cat>
          <c:val>
            <c:numRef>
              <c:f>Sheet12!$B$31:$B$35</c:f>
              <c:numCache>
                <c:formatCode>0</c:formatCode>
                <c:ptCount val="5"/>
                <c:pt idx="0">
                  <c:v>33.0</c:v>
                </c:pt>
                <c:pt idx="1">
                  <c:v>31.0</c:v>
                </c:pt>
                <c:pt idx="2">
                  <c:v>31.0</c:v>
                </c:pt>
                <c:pt idx="3">
                  <c:v>31.0</c:v>
                </c:pt>
                <c:pt idx="4">
                  <c:v>29.5</c:v>
                </c:pt>
              </c:numCache>
            </c:numRef>
          </c:val>
        </c:ser>
        <c:dLbls>
          <c:showLegendKey val="0"/>
          <c:showVal val="0"/>
          <c:showCatName val="0"/>
          <c:showSerName val="0"/>
          <c:showPercent val="0"/>
          <c:showBubbleSize val="0"/>
        </c:dLbls>
        <c:gapWidth val="150"/>
        <c:axId val="-2137999208"/>
        <c:axId val="-2138031528"/>
      </c:barChart>
      <c:catAx>
        <c:axId val="-2137999208"/>
        <c:scaling>
          <c:orientation val="minMax"/>
        </c:scaling>
        <c:delete val="0"/>
        <c:axPos val="b"/>
        <c:majorTickMark val="out"/>
        <c:minorTickMark val="none"/>
        <c:tickLblPos val="nextTo"/>
        <c:crossAx val="-2138031528"/>
        <c:crosses val="autoZero"/>
        <c:auto val="1"/>
        <c:lblAlgn val="ctr"/>
        <c:lblOffset val="100"/>
        <c:noMultiLvlLbl val="0"/>
      </c:catAx>
      <c:valAx>
        <c:axId val="-2138031528"/>
        <c:scaling>
          <c:orientation val="minMax"/>
        </c:scaling>
        <c:delete val="0"/>
        <c:axPos val="l"/>
        <c:majorGridlines/>
        <c:numFmt formatCode="0" sourceLinked="1"/>
        <c:majorTickMark val="out"/>
        <c:minorTickMark val="none"/>
        <c:tickLblPos val="nextTo"/>
        <c:crossAx val="-2137999208"/>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17213368"/>
        <c:axId val="-2131851560"/>
      </c:barChart>
      <c:catAx>
        <c:axId val="2117213368"/>
        <c:scaling>
          <c:orientation val="minMax"/>
        </c:scaling>
        <c:delete val="0"/>
        <c:axPos val="b"/>
        <c:majorTickMark val="out"/>
        <c:minorTickMark val="none"/>
        <c:tickLblPos val="nextTo"/>
        <c:crossAx val="-2131851560"/>
        <c:crosses val="autoZero"/>
        <c:auto val="1"/>
        <c:lblAlgn val="ctr"/>
        <c:lblOffset val="100"/>
        <c:noMultiLvlLbl val="0"/>
      </c:catAx>
      <c:valAx>
        <c:axId val="-2131851560"/>
        <c:scaling>
          <c:orientation val="minMax"/>
        </c:scaling>
        <c:delete val="0"/>
        <c:axPos val="l"/>
        <c:majorGridlines/>
        <c:numFmt formatCode="#,##0" sourceLinked="1"/>
        <c:majorTickMark val="out"/>
        <c:minorTickMark val="none"/>
        <c:tickLblPos val="nextTo"/>
        <c:crossAx val="211721336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16589304"/>
        <c:axId val="2117964696"/>
      </c:barChart>
      <c:catAx>
        <c:axId val="2116589304"/>
        <c:scaling>
          <c:orientation val="minMax"/>
        </c:scaling>
        <c:delete val="0"/>
        <c:axPos val="b"/>
        <c:majorTickMark val="out"/>
        <c:minorTickMark val="none"/>
        <c:tickLblPos val="nextTo"/>
        <c:crossAx val="2117964696"/>
        <c:crosses val="autoZero"/>
        <c:auto val="1"/>
        <c:lblAlgn val="ctr"/>
        <c:lblOffset val="100"/>
        <c:noMultiLvlLbl val="0"/>
      </c:catAx>
      <c:valAx>
        <c:axId val="2117964696"/>
        <c:scaling>
          <c:orientation val="minMax"/>
        </c:scaling>
        <c:delete val="0"/>
        <c:axPos val="l"/>
        <c:majorGridlines/>
        <c:numFmt formatCode="#,##0" sourceLinked="1"/>
        <c:majorTickMark val="out"/>
        <c:minorTickMark val="none"/>
        <c:tickLblPos val="nextTo"/>
        <c:crossAx val="2116589304"/>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2654312"/>
        <c:axId val="2132462488"/>
      </c:barChart>
      <c:catAx>
        <c:axId val="2132654312"/>
        <c:scaling>
          <c:orientation val="minMax"/>
        </c:scaling>
        <c:delete val="0"/>
        <c:axPos val="b"/>
        <c:majorTickMark val="out"/>
        <c:minorTickMark val="none"/>
        <c:tickLblPos val="nextTo"/>
        <c:crossAx val="2132462488"/>
        <c:crosses val="autoZero"/>
        <c:auto val="1"/>
        <c:lblAlgn val="ctr"/>
        <c:lblOffset val="100"/>
        <c:noMultiLvlLbl val="0"/>
      </c:catAx>
      <c:valAx>
        <c:axId val="2132462488"/>
        <c:scaling>
          <c:orientation val="minMax"/>
        </c:scaling>
        <c:delete val="0"/>
        <c:axPos val="l"/>
        <c:majorGridlines/>
        <c:numFmt formatCode="0%" sourceLinked="1"/>
        <c:majorTickMark val="out"/>
        <c:minorTickMark val="none"/>
        <c:tickLblPos val="nextTo"/>
        <c:crossAx val="213265431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'D17'!$F$62:$F$67</c:f>
              <c:strCache>
                <c:ptCount val="6"/>
                <c:pt idx="0">
                  <c:v>District 17 Elementary Schools</c:v>
                </c:pt>
                <c:pt idx="1">
                  <c:v>Citywide Elementary Schools</c:v>
                </c:pt>
                <c:pt idx="2">
                  <c:v>District 17 Middle Schools</c:v>
                </c:pt>
                <c:pt idx="3">
                  <c:v>Citywide Middle Schools</c:v>
                </c:pt>
                <c:pt idx="4">
                  <c:v>Brooklyn High Schools</c:v>
                </c:pt>
                <c:pt idx="5">
                  <c:v>Citywide High Schools</c:v>
                </c:pt>
              </c:strCache>
            </c:strRef>
          </c:cat>
          <c:val>
            <c:numRef>
              <c:f>'D17'!$G$62:$G$67</c:f>
              <c:numCache>
                <c:formatCode>0.0%</c:formatCode>
                <c:ptCount val="6"/>
                <c:pt idx="0">
                  <c:v>0.7599</c:v>
                </c:pt>
                <c:pt idx="1">
                  <c:v>0.974</c:v>
                </c:pt>
                <c:pt idx="2">
                  <c:v>0.741</c:v>
                </c:pt>
                <c:pt idx="3">
                  <c:v>0.809</c:v>
                </c:pt>
                <c:pt idx="4">
                  <c:v>0.886</c:v>
                </c:pt>
                <c:pt idx="5">
                  <c:v>0.952</c:v>
                </c:pt>
              </c:numCache>
            </c:numRef>
          </c:val>
        </c:ser>
        <c:dLbls>
          <c:showLegendKey val="0"/>
          <c:showVal val="0"/>
          <c:showCatName val="0"/>
          <c:showSerName val="0"/>
          <c:showPercent val="0"/>
          <c:showBubbleSize val="0"/>
        </c:dLbls>
        <c:gapWidth val="150"/>
        <c:axId val="2117584200"/>
        <c:axId val="2121113496"/>
      </c:barChart>
      <c:catAx>
        <c:axId val="2117584200"/>
        <c:scaling>
          <c:orientation val="minMax"/>
        </c:scaling>
        <c:delete val="0"/>
        <c:axPos val="b"/>
        <c:majorTickMark val="out"/>
        <c:minorTickMark val="none"/>
        <c:tickLblPos val="nextTo"/>
        <c:crossAx val="2121113496"/>
        <c:crosses val="autoZero"/>
        <c:auto val="1"/>
        <c:lblAlgn val="ctr"/>
        <c:lblOffset val="100"/>
        <c:noMultiLvlLbl val="0"/>
      </c:catAx>
      <c:valAx>
        <c:axId val="2121113496"/>
        <c:scaling>
          <c:orientation val="minMax"/>
          <c:max val="1.0"/>
        </c:scaling>
        <c:delete val="0"/>
        <c:axPos val="l"/>
        <c:majorGridlines/>
        <c:numFmt formatCode="0%" sourceLinked="0"/>
        <c:majorTickMark val="out"/>
        <c:minorTickMark val="none"/>
        <c:tickLblPos val="nextTo"/>
        <c:crossAx val="2117584200"/>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'D17'!$D$93:$D$101</c:f>
              <c:strCache>
                <c:ptCount val="9"/>
                <c:pt idx="0">
                  <c:v>P.S. 399</c:v>
                </c:pt>
                <c:pt idx="1">
                  <c:v>P.S. 241 MINISCHOOL</c:v>
                </c:pt>
                <c:pt idx="2">
                  <c:v>P.S. 397</c:v>
                </c:pt>
                <c:pt idx="3">
                  <c:v>P.S. 91 MINISCHOOL</c:v>
                </c:pt>
                <c:pt idx="4">
                  <c:v>P.S. 249</c:v>
                </c:pt>
                <c:pt idx="5">
                  <c:v>P.S. 189 MINISCHOOL</c:v>
                </c:pt>
                <c:pt idx="6">
                  <c:v>P.S. 189</c:v>
                </c:pt>
                <c:pt idx="7">
                  <c:v>P.S. 6</c:v>
                </c:pt>
                <c:pt idx="8">
                  <c:v>P.S. 92</c:v>
                </c:pt>
              </c:strCache>
            </c:strRef>
          </c:cat>
          <c:val>
            <c:numRef>
              <c:f>'D17'!$E$93:$E$101</c:f>
              <c:numCache>
                <c:formatCode>0%</c:formatCode>
                <c:ptCount val="9"/>
                <c:pt idx="0">
                  <c:v>1.87</c:v>
                </c:pt>
                <c:pt idx="1">
                  <c:v>1.51</c:v>
                </c:pt>
                <c:pt idx="2">
                  <c:v>1.38</c:v>
                </c:pt>
                <c:pt idx="3">
                  <c:v>1.32</c:v>
                </c:pt>
                <c:pt idx="4">
                  <c:v>1.27</c:v>
                </c:pt>
                <c:pt idx="5">
                  <c:v>1.26</c:v>
                </c:pt>
                <c:pt idx="6">
                  <c:v>1.13</c:v>
                </c:pt>
                <c:pt idx="7">
                  <c:v>1.05</c:v>
                </c:pt>
                <c:pt idx="8">
                  <c:v>1.03</c:v>
                </c:pt>
              </c:numCache>
            </c:numRef>
          </c:val>
        </c:ser>
        <c:dLbls>
          <c:showLegendKey val="0"/>
          <c:showVal val="0"/>
          <c:showCatName val="0"/>
          <c:showSerName val="0"/>
          <c:showPercent val="0"/>
          <c:showBubbleSize val="0"/>
        </c:dLbls>
        <c:gapWidth val="150"/>
        <c:axId val="-2137969272"/>
        <c:axId val="-2137050120"/>
      </c:barChart>
      <c:catAx>
        <c:axId val="-2137969272"/>
        <c:scaling>
          <c:orientation val="minMax"/>
        </c:scaling>
        <c:delete val="0"/>
        <c:axPos val="b"/>
        <c:majorTickMark val="out"/>
        <c:minorTickMark val="none"/>
        <c:tickLblPos val="nextTo"/>
        <c:crossAx val="-2137050120"/>
        <c:crosses val="autoZero"/>
        <c:auto val="1"/>
        <c:lblAlgn val="ctr"/>
        <c:lblOffset val="100"/>
        <c:noMultiLvlLbl val="0"/>
      </c:catAx>
      <c:valAx>
        <c:axId val="-2137050120"/>
        <c:scaling>
          <c:orientation val="minMax"/>
        </c:scaling>
        <c:delete val="0"/>
        <c:axPos val="l"/>
        <c:majorGridlines/>
        <c:numFmt formatCode="0%" sourceLinked="1"/>
        <c:majorTickMark val="out"/>
        <c:minorTickMark val="none"/>
        <c:tickLblPos val="nextTo"/>
        <c:crossAx val="-2137969272"/>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072788024"/>
        <c:axId val="2134486344"/>
      </c:barChart>
      <c:catAx>
        <c:axId val="2072788024"/>
        <c:scaling>
          <c:orientation val="minMax"/>
        </c:scaling>
        <c:delete val="0"/>
        <c:axPos val="b"/>
        <c:majorTickMark val="out"/>
        <c:minorTickMark val="none"/>
        <c:tickLblPos val="nextTo"/>
        <c:crossAx val="2134486344"/>
        <c:crosses val="autoZero"/>
        <c:auto val="1"/>
        <c:lblAlgn val="ctr"/>
        <c:lblOffset val="100"/>
        <c:noMultiLvlLbl val="0"/>
      </c:catAx>
      <c:valAx>
        <c:axId val="2134486344"/>
        <c:scaling>
          <c:orientation val="minMax"/>
        </c:scaling>
        <c:delete val="0"/>
        <c:axPos val="l"/>
        <c:majorGridlines/>
        <c:numFmt formatCode="0%" sourceLinked="1"/>
        <c:majorTickMark val="out"/>
        <c:minorTickMark val="none"/>
        <c:tickLblPos val="nextTo"/>
        <c:crossAx val="2072788024"/>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dLbl>
              <c:idx val="1"/>
              <c:layout>
                <c:manualLayout>
                  <c:x val="-0.00248138957816382"/>
                  <c:y val="0.506535947712418"/>
                </c:manualLayout>
              </c:layout>
              <c:showLegendKey val="0"/>
              <c:showVal val="1"/>
              <c:showCatName val="0"/>
              <c:showSerName val="0"/>
              <c:showPercent val="0"/>
              <c:showBubbleSize val="0"/>
            </c:dLbl>
            <c:dLbl>
              <c:idx val="2"/>
              <c:layout>
                <c:manualLayout>
                  <c:x val="0.00248138957816377"/>
                  <c:y val="0.55228758169934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Brooklyn!$A$40:$A$43</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Brooklyn!$B$40:$B$43</c:f>
              <c:numCache>
                <c:formatCode>#,##0</c:formatCode>
                <c:ptCount val="4"/>
                <c:pt idx="1">
                  <c:v>-2913.0</c:v>
                </c:pt>
                <c:pt idx="2">
                  <c:v>-3244.0</c:v>
                </c:pt>
                <c:pt idx="3" formatCode="General">
                  <c:v>528.0</c:v>
                </c:pt>
              </c:numCache>
            </c:numRef>
          </c:val>
        </c:ser>
        <c:dLbls>
          <c:showLegendKey val="0"/>
          <c:showVal val="0"/>
          <c:showCatName val="0"/>
          <c:showSerName val="0"/>
          <c:showPercent val="0"/>
          <c:showBubbleSize val="0"/>
        </c:dLbls>
        <c:gapWidth val="150"/>
        <c:axId val="2074857816"/>
        <c:axId val="2122298216"/>
      </c:barChart>
      <c:catAx>
        <c:axId val="2074857816"/>
        <c:scaling>
          <c:orientation val="minMax"/>
        </c:scaling>
        <c:delete val="0"/>
        <c:axPos val="b"/>
        <c:majorTickMark val="out"/>
        <c:minorTickMark val="none"/>
        <c:tickLblPos val="nextTo"/>
        <c:crossAx val="2122298216"/>
        <c:crosses val="autoZero"/>
        <c:auto val="1"/>
        <c:lblAlgn val="ctr"/>
        <c:lblOffset val="100"/>
        <c:noMultiLvlLbl val="0"/>
      </c:catAx>
      <c:valAx>
        <c:axId val="2122298216"/>
        <c:scaling>
          <c:orientation val="minMax"/>
        </c:scaling>
        <c:delete val="0"/>
        <c:axPos val="l"/>
        <c:majorGridlines/>
        <c:numFmt formatCode="#,##0" sourceLinked="1"/>
        <c:majorTickMark val="out"/>
        <c:minorTickMark val="none"/>
        <c:tickLblPos val="nextTo"/>
        <c:crossAx val="20748578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33178024"/>
        <c:axId val="2132965752"/>
      </c:barChart>
      <c:catAx>
        <c:axId val="2133178024"/>
        <c:scaling>
          <c:orientation val="minMax"/>
        </c:scaling>
        <c:delete val="0"/>
        <c:axPos val="b"/>
        <c:majorTickMark val="out"/>
        <c:minorTickMark val="none"/>
        <c:tickLblPos val="nextTo"/>
        <c:crossAx val="2132965752"/>
        <c:crosses val="autoZero"/>
        <c:auto val="1"/>
        <c:lblAlgn val="ctr"/>
        <c:lblOffset val="100"/>
        <c:noMultiLvlLbl val="0"/>
      </c:catAx>
      <c:valAx>
        <c:axId val="2132965752"/>
        <c:scaling>
          <c:orientation val="minMax"/>
        </c:scaling>
        <c:delete val="0"/>
        <c:axPos val="l"/>
        <c:majorGridlines/>
        <c:numFmt formatCode="0%" sourceLinked="0"/>
        <c:majorTickMark val="out"/>
        <c:minorTickMark val="none"/>
        <c:tickLblPos val="nextTo"/>
        <c:crossAx val="2133178024"/>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050916744"/>
        <c:axId val="-2134117928"/>
      </c:barChart>
      <c:catAx>
        <c:axId val="2050916744"/>
        <c:scaling>
          <c:orientation val="minMax"/>
        </c:scaling>
        <c:delete val="0"/>
        <c:axPos val="b"/>
        <c:majorTickMark val="out"/>
        <c:minorTickMark val="none"/>
        <c:tickLblPos val="nextTo"/>
        <c:crossAx val="-2134117928"/>
        <c:crosses val="autoZero"/>
        <c:auto val="1"/>
        <c:lblAlgn val="ctr"/>
        <c:lblOffset val="100"/>
        <c:noMultiLvlLbl val="0"/>
      </c:catAx>
      <c:valAx>
        <c:axId val="-2134117928"/>
        <c:scaling>
          <c:orientation val="minMax"/>
        </c:scaling>
        <c:delete val="0"/>
        <c:axPos val="l"/>
        <c:majorGridlines/>
        <c:numFmt formatCode="#,##0" sourceLinked="1"/>
        <c:majorTickMark val="out"/>
        <c:minorTickMark val="none"/>
        <c:tickLblPos val="nextTo"/>
        <c:crossAx val="2050916744"/>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7092424"/>
        <c:axId val="2029716680"/>
      </c:barChart>
      <c:catAx>
        <c:axId val="-2137092424"/>
        <c:scaling>
          <c:orientation val="minMax"/>
        </c:scaling>
        <c:delete val="0"/>
        <c:axPos val="b"/>
        <c:majorTickMark val="out"/>
        <c:minorTickMark val="none"/>
        <c:tickLblPos val="nextTo"/>
        <c:crossAx val="2029716680"/>
        <c:crosses val="autoZero"/>
        <c:auto val="1"/>
        <c:lblAlgn val="ctr"/>
        <c:lblOffset val="100"/>
        <c:noMultiLvlLbl val="0"/>
      </c:catAx>
      <c:valAx>
        <c:axId val="2029716680"/>
        <c:scaling>
          <c:orientation val="minMax"/>
          <c:max val="20000.0"/>
        </c:scaling>
        <c:delete val="0"/>
        <c:axPos val="l"/>
        <c:majorGridlines/>
        <c:numFmt formatCode="#,##0" sourceLinked="1"/>
        <c:majorTickMark val="out"/>
        <c:minorTickMark val="none"/>
        <c:tickLblPos val="nextTo"/>
        <c:crossAx val="-2137092424"/>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4700792"/>
        <c:axId val="-2134431400"/>
      </c:barChart>
      <c:catAx>
        <c:axId val="-2134700792"/>
        <c:scaling>
          <c:orientation val="minMax"/>
        </c:scaling>
        <c:delete val="0"/>
        <c:axPos val="b"/>
        <c:majorTickMark val="none"/>
        <c:minorTickMark val="none"/>
        <c:tickLblPos val="nextTo"/>
        <c:crossAx val="-2134431400"/>
        <c:crosses val="autoZero"/>
        <c:auto val="1"/>
        <c:lblAlgn val="ctr"/>
        <c:lblOffset val="100"/>
        <c:noMultiLvlLbl val="0"/>
      </c:catAx>
      <c:valAx>
        <c:axId val="-2134431400"/>
        <c:scaling>
          <c:orientation val="minMax"/>
        </c:scaling>
        <c:delete val="0"/>
        <c:axPos val="l"/>
        <c:majorGridlines/>
        <c:numFmt formatCode="General" sourceLinked="1"/>
        <c:majorTickMark val="none"/>
        <c:minorTickMark val="none"/>
        <c:tickLblPos val="nextTo"/>
        <c:crossAx val="-21347007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19298216"/>
        <c:axId val="-2137721560"/>
      </c:barChart>
      <c:catAx>
        <c:axId val="2119298216"/>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37721560"/>
        <c:crosses val="autoZero"/>
        <c:auto val="1"/>
        <c:lblAlgn val="ctr"/>
        <c:lblOffset val="100"/>
        <c:noMultiLvlLbl val="0"/>
      </c:catAx>
      <c:valAx>
        <c:axId val="-2137721560"/>
        <c:scaling>
          <c:orientation val="minMax"/>
        </c:scaling>
        <c:delete val="0"/>
        <c:axPos val="l"/>
        <c:majorGridlines/>
        <c:numFmt formatCode="0%" sourceLinked="1"/>
        <c:majorTickMark val="out"/>
        <c:minorTickMark val="none"/>
        <c:tickLblPos val="nextTo"/>
        <c:crossAx val="2119298216"/>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1796936"/>
        <c:axId val="2116291144"/>
      </c:lineChart>
      <c:catAx>
        <c:axId val="-2131796936"/>
        <c:scaling>
          <c:orientation val="minMax"/>
        </c:scaling>
        <c:delete val="0"/>
        <c:axPos val="b"/>
        <c:numFmt formatCode="General" sourceLinked="1"/>
        <c:majorTickMark val="out"/>
        <c:minorTickMark val="none"/>
        <c:tickLblPos val="nextTo"/>
        <c:crossAx val="2116291144"/>
        <c:crosses val="autoZero"/>
        <c:auto val="1"/>
        <c:lblAlgn val="ctr"/>
        <c:lblOffset val="100"/>
        <c:noMultiLvlLbl val="0"/>
      </c:catAx>
      <c:valAx>
        <c:axId val="2116291144"/>
        <c:scaling>
          <c:orientation val="minMax"/>
        </c:scaling>
        <c:delete val="0"/>
        <c:axPos val="l"/>
        <c:majorGridlines/>
        <c:numFmt formatCode="General" sourceLinked="1"/>
        <c:majorTickMark val="out"/>
        <c:minorTickMark val="none"/>
        <c:tickLblPos val="nextTo"/>
        <c:crossAx val="-213179693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7669800"/>
        <c:axId val="2133492824"/>
      </c:lineChart>
      <c:catAx>
        <c:axId val="-2137669800"/>
        <c:scaling>
          <c:orientation val="minMax"/>
        </c:scaling>
        <c:delete val="0"/>
        <c:axPos val="b"/>
        <c:majorTickMark val="none"/>
        <c:minorTickMark val="none"/>
        <c:tickLblPos val="nextTo"/>
        <c:crossAx val="2133492824"/>
        <c:crosses val="autoZero"/>
        <c:auto val="1"/>
        <c:lblAlgn val="ctr"/>
        <c:lblOffset val="100"/>
        <c:noMultiLvlLbl val="0"/>
      </c:catAx>
      <c:valAx>
        <c:axId val="2133492824"/>
        <c:scaling>
          <c:orientation val="minMax"/>
        </c:scaling>
        <c:delete val="1"/>
        <c:axPos val="l"/>
        <c:majorGridlines/>
        <c:numFmt formatCode="0.00" sourceLinked="1"/>
        <c:majorTickMark val="none"/>
        <c:minorTickMark val="none"/>
        <c:tickLblPos val="none"/>
        <c:crossAx val="-213766980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22093208"/>
        <c:axId val="2134489496"/>
      </c:lineChart>
      <c:catAx>
        <c:axId val="2122093208"/>
        <c:scaling>
          <c:orientation val="minMax"/>
        </c:scaling>
        <c:delete val="0"/>
        <c:axPos val="b"/>
        <c:majorTickMark val="none"/>
        <c:minorTickMark val="none"/>
        <c:tickLblPos val="nextTo"/>
        <c:crossAx val="2134489496"/>
        <c:crosses val="autoZero"/>
        <c:auto val="1"/>
        <c:lblAlgn val="ctr"/>
        <c:lblOffset val="100"/>
        <c:noMultiLvlLbl val="0"/>
      </c:catAx>
      <c:valAx>
        <c:axId val="2134489496"/>
        <c:scaling>
          <c:orientation val="minMax"/>
        </c:scaling>
        <c:delete val="1"/>
        <c:axPos val="l"/>
        <c:majorGridlines/>
        <c:numFmt formatCode="0.0" sourceLinked="1"/>
        <c:majorTickMark val="none"/>
        <c:minorTickMark val="none"/>
        <c:tickLblPos val="none"/>
        <c:crossAx val="212209320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17408200"/>
        <c:axId val="-2132405880"/>
      </c:lineChart>
      <c:catAx>
        <c:axId val="2117408200"/>
        <c:scaling>
          <c:orientation val="minMax"/>
        </c:scaling>
        <c:delete val="0"/>
        <c:axPos val="b"/>
        <c:majorTickMark val="out"/>
        <c:minorTickMark val="none"/>
        <c:tickLblPos val="nextTo"/>
        <c:txPr>
          <a:bodyPr/>
          <a:lstStyle/>
          <a:p>
            <a:pPr>
              <a:defRPr sz="1800"/>
            </a:pPr>
            <a:endParaRPr lang="en-US"/>
          </a:p>
        </c:txPr>
        <c:crossAx val="-2132405880"/>
        <c:crosses val="autoZero"/>
        <c:auto val="1"/>
        <c:lblAlgn val="ctr"/>
        <c:lblOffset val="100"/>
        <c:noMultiLvlLbl val="0"/>
      </c:catAx>
      <c:valAx>
        <c:axId val="-2132405880"/>
        <c:scaling>
          <c:orientation val="minMax"/>
        </c:scaling>
        <c:delete val="1"/>
        <c:axPos val="l"/>
        <c:majorGridlines/>
        <c:numFmt formatCode="#,##0" sourceLinked="1"/>
        <c:majorTickMark val="out"/>
        <c:minorTickMark val="none"/>
        <c:tickLblPos val="none"/>
        <c:crossAx val="2117408200"/>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Data:[D17 Class Size Analysis upd. 2013-14.xlsx]Summary'!$A$11</c:f>
              <c:strCache>
                <c:ptCount val="1"/>
                <c:pt idx="0">
                  <c:v>C4E goals</c:v>
                </c:pt>
              </c:strCache>
            </c:strRef>
          </c:tx>
          <c:spPr>
            <a:ln>
              <a:solidFill>
                <a:srgbClr val="008000"/>
              </a:solidFill>
            </a:ln>
          </c:spPr>
          <c:marker>
            <c:symbol val="none"/>
          </c:marker>
          <c:dLbls>
            <c:dLbl>
              <c:idx val="0"/>
              <c:layout>
                <c:manualLayout>
                  <c:x val="-0.0416666666666667"/>
                  <c:y val="0.0"/>
                </c:manualLayout>
              </c:layout>
              <c:showLegendKey val="0"/>
              <c:showVal val="1"/>
              <c:showCatName val="0"/>
              <c:showSerName val="0"/>
              <c:showPercent val="0"/>
              <c:showBubbleSize val="0"/>
            </c:dLbl>
            <c:dLbl>
              <c:idx val="1"/>
              <c:layout>
                <c:manualLayout>
                  <c:x val="-2.546266881604E-17"/>
                  <c:y val="0.026993865030674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2013-14.xlsx]Summary'!$B$10:$I$10</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2013-14.xlsx]Summary'!$B$11:$I$11</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Data:[D17 Class Size Analysis upd. 2013-14.xlsx]Summary'!$A$12</c:f>
              <c:strCache>
                <c:ptCount val="1"/>
                <c:pt idx="0">
                  <c:v>Citywide actual</c:v>
                </c:pt>
              </c:strCache>
            </c:strRef>
          </c:tx>
          <c:spPr>
            <a:ln>
              <a:solidFill>
                <a:srgbClr val="FF0000"/>
              </a:solidFill>
            </a:ln>
          </c:spPr>
          <c:marker>
            <c:symbol val="none"/>
          </c:marker>
          <c:dLbls>
            <c:dLbl>
              <c:idx val="0"/>
              <c:layout>
                <c:manualLayout>
                  <c:x val="-2.546266881604E-17"/>
                  <c:y val="0.0417177914110429"/>
                </c:manualLayout>
              </c:layout>
              <c:showLegendKey val="0"/>
              <c:showVal val="1"/>
              <c:showCatName val="0"/>
              <c:showSerName val="0"/>
              <c:showPercent val="0"/>
              <c:showBubbleSize val="0"/>
            </c:dLbl>
            <c:dLbl>
              <c:idx val="1"/>
              <c:layout>
                <c:manualLayout>
                  <c:x val="0.00416655730533683"/>
                  <c:y val="-0.0736196319018405"/>
                </c:manualLayout>
              </c:layout>
              <c:showLegendKey val="0"/>
              <c:showVal val="1"/>
              <c:showCatName val="0"/>
              <c:showSerName val="0"/>
              <c:showPercent val="0"/>
              <c:showBubbleSize val="0"/>
            </c:dLbl>
            <c:dLbl>
              <c:idx val="2"/>
              <c:layout>
                <c:manualLayout>
                  <c:x val="-5.092533763208E-17"/>
                  <c:y val="-0.0638036809815951"/>
                </c:manualLayout>
              </c:layout>
              <c:showLegendKey val="0"/>
              <c:showVal val="1"/>
              <c:showCatName val="0"/>
              <c:showSerName val="0"/>
              <c:showPercent val="0"/>
              <c:showBubbleSize val="0"/>
            </c:dLbl>
            <c:dLbl>
              <c:idx val="3"/>
              <c:layout>
                <c:manualLayout>
                  <c:x val="0.0"/>
                  <c:y val="-0.0687116564417178"/>
                </c:manualLayout>
              </c:layout>
              <c:showLegendKey val="0"/>
              <c:showVal val="1"/>
              <c:showCatName val="0"/>
              <c:showSerName val="0"/>
              <c:showPercent val="0"/>
              <c:showBubbleSize val="0"/>
            </c:dLbl>
            <c:dLbl>
              <c:idx val="4"/>
              <c:layout>
                <c:manualLayout>
                  <c:x val="-0.00138888888888889"/>
                  <c:y val="-0.0662576687116565"/>
                </c:manualLayout>
              </c:layout>
              <c:showLegendKey val="0"/>
              <c:showVal val="1"/>
              <c:showCatName val="0"/>
              <c:showSerName val="0"/>
              <c:showPercent val="0"/>
              <c:showBubbleSize val="0"/>
            </c:dLbl>
            <c:dLbl>
              <c:idx val="7"/>
              <c:layout>
                <c:manualLayout>
                  <c:x val="0.0"/>
                  <c:y val="-0.0482315112540193"/>
                </c:manualLayout>
              </c:layout>
              <c:numFmt formatCode="#,##0.0" sourceLinked="0"/>
              <c:spPr/>
              <c:txPr>
                <a:bodyPr/>
                <a:lstStyle/>
                <a:p>
                  <a:pPr>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2013-14.xlsx]Summary'!$B$10:$I$10</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2013-14.xlsx]Summary'!$B$12:$I$12</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Data:[D17 Class Size Analysis upd. 2013-14.xlsx]Summary'!$A$13</c:f>
              <c:strCache>
                <c:ptCount val="1"/>
                <c:pt idx="0">
                  <c:v>D17</c:v>
                </c:pt>
              </c:strCache>
            </c:strRef>
          </c:tx>
          <c:spPr>
            <a:ln>
              <a:solidFill>
                <a:srgbClr val="292934"/>
              </a:solidFill>
            </a:ln>
          </c:spPr>
          <c:marker>
            <c:symbol val="none"/>
          </c:marker>
          <c:dLbls>
            <c:dLbl>
              <c:idx val="0"/>
              <c:layout>
                <c:manualLayout>
                  <c:x val="-2.546266881604E-17"/>
                  <c:y val="-0.0368098159509202"/>
                </c:manualLayout>
              </c:layout>
              <c:showLegendKey val="0"/>
              <c:showVal val="1"/>
              <c:showCatName val="0"/>
              <c:showSerName val="0"/>
              <c:showPercent val="0"/>
              <c:showBubbleSize val="0"/>
            </c:dLbl>
            <c:dLbl>
              <c:idx val="1"/>
              <c:layout>
                <c:manualLayout>
                  <c:x val="0.0277776684164479"/>
                  <c:y val="-0.0269938650306748"/>
                </c:manualLayout>
              </c:layout>
              <c:showLegendKey val="0"/>
              <c:showVal val="1"/>
              <c:showCatName val="0"/>
              <c:showSerName val="0"/>
              <c:showPercent val="0"/>
              <c:showBubbleSize val="0"/>
            </c:dLbl>
            <c:dLbl>
              <c:idx val="2"/>
              <c:layout>
                <c:manualLayout>
                  <c:x val="0.0"/>
                  <c:y val="0.0049079754601227"/>
                </c:manualLayout>
              </c:layout>
              <c:showLegendKey val="0"/>
              <c:showVal val="1"/>
              <c:showCatName val="0"/>
              <c:showSerName val="0"/>
              <c:showPercent val="0"/>
              <c:showBubbleSize val="0"/>
            </c:dLbl>
            <c:dLbl>
              <c:idx val="7"/>
              <c:layout>
                <c:manualLayout>
                  <c:x val="-0.00158982511923688"/>
                  <c:y val="0.0610932475884244"/>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2013-14.xlsx]Summary'!$B$10:$I$10</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2013-14.xlsx]Summary'!$B$13:$I$13</c:f>
              <c:numCache>
                <c:formatCode>General</c:formatCode>
                <c:ptCount val="8"/>
                <c:pt idx="0">
                  <c:v>21.0</c:v>
                </c:pt>
                <c:pt idx="1">
                  <c:v>20.8</c:v>
                </c:pt>
                <c:pt idx="2">
                  <c:v>21.4</c:v>
                </c:pt>
                <c:pt idx="3">
                  <c:v>22.0</c:v>
                </c:pt>
                <c:pt idx="4">
                  <c:v>22.7</c:v>
                </c:pt>
                <c:pt idx="5">
                  <c:v>23.3</c:v>
                </c:pt>
                <c:pt idx="6">
                  <c:v>24.1</c:v>
                </c:pt>
                <c:pt idx="7">
                  <c:v>24.87</c:v>
                </c:pt>
              </c:numCache>
            </c:numRef>
          </c:val>
          <c:smooth val="0"/>
        </c:ser>
        <c:dLbls>
          <c:showLegendKey val="0"/>
          <c:showVal val="0"/>
          <c:showCatName val="0"/>
          <c:showSerName val="0"/>
          <c:showPercent val="0"/>
          <c:showBubbleSize val="0"/>
        </c:dLbls>
        <c:marker val="1"/>
        <c:smooth val="0"/>
        <c:axId val="2122153704"/>
        <c:axId val="2137199176"/>
      </c:lineChart>
      <c:catAx>
        <c:axId val="2122153704"/>
        <c:scaling>
          <c:orientation val="minMax"/>
        </c:scaling>
        <c:delete val="0"/>
        <c:axPos val="b"/>
        <c:majorTickMark val="none"/>
        <c:minorTickMark val="none"/>
        <c:tickLblPos val="nextTo"/>
        <c:txPr>
          <a:bodyPr rot="-2700000"/>
          <a:lstStyle/>
          <a:p>
            <a:pPr>
              <a:defRPr/>
            </a:pPr>
            <a:endParaRPr lang="en-US"/>
          </a:p>
        </c:txPr>
        <c:crossAx val="2137199176"/>
        <c:crosses val="autoZero"/>
        <c:auto val="1"/>
        <c:lblAlgn val="ctr"/>
        <c:lblOffset val="100"/>
        <c:noMultiLvlLbl val="0"/>
      </c:catAx>
      <c:valAx>
        <c:axId val="2137199176"/>
        <c:scaling>
          <c:orientation val="minMax"/>
          <c:min val="19.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22153704"/>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Data:[D17 Class Size Analysis upd. 2013-14.xlsx]Summary'!$A$18</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2013-14.xlsx]Summary'!$B$17:$I$17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2013-14.xlsx]Summary'!$B$18:$I$18</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Data:[D17 Class Size Analysis upd. 2013-14.xlsx]Summary'!$A$19</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2013-14.xlsx]Summary'!$B$17:$I$17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2013-14.xlsx]Summary'!$B$19:$I$19</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Data:[D17 Class Size Analysis upd. 2013-14.xlsx]Summary'!$A$20</c:f>
              <c:strCache>
                <c:ptCount val="1"/>
                <c:pt idx="0">
                  <c:v>D17</c:v>
                </c:pt>
              </c:strCache>
            </c:strRef>
          </c:tx>
          <c:spPr>
            <a:ln>
              <a:solidFill>
                <a:schemeClr val="tx1"/>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Data:[D17 Class Size Analysis upd. 2013-14.xlsx]Summary'!$B$17:$I$17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Data:[D17 Class Size Analysis upd. 2013-14.xlsx]Summary'!$B$20:$I$20</c:f>
              <c:numCache>
                <c:formatCode>General</c:formatCode>
                <c:ptCount val="8"/>
                <c:pt idx="0">
                  <c:v>25.1</c:v>
                </c:pt>
                <c:pt idx="1">
                  <c:v>23.7</c:v>
                </c:pt>
                <c:pt idx="2">
                  <c:v>23.8</c:v>
                </c:pt>
                <c:pt idx="3">
                  <c:v>24.9</c:v>
                </c:pt>
                <c:pt idx="4">
                  <c:v>25.3</c:v>
                </c:pt>
                <c:pt idx="5">
                  <c:v>25.7</c:v>
                </c:pt>
                <c:pt idx="6">
                  <c:v>26.0</c:v>
                </c:pt>
                <c:pt idx="7">
                  <c:v>24.98</c:v>
                </c:pt>
              </c:numCache>
            </c:numRef>
          </c:val>
          <c:smooth val="0"/>
        </c:ser>
        <c:dLbls>
          <c:showLegendKey val="0"/>
          <c:showVal val="0"/>
          <c:showCatName val="0"/>
          <c:showSerName val="0"/>
          <c:showPercent val="0"/>
          <c:showBubbleSize val="0"/>
        </c:dLbls>
        <c:marker val="1"/>
        <c:smooth val="0"/>
        <c:axId val="2137734248"/>
        <c:axId val="2137180504"/>
      </c:lineChart>
      <c:catAx>
        <c:axId val="2137734248"/>
        <c:scaling>
          <c:orientation val="minMax"/>
        </c:scaling>
        <c:delete val="0"/>
        <c:axPos val="b"/>
        <c:majorTickMark val="none"/>
        <c:minorTickMark val="none"/>
        <c:tickLblPos val="nextTo"/>
        <c:txPr>
          <a:bodyPr rot="-2700000"/>
          <a:lstStyle/>
          <a:p>
            <a:pPr>
              <a:defRPr/>
            </a:pPr>
            <a:endParaRPr lang="en-US"/>
          </a:p>
        </c:txPr>
        <c:crossAx val="2137180504"/>
        <c:crosses val="autoZero"/>
        <c:auto val="1"/>
        <c:lblAlgn val="ctr"/>
        <c:lblOffset val="100"/>
        <c:noMultiLvlLbl val="0"/>
      </c:catAx>
      <c:valAx>
        <c:axId val="2137180504"/>
        <c:scaling>
          <c:orientation val="minMax"/>
          <c:min val="22.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37734248"/>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20293160"/>
        <c:axId val="-2132681432"/>
      </c:lineChart>
      <c:catAx>
        <c:axId val="2120293160"/>
        <c:scaling>
          <c:orientation val="minMax"/>
        </c:scaling>
        <c:delete val="0"/>
        <c:axPos val="b"/>
        <c:majorTickMark val="out"/>
        <c:minorTickMark val="none"/>
        <c:tickLblPos val="nextTo"/>
        <c:crossAx val="-2132681432"/>
        <c:crosses val="autoZero"/>
        <c:auto val="1"/>
        <c:lblAlgn val="ctr"/>
        <c:lblOffset val="100"/>
        <c:noMultiLvlLbl val="0"/>
      </c:catAx>
      <c:valAx>
        <c:axId val="-2132681432"/>
        <c:scaling>
          <c:orientation val="minMax"/>
          <c:min val="24.0"/>
        </c:scaling>
        <c:delete val="0"/>
        <c:axPos val="l"/>
        <c:majorGridlines/>
        <c:numFmt formatCode="General" sourceLinked="1"/>
        <c:majorTickMark val="out"/>
        <c:minorTickMark val="none"/>
        <c:tickLblPos val="nextTo"/>
        <c:crossAx val="2120293160"/>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D17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Sheet12!$A$37:$A$44</c:f>
              <c:strCache>
                <c:ptCount val="8"/>
                <c:pt idx="0">
                  <c:v>P.S. 191 PAUL ROBESON</c:v>
                </c:pt>
                <c:pt idx="1">
                  <c:v>P.S. 091 THE ALBANY AVENUE SCHOOL</c:v>
                </c:pt>
                <c:pt idx="2">
                  <c:v>P.S. 399 STANLEY EUGENE CLARK</c:v>
                </c:pt>
                <c:pt idx="3">
                  <c:v>Brooklyn Arts and Science Elementary School</c:v>
                </c:pt>
                <c:pt idx="4">
                  <c:v>P.S. 006</c:v>
                </c:pt>
                <c:pt idx="5">
                  <c:v>P.S. 221 Toussaint L'Ouverture</c:v>
                </c:pt>
                <c:pt idx="6">
                  <c:v>P.S. 375 Jackie Robinson School</c:v>
                </c:pt>
                <c:pt idx="7">
                  <c:v>Brooklyn INK Elementary School (Inquiry, Numbers, Knowledge)</c:v>
                </c:pt>
              </c:strCache>
            </c:strRef>
          </c:cat>
          <c:val>
            <c:numRef>
              <c:f>Sheet12!$B$37:$B$44</c:f>
              <c:numCache>
                <c:formatCode>0</c:formatCode>
                <c:ptCount val="8"/>
                <c:pt idx="0">
                  <c:v>34.0</c:v>
                </c:pt>
                <c:pt idx="1">
                  <c:v>30.0</c:v>
                </c:pt>
                <c:pt idx="2">
                  <c:v>28.0</c:v>
                </c:pt>
                <c:pt idx="3">
                  <c:v>28.0</c:v>
                </c:pt>
                <c:pt idx="4">
                  <c:v>26.7</c:v>
                </c:pt>
                <c:pt idx="5">
                  <c:v>25.0</c:v>
                </c:pt>
                <c:pt idx="6">
                  <c:v>25.0</c:v>
                </c:pt>
                <c:pt idx="7">
                  <c:v>24.5</c:v>
                </c:pt>
              </c:numCache>
            </c:numRef>
          </c:val>
        </c:ser>
        <c:dLbls>
          <c:showLegendKey val="0"/>
          <c:showVal val="0"/>
          <c:showCatName val="0"/>
          <c:showSerName val="0"/>
          <c:showPercent val="0"/>
          <c:showBubbleSize val="0"/>
        </c:dLbls>
        <c:gapWidth val="150"/>
        <c:axId val="2133686568"/>
        <c:axId val="-2137310472"/>
      </c:barChart>
      <c:catAx>
        <c:axId val="2133686568"/>
        <c:scaling>
          <c:orientation val="minMax"/>
        </c:scaling>
        <c:delete val="0"/>
        <c:axPos val="b"/>
        <c:majorTickMark val="out"/>
        <c:minorTickMark val="none"/>
        <c:tickLblPos val="nextTo"/>
        <c:crossAx val="-2137310472"/>
        <c:crosses val="autoZero"/>
        <c:auto val="1"/>
        <c:lblAlgn val="ctr"/>
        <c:lblOffset val="100"/>
        <c:noMultiLvlLbl val="0"/>
      </c:catAx>
      <c:valAx>
        <c:axId val="-2137310472"/>
        <c:scaling>
          <c:orientation val="minMax"/>
        </c:scaling>
        <c:delete val="0"/>
        <c:axPos val="l"/>
        <c:majorGridlines/>
        <c:numFmt formatCode="0" sourceLinked="1"/>
        <c:majorTickMark val="out"/>
        <c:minorTickMark val="none"/>
        <c:tickLblPos val="nextTo"/>
        <c:crossAx val="213368656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17</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17 have increased in grades K-3 </a:t>
            </a:r>
            <a:br>
              <a:rPr lang="en-US" sz="1800" b="1" i="1" dirty="0" smtClean="0"/>
            </a:br>
            <a:r>
              <a:rPr lang="en-US" sz="1800" b="1" i="1" dirty="0" smtClean="0"/>
              <a:t>by 19.7% since 2007 and are now far above Contracts for Excellence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59961751"/>
              </p:ext>
            </p:extLst>
          </p:nvPr>
        </p:nvGraphicFramePr>
        <p:xfrm>
          <a:off x="0" y="1352550"/>
          <a:ext cx="9144000" cy="5175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17’s class sizes in grades 4-8 have increased by 5.5% since 2007 and are now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685515"/>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17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eight schools in District 17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nine schools in District 17 with at least one grade level averaging 30 students per class or more.</a:t>
            </a:r>
          </a:p>
          <a:p>
            <a:endParaRPr lang="en-US" sz="2000" dirty="0" smtClean="0"/>
          </a:p>
          <a:p>
            <a:r>
              <a:rPr lang="en-US" sz="2000" dirty="0" smtClean="0"/>
              <a:t>PS 91, PS 191, PS 375, and PS 399 have at least two grade levels in 1-3 with 30 or more students.</a:t>
            </a:r>
          </a:p>
          <a:p>
            <a:endParaRPr lang="en-US" sz="2000" dirty="0"/>
          </a:p>
          <a:p>
            <a:r>
              <a:rPr lang="en-US" sz="2000" dirty="0" smtClean="0"/>
              <a:t>In grades 4-8, 19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17 with large class sizes, K-3</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676850175"/>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996838335"/>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791953464"/>
              </p:ext>
            </p:extLst>
          </p:nvPr>
        </p:nvGraphicFramePr>
        <p:xfrm>
          <a:off x="0" y="40894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592248360"/>
              </p:ext>
            </p:extLst>
          </p:nvPr>
        </p:nvGraphicFramePr>
        <p:xfrm>
          <a:off x="4572000" y="40894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17 compared to City-Wide</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1738757975"/>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461107119"/>
              </p:ext>
            </p:extLst>
          </p:nvPr>
        </p:nvGraphicFramePr>
        <p:xfrm>
          <a:off x="0" y="1523999"/>
          <a:ext cx="82296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buildings in CSD 17 and HS buildings in Brooklyn</a:t>
            </a:r>
            <a:endParaRPr lang="en-US" dirty="0"/>
          </a:p>
        </p:txBody>
      </p:sp>
      <p:sp>
        <p:nvSpPr>
          <p:cNvPr id="3" name="Content Placeholder 2"/>
          <p:cNvSpPr>
            <a:spLocks noGrp="1"/>
          </p:cNvSpPr>
          <p:nvPr>
            <p:ph idx="1"/>
          </p:nvPr>
        </p:nvSpPr>
        <p:spPr/>
        <p:txBody>
          <a:bodyPr/>
          <a:lstStyle/>
          <a:p>
            <a:r>
              <a:rPr lang="en-US" dirty="0"/>
              <a:t>9</a:t>
            </a:r>
            <a:r>
              <a:rPr lang="en-US" dirty="0" smtClean="0"/>
              <a:t> buildings in CSD 17 are over-utilized, meaning 100% building utilization or higher.  The seat need for these buildings is 834.</a:t>
            </a:r>
          </a:p>
          <a:p>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9</a:t>
            </a:r>
            <a:r>
              <a:rPr lang="en-US" sz="2800" dirty="0" smtClean="0"/>
              <a:t> CSD 17 ES Buildings above 100% utilization</a:t>
            </a:r>
            <a:endParaRPr lang="en-US" sz="2800" dirty="0"/>
          </a:p>
        </p:txBody>
      </p:sp>
      <p:sp>
        <p:nvSpPr>
          <p:cNvPr id="5" name="TextBox 4"/>
          <p:cNvSpPr txBox="1"/>
          <p:nvPr/>
        </p:nvSpPr>
        <p:spPr>
          <a:xfrm>
            <a:off x="0" y="6502400"/>
            <a:ext cx="8461384" cy="369332"/>
          </a:xfrm>
          <a:prstGeom prst="rect">
            <a:avLst/>
          </a:prstGeom>
          <a:noFill/>
        </p:spPr>
        <p:txBody>
          <a:bodyPr wrap="none" rtlCol="0">
            <a:spAutoFit/>
          </a:bodyPr>
          <a:lstStyle/>
          <a:p>
            <a:r>
              <a:rPr lang="en-US" dirty="0" smtClean="0"/>
              <a:t>*834 ES seats needed to reduce over-utilized buildings in D17 to 100% utilization</a:t>
            </a:r>
            <a:endParaRPr lang="en-US" dirty="0"/>
          </a:p>
        </p:txBody>
      </p:sp>
      <p:sp>
        <p:nvSpPr>
          <p:cNvPr id="7" name="TextBox 6"/>
          <p:cNvSpPr txBox="1"/>
          <p:nvPr/>
        </p:nvSpPr>
        <p:spPr>
          <a:xfrm>
            <a:off x="457199" y="63485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91205407"/>
              </p:ext>
            </p:extLst>
          </p:nvPr>
        </p:nvGraphicFramePr>
        <p:xfrm>
          <a:off x="0" y="1282700"/>
          <a:ext cx="9127130" cy="5194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8228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17</a:t>
            </a:r>
            <a:endParaRPr lang="en-US" sz="2000" dirty="0">
              <a:solidFill>
                <a:srgbClr val="FF6600"/>
              </a:solidFill>
            </a:endParaRPr>
          </a:p>
        </p:txBody>
      </p:sp>
      <p:graphicFrame>
        <p:nvGraphicFramePr>
          <p:cNvPr id="5" name="Chart 4"/>
          <p:cNvGraphicFramePr>
            <a:graphicFrameLocks/>
          </p:cNvGraphicFramePr>
          <p:nvPr>
            <p:extLst>
              <p:ext uri="{D42A27DB-BD31-4B8C-83A1-F6EECF244321}">
                <p14:modId xmlns:p14="http://schemas.microsoft.com/office/powerpoint/2010/main" val="770016599"/>
              </p:ext>
            </p:extLst>
          </p:nvPr>
        </p:nvGraphicFramePr>
        <p:xfrm>
          <a:off x="0" y="1600200"/>
          <a:ext cx="9144000" cy="4851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511300" y="23230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7" name="TextBox 6"/>
          <p:cNvSpPr txBox="1"/>
          <p:nvPr/>
        </p:nvSpPr>
        <p:spPr>
          <a:xfrm>
            <a:off x="0" y="6451600"/>
            <a:ext cx="7887203" cy="584776"/>
          </a:xfrm>
          <a:prstGeom prst="rect">
            <a:avLst/>
          </a:prstGeom>
          <a:noFill/>
        </p:spPr>
        <p:txBody>
          <a:bodyPr wrap="none" rtlCol="0">
            <a:spAutoFit/>
          </a:bodyPr>
          <a:lstStyle/>
          <a:p>
            <a:r>
              <a:rPr lang="en-US" sz="1400" i="1" dirty="0" smtClean="0"/>
              <a:t>Housing starts estimate 528 new K</a:t>
            </a:r>
            <a:r>
              <a:rPr lang="en-US" sz="1400" i="1" dirty="0"/>
              <a:t>-8 </a:t>
            </a:r>
            <a:r>
              <a:rPr lang="en-US" sz="1400" i="1" dirty="0" smtClean="0"/>
              <a:t>students in D17 </a:t>
            </a:r>
            <a:r>
              <a:rPr lang="en-US" sz="1400" i="1" dirty="0"/>
              <a:t>by 2021 but capital plan adds ZERO seats</a:t>
            </a:r>
            <a:r>
              <a:rPr lang="en-US" sz="1400" dirty="0"/>
              <a:t>.</a:t>
            </a:r>
          </a:p>
          <a:p>
            <a:endParaRPr lang="en-US" dirty="0"/>
          </a:p>
        </p:txBody>
      </p:sp>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17</a:t>
            </a:r>
            <a:endParaRPr lang="en-US" sz="3200" dirty="0"/>
          </a:p>
        </p:txBody>
      </p:sp>
      <p:sp>
        <p:nvSpPr>
          <p:cNvPr id="3" name="Content Placeholder 2"/>
          <p:cNvSpPr>
            <a:spLocks noGrp="1"/>
          </p:cNvSpPr>
          <p:nvPr>
            <p:ph idx="1"/>
          </p:nvPr>
        </p:nvSpPr>
        <p:spPr/>
        <p:txBody>
          <a:bodyPr>
            <a:normAutofit fontScale="85000" lnSpcReduction="1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are no schools in District 17 that have waiting lists for Kindergarten. </a:t>
            </a:r>
            <a:endParaRPr lang="en-US" sz="2000" dirty="0"/>
          </a:p>
          <a:p>
            <a:pPr marL="0" indent="0">
              <a:buNone/>
            </a:pPr>
            <a:endParaRPr lang="en-US" sz="2000" dirty="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1 Brooklyn High School with TCUs </a:t>
            </a:r>
            <a:endParaRPr lang="en-US" sz="2800" dirty="0"/>
          </a:p>
        </p:txBody>
      </p:sp>
      <p:sp>
        <p:nvSpPr>
          <p:cNvPr id="3" name="Content Placeholder 2"/>
          <p:cNvSpPr>
            <a:spLocks noGrp="1"/>
          </p:cNvSpPr>
          <p:nvPr>
            <p:ph idx="1"/>
          </p:nvPr>
        </p:nvSpPr>
        <p:spPr/>
        <p:txBody>
          <a:bodyPr>
            <a:normAutofit/>
          </a:bodyPr>
          <a:lstStyle/>
          <a:p>
            <a:r>
              <a:rPr lang="en-US" dirty="0" smtClean="0"/>
              <a:t>There are no TCUs in CSD 17. </a:t>
            </a:r>
          </a:p>
          <a:p>
            <a:endParaRPr lang="en-US" dirty="0"/>
          </a:p>
          <a:p>
            <a:r>
              <a:rPr lang="en-US" dirty="0"/>
              <a:t>One </a:t>
            </a:r>
            <a:r>
              <a:rPr lang="en-US" dirty="0" smtClean="0"/>
              <a:t>high school</a:t>
            </a:r>
            <a:r>
              <a:rPr lang="en-US" dirty="0"/>
              <a:t>, East New York Family Academy, has six TCUs with no enrollment reported and thus not reflected in the DOE statistics.  It has twelve classrooms and the capacity listed for each classroom is 0</a:t>
            </a:r>
            <a:r>
              <a:rPr lang="en-US" dirty="0" smtClean="0"/>
              <a:t>.</a:t>
            </a:r>
          </a:p>
        </p:txBody>
      </p:sp>
    </p:spTree>
    <p:extLst>
      <p:ext uri="{BB962C8B-B14F-4D97-AF65-F5344CB8AC3E}">
        <p14:creationId xmlns:p14="http://schemas.microsoft.com/office/powerpoint/2010/main" val="32930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17 and Brooklyn High Schools</a:t>
            </a:r>
            <a:endParaRPr lang="en-US" dirty="0"/>
          </a:p>
        </p:txBody>
      </p:sp>
      <p:sp>
        <p:nvSpPr>
          <p:cNvPr id="3" name="Content Placeholder 2"/>
          <p:cNvSpPr>
            <a:spLocks noGrp="1"/>
          </p:cNvSpPr>
          <p:nvPr>
            <p:ph idx="1"/>
          </p:nvPr>
        </p:nvSpPr>
        <p:spPr/>
        <p:txBody>
          <a:bodyPr>
            <a:normAutofit fontScale="92500" lnSpcReduction="10000"/>
          </a:bodyPr>
          <a:lstStyle/>
          <a:p>
            <a:r>
              <a:rPr lang="en-US" sz="1900" dirty="0" smtClean="0"/>
              <a:t>The proposed FY 2015-2019 Capital Plan will add ZERO elementary and middle school seats in District 17.</a:t>
            </a:r>
          </a:p>
          <a:p>
            <a:pPr marL="0" indent="0">
              <a:buNone/>
            </a:pPr>
            <a:endParaRPr lang="en-US" sz="1900" dirty="0"/>
          </a:p>
          <a:p>
            <a:r>
              <a:rPr lang="en-US" sz="1900" dirty="0" smtClean="0"/>
              <a:t>In District 17, 834 new seats are needed just to reduce the elementary and middle school students in buildings at or over 100% utilization.</a:t>
            </a:r>
          </a:p>
          <a:p>
            <a:endParaRPr lang="en-US" sz="1900" dirty="0"/>
          </a:p>
          <a:p>
            <a:r>
              <a:rPr lang="en-US" sz="1900" dirty="0" smtClean="0"/>
              <a:t>While enrollment projections are forecasted as experiencing decreases in enrollment, the housing starts predict 528 new students in D17 by 2021.</a:t>
            </a:r>
          </a:p>
          <a:p>
            <a:pPr marL="0" indent="0">
              <a:buNone/>
            </a:pPr>
            <a:endParaRPr lang="en-US" sz="1900" dirty="0"/>
          </a:p>
          <a:p>
            <a:r>
              <a:rPr lang="en-US" sz="1900" dirty="0" smtClean="0"/>
              <a:t>The Capital Plan will not address a minimum of 834 seats and as many as 1,350 seats needed in District 17.</a:t>
            </a:r>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r>
              <a:rPr lang="en-US" sz="6400" dirty="0" smtClean="0"/>
              <a:t>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4033</TotalTime>
  <Words>2544</Words>
  <Application>Microsoft Macintosh PowerPoint</Application>
  <PresentationFormat>On-screen Show (4:3)</PresentationFormat>
  <Paragraphs>285</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17</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17 have increased in grades K-3  by 19.7% since 2007 and are now far above Contracts for Excellence goals</vt:lpstr>
      <vt:lpstr>CSD 17’s class sizes in grades 4-8 have increased by 5.5% since 2007 and are now above Contracts for Excellence goals</vt:lpstr>
      <vt:lpstr> Class sizes city-wide have increased in core HS classes as well, by 2.3% since 2007, though the DOE data is unreliable* </vt:lpstr>
      <vt:lpstr>CSD 17 Schools with large class sizes</vt:lpstr>
      <vt:lpstr>Examples of schools in CSD 17 with large class sizes, K-3</vt:lpstr>
      <vt:lpstr>At least 30,000 seats currently needed  just in districts averaging over 100%</vt:lpstr>
      <vt:lpstr>Average Utilization Rates in CSD 17 compared to City-Wide</vt:lpstr>
      <vt:lpstr>Over-utilized ES buildings in CSD 17 and HS buildings in Brooklyn</vt:lpstr>
      <vt:lpstr>9 CSD 17 ES Buildings above 100% utilization</vt:lpstr>
      <vt:lpstr>21 Brooklyn HS buildings above 100% Utilization</vt:lpstr>
      <vt:lpstr>New Seats in Capital Plan and DOE Enrollment Projections for CSD 17</vt:lpstr>
      <vt:lpstr>City-wide Enrollment Projections K-8 vs. New Seats in Capital Plan </vt:lpstr>
      <vt:lpstr>City-wide Enrollment Projections HS vs. New Seats in Capital Plan </vt:lpstr>
      <vt:lpstr>Also Kindergarten Waitlists in many neighborhoods</vt:lpstr>
      <vt:lpstr>2014 Kindergarten Wait Lists in CSD 17</vt:lpstr>
      <vt:lpstr>1 Brooklyn High School with TCUs </vt:lpstr>
      <vt:lpstr>Seats Need for CSD 17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237</cp:revision>
  <dcterms:created xsi:type="dcterms:W3CDTF">2014-02-11T14:35:23Z</dcterms:created>
  <dcterms:modified xsi:type="dcterms:W3CDTF">2014-07-11T18:57:44Z</dcterms:modified>
</cp:coreProperties>
</file>