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59" r:id="rId11"/>
    <p:sldId id="260" r:id="rId12"/>
    <p:sldId id="261" r:id="rId13"/>
    <p:sldId id="257" r:id="rId14"/>
    <p:sldId id="262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3" r:id="rId24"/>
    <p:sldId id="304" r:id="rId25"/>
    <p:sldId id="312" r:id="rId26"/>
    <p:sldId id="305" r:id="rId27"/>
    <p:sldId id="306" r:id="rId28"/>
    <p:sldId id="307" r:id="rId29"/>
    <p:sldId id="308" r:id="rId30"/>
    <p:sldId id="309" r:id="rId31"/>
    <p:sldId id="310" r:id="rId32"/>
    <p:sldId id="311" r:id="rId33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4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78_ALL_HS%202012%20SV-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599704"/>
        <c:axId val="-2134637528"/>
      </c:barChart>
      <c:catAx>
        <c:axId val="20505997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637528"/>
        <c:crosses val="autoZero"/>
        <c:auto val="1"/>
        <c:lblAlgn val="ctr"/>
        <c:lblOffset val="100"/>
        <c:noMultiLvlLbl val="0"/>
      </c:catAx>
      <c:valAx>
        <c:axId val="-21346375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0599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D12 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Sheet10!$B$17:$B$28</c:f>
              <c:strCache>
                <c:ptCount val="12"/>
                <c:pt idx="0">
                  <c:v>THE SCHOOL OF SCIENCE AND APPLIED LEARNING</c:v>
                </c:pt>
                <c:pt idx="1">
                  <c:v>BRONX LITTLE SCHOOL</c:v>
                </c:pt>
                <c:pt idx="2">
                  <c:v>P.S. 044 DAVID C. FARRAGUT</c:v>
                </c:pt>
                <c:pt idx="3">
                  <c:v>P.S. 196</c:v>
                </c:pt>
                <c:pt idx="4">
                  <c:v>P.S. 150 CHARLES JAMES FOX</c:v>
                </c:pt>
                <c:pt idx="5">
                  <c:v>P.S. 134 GEORGE F. BRISTOW</c:v>
                </c:pt>
                <c:pt idx="6">
                  <c:v>P.S. 047 JOHN RANDOLPH</c:v>
                </c:pt>
                <c:pt idx="7">
                  <c:v>P.S. 067 MOHEGAN SCHOOL</c:v>
                </c:pt>
                <c:pt idx="8">
                  <c:v>P.S. 195</c:v>
                </c:pt>
                <c:pt idx="9">
                  <c:v>P.S. 092 BRONX</c:v>
                </c:pt>
                <c:pt idx="10">
                  <c:v>P.S. 211</c:v>
                </c:pt>
                <c:pt idx="11">
                  <c:v>P.S. 057 CRESCENT</c:v>
                </c:pt>
              </c:strCache>
            </c:strRef>
          </c:cat>
          <c:val>
            <c:numRef>
              <c:f>Sheet10!$C$17:$C$28</c:f>
              <c:numCache>
                <c:formatCode>0</c:formatCode>
                <c:ptCount val="12"/>
                <c:pt idx="0">
                  <c:v>57.3</c:v>
                </c:pt>
                <c:pt idx="1">
                  <c:v>30.0</c:v>
                </c:pt>
                <c:pt idx="2">
                  <c:v>30.0</c:v>
                </c:pt>
                <c:pt idx="3">
                  <c:v>29.0</c:v>
                </c:pt>
                <c:pt idx="4">
                  <c:v>28.8</c:v>
                </c:pt>
                <c:pt idx="5">
                  <c:v>28.0</c:v>
                </c:pt>
                <c:pt idx="6">
                  <c:v>27.7</c:v>
                </c:pt>
                <c:pt idx="7">
                  <c:v>27.7</c:v>
                </c:pt>
                <c:pt idx="8">
                  <c:v>27.0</c:v>
                </c:pt>
                <c:pt idx="9">
                  <c:v>26.7</c:v>
                </c:pt>
                <c:pt idx="10">
                  <c:v>26.5</c:v>
                </c:pt>
                <c:pt idx="11">
                  <c:v>26.0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9786296"/>
        <c:axId val="2029765752"/>
      </c:barChart>
      <c:catAx>
        <c:axId val="2029786296"/>
        <c:scaling>
          <c:orientation val="minMax"/>
        </c:scaling>
        <c:delete val="0"/>
        <c:axPos val="b"/>
        <c:majorTickMark val="out"/>
        <c:minorTickMark val="none"/>
        <c:tickLblPos val="nextTo"/>
        <c:crossAx val="2029765752"/>
        <c:crosses val="autoZero"/>
        <c:auto val="1"/>
        <c:lblAlgn val="ctr"/>
        <c:lblOffset val="100"/>
        <c:noMultiLvlLbl val="0"/>
      </c:catAx>
      <c:valAx>
        <c:axId val="20297657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29786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D12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Sheet10!$B$32:$B$42</c:f>
              <c:strCache>
                <c:ptCount val="11"/>
                <c:pt idx="0">
                  <c:v>P.S. 196</c:v>
                </c:pt>
                <c:pt idx="1">
                  <c:v>P.S. 044 DAVID C. FARRAGUT</c:v>
                </c:pt>
                <c:pt idx="2">
                  <c:v>P.S. 067 MOHEGAN SCHOOL</c:v>
                </c:pt>
                <c:pt idx="3">
                  <c:v>P.S. 047 JOHN RANDOLPH</c:v>
                </c:pt>
                <c:pt idx="4">
                  <c:v>THE SCHOOL OF SCIENCE AND APPLIED LEARNING</c:v>
                </c:pt>
                <c:pt idx="5">
                  <c:v>P.S. 195</c:v>
                </c:pt>
                <c:pt idx="6">
                  <c:v>BRONX LITTLE SCHOOL</c:v>
                </c:pt>
                <c:pt idx="7">
                  <c:v>PS 536</c:v>
                </c:pt>
                <c:pt idx="8">
                  <c:v>P.S. 066 SCHOOL OF HIGHER EXPECTATIONS</c:v>
                </c:pt>
                <c:pt idx="9">
                  <c:v>P.S. 134 GEORGE F. BRISTOW</c:v>
                </c:pt>
                <c:pt idx="10">
                  <c:v>P.S. 057 CRESCENT</c:v>
                </c:pt>
              </c:strCache>
            </c:strRef>
          </c:cat>
          <c:val>
            <c:numRef>
              <c:f>Sheet10!$C$32:$C$42</c:f>
              <c:numCache>
                <c:formatCode>0</c:formatCode>
                <c:ptCount val="11"/>
                <c:pt idx="0">
                  <c:v>31.3</c:v>
                </c:pt>
                <c:pt idx="1">
                  <c:v>30.0</c:v>
                </c:pt>
                <c:pt idx="2">
                  <c:v>28.7</c:v>
                </c:pt>
                <c:pt idx="3">
                  <c:v>28.0</c:v>
                </c:pt>
                <c:pt idx="4">
                  <c:v>28.0</c:v>
                </c:pt>
                <c:pt idx="5">
                  <c:v>27.8</c:v>
                </c:pt>
                <c:pt idx="6">
                  <c:v>27.0</c:v>
                </c:pt>
                <c:pt idx="7">
                  <c:v>26.5</c:v>
                </c:pt>
                <c:pt idx="8">
                  <c:v>26.0</c:v>
                </c:pt>
                <c:pt idx="9">
                  <c:v>26.0</c:v>
                </c:pt>
                <c:pt idx="10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5090984"/>
        <c:axId val="2074620280"/>
      </c:barChart>
      <c:catAx>
        <c:axId val="20750909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4620280"/>
        <c:crosses val="autoZero"/>
        <c:auto val="1"/>
        <c:lblAlgn val="ctr"/>
        <c:lblOffset val="100"/>
        <c:noMultiLvlLbl val="0"/>
      </c:catAx>
      <c:valAx>
        <c:axId val="207462028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75090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D12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Sheet10!$B$46:$B$56</c:f>
              <c:strCache>
                <c:ptCount val="11"/>
                <c:pt idx="0">
                  <c:v>P.S. 150 CHARLES JAMES FOX</c:v>
                </c:pt>
                <c:pt idx="1">
                  <c:v>P.S. 092 BRONX</c:v>
                </c:pt>
                <c:pt idx="2">
                  <c:v>P.S. 195</c:v>
                </c:pt>
                <c:pt idx="3">
                  <c:v>URBAN SCHOLARS COMMUNITY SCHOOL</c:v>
                </c:pt>
                <c:pt idx="4">
                  <c:v>P.S. 196</c:v>
                </c:pt>
                <c:pt idx="5">
                  <c:v>P.S. 057 CRESCENT</c:v>
                </c:pt>
                <c:pt idx="6">
                  <c:v>P.S. 067 MOHEGAN SCHOOL</c:v>
                </c:pt>
                <c:pt idx="7">
                  <c:v>P.S. 047 JOHN RANDOLPH</c:v>
                </c:pt>
                <c:pt idx="8">
                  <c:v>BRONX LITTLE SCHOOL</c:v>
                </c:pt>
                <c:pt idx="9">
                  <c:v>P.S. 044 DAVID C. FARRAGUT</c:v>
                </c:pt>
                <c:pt idx="10">
                  <c:v>P.S. 214</c:v>
                </c:pt>
              </c:strCache>
            </c:strRef>
          </c:cat>
          <c:val>
            <c:numRef>
              <c:f>Sheet10!$C$46:$C$56</c:f>
              <c:numCache>
                <c:formatCode>0</c:formatCode>
                <c:ptCount val="11"/>
                <c:pt idx="0">
                  <c:v>31.3</c:v>
                </c:pt>
                <c:pt idx="1">
                  <c:v>30.0</c:v>
                </c:pt>
                <c:pt idx="2">
                  <c:v>29.0</c:v>
                </c:pt>
                <c:pt idx="3">
                  <c:v>29.0</c:v>
                </c:pt>
                <c:pt idx="4">
                  <c:v>28.8</c:v>
                </c:pt>
                <c:pt idx="5">
                  <c:v>28.5</c:v>
                </c:pt>
                <c:pt idx="6">
                  <c:v>28.3</c:v>
                </c:pt>
                <c:pt idx="7">
                  <c:v>28.0</c:v>
                </c:pt>
                <c:pt idx="8">
                  <c:v>26.0</c:v>
                </c:pt>
                <c:pt idx="9">
                  <c:v>26.0</c:v>
                </c:pt>
                <c:pt idx="10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2599688"/>
        <c:axId val="2137368792"/>
      </c:barChart>
      <c:catAx>
        <c:axId val="207259968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368792"/>
        <c:crosses val="autoZero"/>
        <c:auto val="1"/>
        <c:lblAlgn val="ctr"/>
        <c:lblOffset val="100"/>
        <c:noMultiLvlLbl val="0"/>
      </c:catAx>
      <c:valAx>
        <c:axId val="21373687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72599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201416"/>
        <c:axId val="-2131834344"/>
      </c:barChart>
      <c:catAx>
        <c:axId val="212120141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834344"/>
        <c:crosses val="autoZero"/>
        <c:auto val="1"/>
        <c:lblAlgn val="ctr"/>
        <c:lblOffset val="100"/>
        <c:noMultiLvlLbl val="0"/>
      </c:catAx>
      <c:valAx>
        <c:axId val="-21318343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1201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21928"/>
        <c:axId val="2132313560"/>
      </c:barChart>
      <c:catAx>
        <c:axId val="-2132621928"/>
        <c:scaling>
          <c:orientation val="minMax"/>
        </c:scaling>
        <c:delete val="0"/>
        <c:axPos val="b"/>
        <c:majorTickMark val="out"/>
        <c:minorTickMark val="none"/>
        <c:tickLblPos val="nextTo"/>
        <c:crossAx val="2132313560"/>
        <c:crosses val="autoZero"/>
        <c:auto val="1"/>
        <c:lblAlgn val="ctr"/>
        <c:lblOffset val="100"/>
        <c:noMultiLvlLbl val="0"/>
      </c:catAx>
      <c:valAx>
        <c:axId val="21323135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2621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885752"/>
        <c:axId val="2120147176"/>
      </c:barChart>
      <c:catAx>
        <c:axId val="21318857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147176"/>
        <c:crosses val="autoZero"/>
        <c:auto val="1"/>
        <c:lblAlgn val="ctr"/>
        <c:lblOffset val="100"/>
        <c:noMultiLvlLbl val="0"/>
      </c:catAx>
      <c:valAx>
        <c:axId val="2120147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1885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'D12'!$G$72:$G$77</c:f>
              <c:strCache>
                <c:ptCount val="6"/>
                <c:pt idx="0">
                  <c:v>District 12 Elementary Schools</c:v>
                </c:pt>
                <c:pt idx="1">
                  <c:v>Citywide Elementary Schools</c:v>
                </c:pt>
                <c:pt idx="2">
                  <c:v>District 12 Middle Schools</c:v>
                </c:pt>
                <c:pt idx="3">
                  <c:v>Citywide Middle Schools</c:v>
                </c:pt>
                <c:pt idx="4">
                  <c:v>Bronx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'D12'!$H$72:$H$77</c:f>
              <c:numCache>
                <c:formatCode>0.0%</c:formatCode>
                <c:ptCount val="6"/>
                <c:pt idx="0">
                  <c:v>0.939</c:v>
                </c:pt>
                <c:pt idx="1">
                  <c:v>0.974</c:v>
                </c:pt>
                <c:pt idx="2">
                  <c:v>0.709</c:v>
                </c:pt>
                <c:pt idx="3">
                  <c:v>0.809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9985240"/>
        <c:axId val="2050901896"/>
      </c:barChart>
      <c:catAx>
        <c:axId val="2049985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050901896"/>
        <c:crosses val="autoZero"/>
        <c:auto val="1"/>
        <c:lblAlgn val="ctr"/>
        <c:lblOffset val="100"/>
        <c:noMultiLvlLbl val="0"/>
      </c:catAx>
      <c:valAx>
        <c:axId val="2050901896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049985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'D12'!$C$114:$C$122</c:f>
              <c:strCache>
                <c:ptCount val="9"/>
                <c:pt idx="0">
                  <c:v>P.S. 197 TEMP. C.R. BLDG S</c:v>
                </c:pt>
                <c:pt idx="1">
                  <c:v>P.S. 197 TEMP. C.R. BLDG. N</c:v>
                </c:pt>
                <c:pt idx="2">
                  <c:v>P.S. 234 TRANSPORTABLE</c:v>
                </c:pt>
                <c:pt idx="3">
                  <c:v>P.S. 47</c:v>
                </c:pt>
                <c:pt idx="4">
                  <c:v>P.S. 102</c:v>
                </c:pt>
                <c:pt idx="5">
                  <c:v>P.S. 134 MINISCHOOL</c:v>
                </c:pt>
                <c:pt idx="6">
                  <c:v>P.S. 195</c:v>
                </c:pt>
                <c:pt idx="7">
                  <c:v>P.S. 150</c:v>
                </c:pt>
                <c:pt idx="8">
                  <c:v>P.S. 234 (PAIRED W I129)</c:v>
                </c:pt>
              </c:strCache>
            </c:strRef>
          </c:cat>
          <c:val>
            <c:numRef>
              <c:f>'D12'!$D$114:$D$122</c:f>
              <c:numCache>
                <c:formatCode>0%</c:formatCode>
                <c:ptCount val="9"/>
                <c:pt idx="0">
                  <c:v>2.17</c:v>
                </c:pt>
                <c:pt idx="1">
                  <c:v>1.6</c:v>
                </c:pt>
                <c:pt idx="2">
                  <c:v>1.59</c:v>
                </c:pt>
                <c:pt idx="3">
                  <c:v>1.38</c:v>
                </c:pt>
                <c:pt idx="4">
                  <c:v>1.2</c:v>
                </c:pt>
                <c:pt idx="5">
                  <c:v>1.16</c:v>
                </c:pt>
                <c:pt idx="6">
                  <c:v>1.11</c:v>
                </c:pt>
                <c:pt idx="7">
                  <c:v>1.07</c:v>
                </c:pt>
                <c:pt idx="8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535704"/>
        <c:axId val="-2134857240"/>
      </c:barChart>
      <c:catAx>
        <c:axId val="205053570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857240"/>
        <c:crosses val="autoZero"/>
        <c:auto val="1"/>
        <c:lblAlgn val="ctr"/>
        <c:lblOffset val="100"/>
        <c:noMultiLvlLbl val="0"/>
      </c:catAx>
      <c:valAx>
        <c:axId val="-21348572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505357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BRONX HS OF SCIENCE</c:v>
                </c:pt>
                <c:pt idx="1">
                  <c:v>BRONX LEADERSHIP ACADEMY</c:v>
                </c:pt>
                <c:pt idx="2">
                  <c:v>M.S./H.S. 270</c:v>
                </c:pt>
                <c:pt idx="3">
                  <c:v>HS OF AMERICAN STUDIES</c:v>
                </c:pt>
                <c:pt idx="4">
                  <c:v>JAMES MONROE HS CAMPUS ANNEX</c:v>
                </c:pt>
                <c:pt idx="5">
                  <c:v>EAGLE ACADEMY FOR YOUNG MEN</c:v>
                </c:pt>
                <c:pt idx="6">
                  <c:v>BATHGATE HS</c:v>
                </c:pt>
                <c:pt idx="7">
                  <c:v>HERBERT H. LEHMAN HS</c:v>
                </c:pt>
                <c:pt idx="8">
                  <c:v>DEWITT CLINTON HS</c:v>
                </c:pt>
                <c:pt idx="9">
                  <c:v>BRONX HS FOR THE VISUAL ARTS</c:v>
                </c:pt>
                <c:pt idx="10">
                  <c:v>EVANDER CHILDS HS</c:v>
                </c:pt>
                <c:pt idx="11">
                  <c:v>MORRIS HS</c:v>
                </c:pt>
                <c:pt idx="12">
                  <c:v>HS OF LAW, GOV'T &amp; JUSTICE</c:v>
                </c:pt>
                <c:pt idx="13">
                  <c:v>MOTT HAVEN EDUCATIONAL CAMPUS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1.33</c:v>
                </c:pt>
                <c:pt idx="1">
                  <c:v>1.26</c:v>
                </c:pt>
                <c:pt idx="2">
                  <c:v>1.24</c:v>
                </c:pt>
                <c:pt idx="3">
                  <c:v>1.19</c:v>
                </c:pt>
                <c:pt idx="4">
                  <c:v>1.16</c:v>
                </c:pt>
                <c:pt idx="5">
                  <c:v>1.14</c:v>
                </c:pt>
                <c:pt idx="6">
                  <c:v>1.13</c:v>
                </c:pt>
                <c:pt idx="7">
                  <c:v>1.09</c:v>
                </c:pt>
                <c:pt idx="8">
                  <c:v>1.09</c:v>
                </c:pt>
                <c:pt idx="9">
                  <c:v>1.07</c:v>
                </c:pt>
                <c:pt idx="10">
                  <c:v>1.06</c:v>
                </c:pt>
                <c:pt idx="11">
                  <c:v>1.05</c:v>
                </c:pt>
                <c:pt idx="12">
                  <c:v>1.03</c:v>
                </c:pt>
                <c:pt idx="13">
                  <c:v>1.03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264712"/>
        <c:axId val="2079870264"/>
      </c:barChart>
      <c:catAx>
        <c:axId val="2134264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079870264"/>
        <c:crosses val="autoZero"/>
        <c:auto val="1"/>
        <c:lblAlgn val="ctr"/>
        <c:lblOffset val="100"/>
        <c:noMultiLvlLbl val="0"/>
      </c:catAx>
      <c:valAx>
        <c:axId val="2079870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34264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Bronx!$A$40:$A$43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Bronx!$B$40:$B$43</c:f>
              <c:numCache>
                <c:formatCode>#,##0</c:formatCode>
                <c:ptCount val="4"/>
                <c:pt idx="0" formatCode="General">
                  <c:v>912.0</c:v>
                </c:pt>
                <c:pt idx="1">
                  <c:v>934.0</c:v>
                </c:pt>
                <c:pt idx="2">
                  <c:v>2024.0</c:v>
                </c:pt>
                <c:pt idx="3">
                  <c:v>1567.0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7164248"/>
        <c:axId val="2048191464"/>
      </c:barChart>
      <c:catAx>
        <c:axId val="2137164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048191464"/>
        <c:crosses val="autoZero"/>
        <c:auto val="1"/>
        <c:lblAlgn val="ctr"/>
        <c:lblOffset val="100"/>
        <c:noMultiLvlLbl val="0"/>
      </c:catAx>
      <c:valAx>
        <c:axId val="2048191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7164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1250760"/>
        <c:axId val="-2132308952"/>
      </c:barChart>
      <c:catAx>
        <c:axId val="212125076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308952"/>
        <c:crosses val="autoZero"/>
        <c:auto val="1"/>
        <c:lblAlgn val="ctr"/>
        <c:lblOffset val="100"/>
        <c:noMultiLvlLbl val="0"/>
      </c:catAx>
      <c:valAx>
        <c:axId val="-213230895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21250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3596936"/>
        <c:axId val="2134763896"/>
      </c:barChart>
      <c:catAx>
        <c:axId val="2053596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4763896"/>
        <c:crosses val="autoZero"/>
        <c:auto val="1"/>
        <c:lblAlgn val="ctr"/>
        <c:lblOffset val="100"/>
        <c:noMultiLvlLbl val="0"/>
      </c:catAx>
      <c:valAx>
        <c:axId val="21347638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53596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0971176"/>
        <c:axId val="-2134436072"/>
      </c:barChart>
      <c:catAx>
        <c:axId val="20509711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4436072"/>
        <c:crosses val="autoZero"/>
        <c:auto val="1"/>
        <c:lblAlgn val="ctr"/>
        <c:lblOffset val="100"/>
        <c:noMultiLvlLbl val="0"/>
      </c:catAx>
      <c:valAx>
        <c:axId val="-2134436072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50971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</a:t>
            </a:r>
            <a:r>
              <a:rPr lang="en-US" baseline="0" dirty="0" smtClean="0"/>
              <a:t>wait lists </a:t>
            </a:r>
            <a:r>
              <a:rPr lang="en-US" baseline="0" dirty="0"/>
              <a:t>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764136"/>
        <c:axId val="2124759992"/>
      </c:barChart>
      <c:catAx>
        <c:axId val="2124764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4759992"/>
        <c:crosses val="autoZero"/>
        <c:auto val="1"/>
        <c:lblAlgn val="ctr"/>
        <c:lblOffset val="100"/>
        <c:noMultiLvlLbl val="0"/>
      </c:catAx>
      <c:valAx>
        <c:axId val="21247599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24764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 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4707624"/>
        <c:axId val="2124696792"/>
      </c:barChart>
      <c:catAx>
        <c:axId val="2124707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4696792"/>
        <c:crosses val="autoZero"/>
        <c:auto val="1"/>
        <c:lblAlgn val="ctr"/>
        <c:lblOffset val="100"/>
        <c:noMultiLvlLbl val="0"/>
      </c:catAx>
      <c:valAx>
        <c:axId val="2124696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4707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Zoned Kindergarten</a:t>
            </a:r>
            <a:r>
              <a:rPr lang="en-US" sz="1600" baseline="0" dirty="0"/>
              <a:t> wait lists, citywide 2009-13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669160"/>
        <c:axId val="2124659144"/>
      </c:lineChart>
      <c:catAx>
        <c:axId val="212466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4659144"/>
        <c:crosses val="autoZero"/>
        <c:auto val="1"/>
        <c:lblAlgn val="ctr"/>
        <c:lblOffset val="100"/>
        <c:noMultiLvlLbl val="0"/>
      </c:catAx>
      <c:valAx>
        <c:axId val="2124659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669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K-3 Class sizes largest since 1998 </a:t>
            </a:r>
          </a:p>
          <a:p>
            <a:pPr>
              <a:defRPr/>
            </a:pPr>
            <a:r>
              <a:rPr lang="en-US" sz="1200" baseline="0" dirty="0" smtClean="0"/>
              <a:t>General </a:t>
            </a:r>
            <a:r>
              <a:rPr lang="en-US" sz="1200" baseline="0" dirty="0" err="1" smtClean="0"/>
              <a:t>ed</a:t>
            </a:r>
            <a:r>
              <a:rPr lang="en-US" sz="1200" baseline="0" dirty="0" smtClean="0"/>
              <a:t>, CTT and gifted: data from IBO </a:t>
            </a:r>
            <a:r>
              <a:rPr lang="en-US" sz="1200" baseline="0" dirty="0"/>
              <a:t>1998-2005; DOE 2006-2013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7965144"/>
        <c:axId val="2133987080"/>
      </c:lineChart>
      <c:catAx>
        <c:axId val="2137965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2133987080"/>
        <c:crosses val="autoZero"/>
        <c:auto val="1"/>
        <c:lblAlgn val="ctr"/>
        <c:lblOffset val="100"/>
        <c:noMultiLvlLbl val="0"/>
      </c:catAx>
      <c:valAx>
        <c:axId val="2133987080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137965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  <a:p>
            <a:pPr algn="ctr">
              <a:defRPr sz="1800"/>
            </a:pPr>
            <a:r>
              <a:rPr lang="en-US" sz="1200" b="1" i="0" baseline="0" dirty="0" err="1" smtClean="0">
                <a:effectLst/>
              </a:rPr>
              <a:t>Gened</a:t>
            </a:r>
            <a:r>
              <a:rPr lang="en-US" sz="1200" b="1" i="0" baseline="0" dirty="0" smtClean="0">
                <a:effectLst/>
              </a:rPr>
              <a:t>, CTT and gifted: data from IBO 1998-2005; DOE 2006-2013</a:t>
            </a:r>
            <a:endParaRPr lang="en-US" sz="1200" dirty="0">
              <a:effectLst/>
            </a:endParaRPr>
          </a:p>
        </c:rich>
      </c:tx>
      <c:layout>
        <c:manualLayout>
          <c:xMode val="edge"/>
          <c:yMode val="edge"/>
          <c:x val="0.12581519221862"/>
          <c:y val="0.0243445692883895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15406162464986"/>
          <c:y val="0.124325842696629"/>
          <c:w val="0.969187675070028"/>
          <c:h val="0.707038101978826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7101832"/>
        <c:axId val="-2137098856"/>
      </c:lineChart>
      <c:catAx>
        <c:axId val="-2137101832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7098856"/>
        <c:crosses val="autoZero"/>
        <c:auto val="1"/>
        <c:lblAlgn val="ctr"/>
        <c:lblOffset val="100"/>
        <c:noMultiLvlLbl val="0"/>
      </c:catAx>
      <c:valAx>
        <c:axId val="-2137098856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-2137101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656344"/>
        <c:axId val="2074841592"/>
      </c:lineChart>
      <c:catAx>
        <c:axId val="2074656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74841592"/>
        <c:crosses val="autoZero"/>
        <c:auto val="1"/>
        <c:lblAlgn val="ctr"/>
        <c:lblOffset val="100"/>
        <c:noMultiLvlLbl val="0"/>
      </c:catAx>
      <c:valAx>
        <c:axId val="2074841592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07465634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Data:[D12 Class Size Analysis updated 2013-14.xlsx]Summary'!$A$8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2013-14.xlsx]Summary'!$B$8:$I$8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Data:[D12 Class Size Analysis updated 2013-14.xlsx]Summary'!$A$9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Data:[D12 Class Size Analysis updated 2013-14.xlsx]Summary'!$A$10</c:f>
              <c:strCache>
                <c:ptCount val="1"/>
                <c:pt idx="0">
                  <c:v>D12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7"/>
              <c:layout>
                <c:manualLayout>
                  <c:x val="1.23299666215317E-16"/>
                  <c:y val="-0.0396946564885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2013-14.xlsx]Summary'!$B$7:$I$7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2013-14.xlsx]Summary'!$B$10:$I$10</c:f>
              <c:numCache>
                <c:formatCode>General</c:formatCode>
                <c:ptCount val="8"/>
                <c:pt idx="0">
                  <c:v>19.6</c:v>
                </c:pt>
                <c:pt idx="1">
                  <c:v>20.2</c:v>
                </c:pt>
                <c:pt idx="2">
                  <c:v>20.4</c:v>
                </c:pt>
                <c:pt idx="3">
                  <c:v>21.4</c:v>
                </c:pt>
                <c:pt idx="4">
                  <c:v>21.9</c:v>
                </c:pt>
                <c:pt idx="5">
                  <c:v>23.1</c:v>
                </c:pt>
                <c:pt idx="6">
                  <c:v>23.7</c:v>
                </c:pt>
                <c:pt idx="7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019576"/>
        <c:axId val="2119271576"/>
      </c:lineChart>
      <c:catAx>
        <c:axId val="-2132019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2119271576"/>
        <c:crosses val="autoZero"/>
        <c:auto val="1"/>
        <c:lblAlgn val="ctr"/>
        <c:lblOffset val="100"/>
        <c:noMultiLvlLbl val="0"/>
      </c:catAx>
      <c:valAx>
        <c:axId val="2119271576"/>
        <c:scaling>
          <c:orientation val="minMax"/>
          <c:min val="18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2019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Data:[D12 Class Size Analysis updated 2013-14.xlsx]Summary'!$A$15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2013-14.xlsx]Summary'!$B$15:$I$15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Data:[D12 Class Size Analysis updated 2013-14.xlsx]Summary'!$A$16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Data:[D12 Class Size Analysis updated 2013-14.xlsx]Summary'!$A$17</c:f>
              <c:strCache>
                <c:ptCount val="1"/>
                <c:pt idx="0">
                  <c:v>D12</c:v>
                </c:pt>
              </c:strCache>
            </c:strRef>
          </c:tx>
          <c:spPr>
            <a:ln>
              <a:solidFill>
                <a:srgbClr val="292934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Data:[D12 Class Size Analysis updated 2013-14.xlsx]Summary'!$B$14:$I$14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Data:[D12 Class Size Analysis updated 2013-14.xlsx]Summary'!$B$17:$I$17</c:f>
              <c:numCache>
                <c:formatCode>General</c:formatCode>
                <c:ptCount val="8"/>
                <c:pt idx="0">
                  <c:v>22.2</c:v>
                </c:pt>
                <c:pt idx="1">
                  <c:v>22.1</c:v>
                </c:pt>
                <c:pt idx="2">
                  <c:v>22.6</c:v>
                </c:pt>
                <c:pt idx="3">
                  <c:v>23.9</c:v>
                </c:pt>
                <c:pt idx="4">
                  <c:v>24.1</c:v>
                </c:pt>
                <c:pt idx="5">
                  <c:v>24.7</c:v>
                </c:pt>
                <c:pt idx="6">
                  <c:v>24.6</c:v>
                </c:pt>
                <c:pt idx="7">
                  <c:v>24.71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3897768"/>
        <c:axId val="2134468808"/>
      </c:lineChart>
      <c:catAx>
        <c:axId val="2133897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2134468808"/>
        <c:crosses val="autoZero"/>
        <c:auto val="1"/>
        <c:lblAlgn val="ctr"/>
        <c:lblOffset val="100"/>
        <c:noMultiLvlLbl val="0"/>
      </c:catAx>
      <c:valAx>
        <c:axId val="2134468808"/>
        <c:scaling>
          <c:orientation val="minMax"/>
          <c:min val="18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33897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510376"/>
        <c:axId val="-2132221160"/>
      </c:lineChart>
      <c:catAx>
        <c:axId val="211951037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221160"/>
        <c:crosses val="autoZero"/>
        <c:auto val="1"/>
        <c:lblAlgn val="ctr"/>
        <c:lblOffset val="100"/>
        <c:noMultiLvlLbl val="0"/>
      </c:catAx>
      <c:valAx>
        <c:axId val="-2132221160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510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D12 Kindergarten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Sheet10!$B$2:$B$13</c:f>
              <c:strCache>
                <c:ptCount val="12"/>
                <c:pt idx="0">
                  <c:v>PS 536</c:v>
                </c:pt>
                <c:pt idx="1">
                  <c:v>P.S. 044 DAVID C. FARRAGUT</c:v>
                </c:pt>
                <c:pt idx="2">
                  <c:v>P.S. 066 SCHOOL OF HIGHER EXPECTATIONS</c:v>
                </c:pt>
                <c:pt idx="3">
                  <c:v>BRONX LITTLE SCHOOL</c:v>
                </c:pt>
                <c:pt idx="4">
                  <c:v>P.S. 196</c:v>
                </c:pt>
                <c:pt idx="5">
                  <c:v>P.S. 047 JOHN RANDOLPH</c:v>
                </c:pt>
                <c:pt idx="6">
                  <c:v>P.S. 006 WEST FARMS</c:v>
                </c:pt>
                <c:pt idx="7">
                  <c:v>P.S. 061 FRANCISCO OLLER</c:v>
                </c:pt>
                <c:pt idx="8">
                  <c:v>P.S. 195</c:v>
                </c:pt>
                <c:pt idx="9">
                  <c:v>THE SCHOOL OF SCIENCE AND APPLIED LEARNING</c:v>
                </c:pt>
                <c:pt idx="10">
                  <c:v>Archer Elementary School</c:v>
                </c:pt>
                <c:pt idx="11">
                  <c:v>P.S. 212</c:v>
                </c:pt>
              </c:strCache>
            </c:strRef>
          </c:cat>
          <c:val>
            <c:numRef>
              <c:f>Sheet10!$C$2:$C$13</c:f>
              <c:numCache>
                <c:formatCode>0</c:formatCode>
                <c:ptCount val="12"/>
                <c:pt idx="0">
                  <c:v>45.3</c:v>
                </c:pt>
                <c:pt idx="1">
                  <c:v>31.0</c:v>
                </c:pt>
                <c:pt idx="2">
                  <c:v>26.0</c:v>
                </c:pt>
                <c:pt idx="3">
                  <c:v>26.0</c:v>
                </c:pt>
                <c:pt idx="4">
                  <c:v>25.8</c:v>
                </c:pt>
                <c:pt idx="5">
                  <c:v>25.6</c:v>
                </c:pt>
                <c:pt idx="6">
                  <c:v>25.0</c:v>
                </c:pt>
                <c:pt idx="7">
                  <c:v>25.0</c:v>
                </c:pt>
                <c:pt idx="8">
                  <c:v>25.0</c:v>
                </c:pt>
                <c:pt idx="9">
                  <c:v>25.0</c:v>
                </c:pt>
                <c:pt idx="10">
                  <c:v>25.0</c:v>
                </c:pt>
                <c:pt idx="11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7140680"/>
        <c:axId val="-2137137704"/>
      </c:barChart>
      <c:catAx>
        <c:axId val="-21371406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7137704"/>
        <c:crosses val="autoZero"/>
        <c:auto val="1"/>
        <c:lblAlgn val="ctr"/>
        <c:lblOffset val="100"/>
        <c:noMultiLvlLbl val="0"/>
      </c:catAx>
      <c:valAx>
        <c:axId val="-21371377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7140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1CF6A-DDD0-48B3-AFB8-A9E58A216385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A7E1F-AE6B-4B36-AFDA-E5EE3B17E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03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7225"/>
            <a:ext cx="7848600" cy="1927225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UnMet</a:t>
            </a:r>
            <a:r>
              <a:rPr lang="en-US" sz="2800" dirty="0"/>
              <a:t> need for seats in New 2015-2019 capital plan</a:t>
            </a:r>
            <a:br>
              <a:rPr lang="en-US" sz="2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i="1" dirty="0"/>
              <a:t>Including CLASS SIZE and OVERCROWDING data 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for </a:t>
            </a:r>
            <a:r>
              <a:rPr lang="en-US" sz="1800" i="1" dirty="0"/>
              <a:t>Community School district </a:t>
            </a:r>
            <a:r>
              <a:rPr lang="en-US" sz="1800" i="1" dirty="0" smtClean="0"/>
              <a:t>12</a:t>
            </a:r>
            <a:endParaRPr lang="en-US" sz="1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in District 12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27% since 2006 and are far above Contracts for Excellence goals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384269"/>
              </p:ext>
            </p:extLst>
          </p:nvPr>
        </p:nvGraphicFramePr>
        <p:xfrm>
          <a:off x="0" y="1352550"/>
          <a:ext cx="914400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 smtClean="0"/>
              <a:t>District 12’s class sizes in grades 4-8 have increased by 11.8% since 2007 </a:t>
            </a:r>
            <a:br>
              <a:rPr lang="en-US" sz="1800" b="1" i="1" dirty="0" smtClean="0"/>
            </a:br>
            <a:r>
              <a:rPr lang="en-US" sz="1800" b="1" i="1" dirty="0" smtClean="0"/>
              <a:t>and are also above Contracts for Excellence goals</a:t>
            </a:r>
            <a:endParaRPr lang="en-US" sz="1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796354"/>
              </p:ext>
            </p:extLst>
          </p:nvPr>
        </p:nvGraphicFramePr>
        <p:xfrm>
          <a:off x="0" y="1710450"/>
          <a:ext cx="9144000" cy="47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Class sizes city-wide have increased in core HS classes as well, by 2.3% since 2007, though the DOE data is unreliable</a:t>
            </a:r>
            <a:r>
              <a:rPr lang="en-US" sz="2400" dirty="0"/>
              <a:t>*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60960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488541"/>
              </p:ext>
            </p:extLst>
          </p:nvPr>
        </p:nvGraphicFramePr>
        <p:xfrm>
          <a:off x="435940" y="1612899"/>
          <a:ext cx="8153400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D12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In Kindergarten, 12 schools have average class sizes of 25 or greater in District 12.</a:t>
            </a:r>
          </a:p>
          <a:p>
            <a:endParaRPr lang="en-US" sz="2000" dirty="0" smtClean="0"/>
          </a:p>
          <a:p>
            <a:r>
              <a:rPr lang="en-US" sz="2000" dirty="0" smtClean="0"/>
              <a:t>In grades 1-3, there are six schools in District </a:t>
            </a:r>
            <a:r>
              <a:rPr lang="en-US" sz="2000" dirty="0" smtClean="0"/>
              <a:t>12 </a:t>
            </a:r>
            <a:r>
              <a:rPr lang="en-US" sz="2000" dirty="0" smtClean="0"/>
              <a:t>with at least one grade with an average class size of 30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endParaRPr lang="en-US" sz="2000" dirty="0" smtClean="0"/>
          </a:p>
          <a:p>
            <a:r>
              <a:rPr lang="en-US" sz="2000" dirty="0" smtClean="0"/>
              <a:t>PS 44 David C Farragut has at least two grade levels K-3 with 30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13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JHS 98 and Mott Hall V have </a:t>
            </a:r>
            <a:r>
              <a:rPr lang="en-US" sz="2000" dirty="0"/>
              <a:t>at least three grade levels with 30 or more students at the 4-8 level.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5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D12 with large class sizes, K-3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657822"/>
              </p:ext>
            </p:extLst>
          </p:nvPr>
        </p:nvGraphicFramePr>
        <p:xfrm>
          <a:off x="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1648840"/>
              </p:ext>
            </p:extLst>
          </p:nvPr>
        </p:nvGraphicFramePr>
        <p:xfrm>
          <a:off x="45720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1298504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21811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0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159020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42011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439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Over-utilized ES and MS buildings in CSD </a:t>
            </a:r>
            <a:r>
              <a:rPr lang="en-US" sz="2400" dirty="0" smtClean="0"/>
              <a:t>12 and in Bronx HS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were </a:t>
            </a:r>
            <a:r>
              <a:rPr lang="en-US" dirty="0" smtClean="0"/>
              <a:t>9 </a:t>
            </a:r>
            <a:r>
              <a:rPr lang="en-US" dirty="0" smtClean="0"/>
              <a:t>buildings </a:t>
            </a:r>
            <a:r>
              <a:rPr lang="en-US" dirty="0" smtClean="0"/>
              <a:t>with elementary school students in CSD 12 that were over-utilized.  The seat need for these schools is </a:t>
            </a:r>
            <a:r>
              <a:rPr lang="en-US" dirty="0" smtClean="0"/>
              <a:t>984 </a:t>
            </a:r>
            <a:r>
              <a:rPr lang="en-US" dirty="0" smtClean="0"/>
              <a:t>students.*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14 Bronx high school buildings are over-utilized.  Nearly 2,400 seats are needed to reduce utilization to 100%.*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1800" i="1" dirty="0" smtClean="0"/>
              <a:t>*Note </a:t>
            </a:r>
            <a:r>
              <a:rPr lang="en-US" sz="1800" i="1" dirty="0"/>
              <a:t>that the seat need here is higher because it takes into account all </a:t>
            </a:r>
            <a:r>
              <a:rPr lang="en-US" sz="1800" i="1" dirty="0" smtClean="0"/>
              <a:t>over-utilized school buildings (</a:t>
            </a:r>
            <a:r>
              <a:rPr lang="en-US" sz="1800" i="1" dirty="0"/>
              <a:t>100% or more) rather than the need averaged across the district.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7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/>
              <a:t>Average </a:t>
            </a:r>
            <a:r>
              <a:rPr lang="en-US" sz="2400" dirty="0" smtClean="0"/>
              <a:t>Building Utilization Rates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in CSD 12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32511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026685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9967036"/>
              </p:ext>
            </p:extLst>
          </p:nvPr>
        </p:nvGraphicFramePr>
        <p:xfrm>
          <a:off x="0" y="1524000"/>
          <a:ext cx="81153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8383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</a:t>
            </a:r>
            <a:r>
              <a:rPr lang="en-US" dirty="0" smtClean="0"/>
              <a:t> Over-utilized ES buildings in CSD 12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633478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*984 </a:t>
            </a:r>
            <a:r>
              <a:rPr lang="en-US" sz="1400" dirty="0"/>
              <a:t>s</a:t>
            </a:r>
            <a:r>
              <a:rPr lang="en-US" sz="1400" dirty="0" smtClean="0"/>
              <a:t>eats needed to reach 100% building utilization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839927"/>
              </p:ext>
            </p:extLst>
          </p:nvPr>
        </p:nvGraphicFramePr>
        <p:xfrm>
          <a:off x="457201" y="1524000"/>
          <a:ext cx="86867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883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100" dirty="0" smtClean="0"/>
              <a:t>14 Bronx High Schools Above 100%; </a:t>
            </a:r>
            <a:br>
              <a:rPr lang="en-US" sz="3100" dirty="0" smtClean="0"/>
            </a:br>
            <a:r>
              <a:rPr lang="en-US" sz="2200" i="1" dirty="0" smtClean="0"/>
              <a:t>2,385 </a:t>
            </a:r>
            <a:r>
              <a:rPr lang="en-US" sz="2200" i="1" dirty="0"/>
              <a:t>HS seats needed </a:t>
            </a:r>
            <a:r>
              <a:rPr lang="en-US" sz="2200" i="1" dirty="0" smtClean="0"/>
              <a:t>to </a:t>
            </a:r>
            <a:r>
              <a:rPr lang="en-US" sz="2200" i="1" dirty="0"/>
              <a:t>reduce building utilization rate to 100</a:t>
            </a:r>
            <a:r>
              <a:rPr lang="en-US" sz="2200" i="1" dirty="0" smtClean="0"/>
              <a:t>% but NO Bronx HS to be built in capital plan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474069" y="6403775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554285"/>
              </p:ext>
            </p:extLst>
          </p:nvPr>
        </p:nvGraphicFramePr>
        <p:xfrm>
          <a:off x="-101600" y="1524000"/>
          <a:ext cx="9245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709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62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12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80433"/>
            <a:ext cx="82085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E</a:t>
            </a:r>
            <a:r>
              <a:rPr lang="en-US" sz="1200" i="1" dirty="0" smtClean="0"/>
              <a:t>nrollment projections estimate 2,501 to 3,591 new K-8 students in D12 by 2021 but capital plan only adds 912 seats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7915"/>
              </p:ext>
            </p:extLst>
          </p:nvPr>
        </p:nvGraphicFramePr>
        <p:xfrm>
          <a:off x="0" y="1600199"/>
          <a:ext cx="9144000" cy="488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48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561327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61817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172491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4000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</a:t>
            </a:r>
            <a:r>
              <a:rPr lang="en-US" sz="2400" dirty="0"/>
              <a:t>w</a:t>
            </a:r>
            <a:r>
              <a:rPr lang="en-US" sz="2400" dirty="0" smtClean="0"/>
              <a:t>ait </a:t>
            </a:r>
            <a:r>
              <a:rPr lang="en-US" sz="2400" dirty="0"/>
              <a:t>l</a:t>
            </a:r>
            <a:r>
              <a:rPr lang="en-US" sz="2400" dirty="0" smtClean="0"/>
              <a:t>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2209010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523535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18610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6136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2014 Kindergarten Waitlists in CSD 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According </a:t>
            </a:r>
            <a:r>
              <a:rPr lang="en-US" sz="2000" dirty="0"/>
              <a:t>to </a:t>
            </a:r>
            <a:r>
              <a:rPr lang="en-US" sz="2000" dirty="0" smtClean="0"/>
              <a:t>DOE, </a:t>
            </a:r>
            <a:r>
              <a:rPr lang="en-US" sz="2000" dirty="0"/>
              <a:t>the waitlist for </a:t>
            </a:r>
            <a:r>
              <a:rPr lang="en-US" sz="2000" dirty="0" smtClean="0"/>
              <a:t>zoned Kindergarten spots in 2014 was smaller citywide </a:t>
            </a:r>
            <a:r>
              <a:rPr lang="en-US" sz="2000" dirty="0"/>
              <a:t>than </a:t>
            </a:r>
            <a:r>
              <a:rPr lang="en-US" sz="2000" dirty="0" smtClean="0"/>
              <a:t>in 2013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There were two schools in District 12 with waiting lists for zoned Kindergarten students</a:t>
            </a:r>
            <a:r>
              <a:rPr lang="en-US" sz="2000" dirty="0"/>
              <a:t>: </a:t>
            </a:r>
            <a:r>
              <a:rPr lang="en-US" sz="2000" dirty="0" smtClean="0"/>
              <a:t>PS 196 (10 students) and Archer Elementary (13 students)</a:t>
            </a:r>
          </a:p>
          <a:p>
            <a:endParaRPr lang="en-US" sz="2000" dirty="0"/>
          </a:p>
          <a:p>
            <a:r>
              <a:rPr lang="en-US" sz="2000" dirty="0" smtClean="0"/>
              <a:t> A total of 23 zoned students in D12 were on wait lists as of April 21.</a:t>
            </a:r>
          </a:p>
          <a:p>
            <a:endParaRPr lang="en-US" sz="2000" dirty="0"/>
          </a:p>
          <a:p>
            <a:r>
              <a:rPr lang="en-US" sz="2000" dirty="0" smtClean="0"/>
              <a:t>There are 1,242 </a:t>
            </a:r>
            <a:r>
              <a:rPr lang="en-US" sz="2000" dirty="0"/>
              <a:t>students on these </a:t>
            </a:r>
            <a:r>
              <a:rPr lang="en-US" sz="2000" dirty="0" smtClean="0"/>
              <a:t>wait lists </a:t>
            </a:r>
            <a:r>
              <a:rPr lang="en-US" sz="2000" dirty="0"/>
              <a:t>and the methodology for determining </a:t>
            </a:r>
            <a:r>
              <a:rPr lang="en-US" sz="2000" dirty="0" smtClean="0"/>
              <a:t>wait lists </a:t>
            </a:r>
            <a:r>
              <a:rPr lang="en-US" sz="2000" dirty="0"/>
              <a:t>has yet to be </a:t>
            </a:r>
            <a:r>
              <a:rPr lang="en-US" sz="2000" dirty="0" smtClean="0"/>
              <a:t>revealed – unclear if same as last year.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895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Trailers in CSD 12 and Bronx 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Five schools in CSD 12 have trailers: PS 6 (6 TCUs, and no capacity or enrollment reported), PS 67 (2 TCUs, 44 students), PS 234 (2 TCUs, 100 students), PS 300 (2 TCUs, capacity of 80 students), and Alternative Learning Center </a:t>
            </a:r>
            <a:r>
              <a:rPr lang="en-US" dirty="0" smtClean="0"/>
              <a:t>(unknown number of TCUs, capacity </a:t>
            </a:r>
            <a:r>
              <a:rPr lang="en-US" dirty="0" smtClean="0"/>
              <a:t>of 196 students).</a:t>
            </a:r>
          </a:p>
          <a:p>
            <a:endParaRPr lang="en-US" dirty="0"/>
          </a:p>
          <a:p>
            <a:r>
              <a:rPr lang="en-US" dirty="0" smtClean="0"/>
              <a:t>The total enrollment in trailers for CSD 12 is at least 144 students and could be as many as 420.</a:t>
            </a:r>
          </a:p>
          <a:p>
            <a:endParaRPr lang="en-US" dirty="0"/>
          </a:p>
          <a:p>
            <a:r>
              <a:rPr lang="en-US" dirty="0" smtClean="0"/>
              <a:t>There are five high schools in the Bronx, with 13 TCU’s: South Bronx HS, Adlai E Stevenson HS, John F Kennedy HS, Morris HS, and Jane Addams HS have trailers. </a:t>
            </a:r>
          </a:p>
          <a:p>
            <a:endParaRPr lang="en-US" dirty="0"/>
          </a:p>
          <a:p>
            <a:r>
              <a:rPr lang="en-US" dirty="0" smtClean="0"/>
              <a:t>The capacity for all but Jane Addams (30 students each in six classrooms) is not listed in the 2012-2013 TCU Report. Enrollment is also not listed.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6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Seats Need for CSD 12 and Bronx High Schools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FY 2015-2019 Capital Plan adds </a:t>
            </a:r>
            <a:r>
              <a:rPr lang="en-US" sz="1600" dirty="0" smtClean="0"/>
              <a:t>912 seats </a:t>
            </a:r>
            <a:r>
              <a:rPr lang="en-US" sz="1600" dirty="0"/>
              <a:t>in District </a:t>
            </a:r>
            <a:r>
              <a:rPr lang="en-US" sz="1600" dirty="0" smtClean="0"/>
              <a:t>12.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More than 980 </a:t>
            </a:r>
            <a:r>
              <a:rPr lang="en-US" sz="1600" dirty="0"/>
              <a:t>new seats are needed just to reduce the elementary </a:t>
            </a:r>
            <a:r>
              <a:rPr lang="en-US" sz="1600" dirty="0" smtClean="0"/>
              <a:t>school </a:t>
            </a:r>
            <a:r>
              <a:rPr lang="en-US" sz="1600" dirty="0"/>
              <a:t>students in </a:t>
            </a:r>
            <a:r>
              <a:rPr lang="en-US" sz="1600" dirty="0" smtClean="0"/>
              <a:t>D12 </a:t>
            </a:r>
            <a:r>
              <a:rPr lang="en-US" sz="1600" dirty="0"/>
              <a:t>buildings over 100% utilization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Enrollment projections predict </a:t>
            </a:r>
            <a:r>
              <a:rPr lang="en-US" sz="1600" dirty="0" smtClean="0"/>
              <a:t>2,500 to 3,600 new K-8 students </a:t>
            </a:r>
            <a:r>
              <a:rPr lang="en-US" sz="1600" dirty="0"/>
              <a:t>over the next 5-10 </a:t>
            </a:r>
            <a:r>
              <a:rPr lang="en-US" sz="1600" dirty="0" smtClean="0"/>
              <a:t>years (</a:t>
            </a:r>
            <a:r>
              <a:rPr lang="en-US" sz="1600" dirty="0"/>
              <a:t>counting housing starts)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There are at least 144 students in trailers in </a:t>
            </a:r>
            <a:r>
              <a:rPr lang="en-US" sz="1600" dirty="0" smtClean="0"/>
              <a:t>D12 </a:t>
            </a:r>
            <a:r>
              <a:rPr lang="en-US" sz="1600" dirty="0" smtClean="0"/>
              <a:t>that also need to be replaced.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Real need for </a:t>
            </a:r>
            <a:r>
              <a:rPr lang="en-US" sz="1600" dirty="0" smtClean="0"/>
              <a:t>D12 K-8 seats could be 3,600 to as many as 4,700 new seats.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</a:t>
            </a:r>
            <a:r>
              <a:rPr lang="en-US" sz="1600" dirty="0" smtClean="0"/>
              <a:t>Bronx high </a:t>
            </a:r>
            <a:r>
              <a:rPr lang="en-US" sz="1600" dirty="0"/>
              <a:t>schools, </a:t>
            </a:r>
            <a:r>
              <a:rPr lang="en-US" sz="1600" dirty="0" smtClean="0"/>
              <a:t>nearly 2,400 </a:t>
            </a:r>
            <a:r>
              <a:rPr lang="en-US" sz="1600" dirty="0"/>
              <a:t>new seats are needed to </a:t>
            </a:r>
            <a:r>
              <a:rPr lang="en-US" sz="1600" dirty="0" smtClean="0"/>
              <a:t>address current </a:t>
            </a:r>
            <a:r>
              <a:rPr lang="en-US" sz="1600" dirty="0"/>
              <a:t>overcrowding in buildings over 100% utilization.</a:t>
            </a:r>
          </a:p>
          <a:p>
            <a:endParaRPr lang="en-US" sz="1600" dirty="0" smtClean="0"/>
          </a:p>
          <a:p>
            <a:r>
              <a:rPr lang="en-US" sz="1600" b="1" i="1" dirty="0"/>
              <a:t>Yet according to the Capital Plan, no seats are currently expected to </a:t>
            </a:r>
            <a:r>
              <a:rPr lang="en-US" sz="1600" b="1" i="1" dirty="0" smtClean="0"/>
              <a:t>be added </a:t>
            </a:r>
            <a:r>
              <a:rPr lang="en-US" sz="1600" b="1" i="1" dirty="0"/>
              <a:t>in </a:t>
            </a:r>
            <a:r>
              <a:rPr lang="en-US" sz="1600" b="1" i="1" dirty="0" smtClean="0"/>
              <a:t>Bronx high </a:t>
            </a:r>
            <a:r>
              <a:rPr lang="en-US" sz="1600" b="1" i="1" dirty="0"/>
              <a:t>schools</a:t>
            </a:r>
            <a:r>
              <a:rPr lang="en-US" sz="1600" b="1" i="1" dirty="0" smtClean="0"/>
              <a:t>.</a:t>
            </a:r>
            <a:endParaRPr lang="en-US" b="1" i="1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7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r>
              <a:rPr lang="en-US" sz="6400" dirty="0" smtClean="0"/>
              <a:t> </a:t>
            </a:r>
            <a:r>
              <a:rPr lang="en-US" sz="6400" dirty="0"/>
              <a:t>.  </a:t>
            </a:r>
            <a:endParaRPr lang="en-US" sz="6400" dirty="0" smtClean="0"/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8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876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3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67558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980628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416325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01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67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143734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18806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</a:t>
            </a:r>
            <a:r>
              <a:rPr lang="en-US" dirty="0" err="1" smtClean="0"/>
              <a:t>preK</a:t>
            </a:r>
            <a:r>
              <a:rPr lang="en-US" dirty="0" smtClean="0"/>
              <a:t>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6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6927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600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5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541119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386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48229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747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996095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9194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3042</TotalTime>
  <Words>2539</Words>
  <Application>Microsoft Macintosh PowerPoint</Application>
  <PresentationFormat>On-screen Show (4:3)</PresentationFormat>
  <Paragraphs>271</Paragraphs>
  <Slides>32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UnMet need for seats in New 2015-2019 capital plan  Including CLASS SIZE and OVERCROWDING data   for Community School district 12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District 12 have increased in grades K-3  by 27% since 2006 and are far above Contracts for Excellence goals</vt:lpstr>
      <vt:lpstr>District 12’s class sizes in grades 4-8 have increased by 11.8% since 2007  and are also above Contracts for Excellence goals</vt:lpstr>
      <vt:lpstr> Class sizes city-wide have increased in core HS classes as well, by 2.3% since 2007, though the DOE data is unreliable* </vt:lpstr>
      <vt:lpstr>D12 Schools with large class sizes</vt:lpstr>
      <vt:lpstr>Examples of schools in D12 with large class sizes, K-3</vt:lpstr>
      <vt:lpstr>At least 30,000 seats currently needed  just in districts averaging over 100%</vt:lpstr>
      <vt:lpstr>Over-utilized ES and MS buildings in CSD 12 and in Bronx HS </vt:lpstr>
      <vt:lpstr>Average Building Utilization Rates  in CSD 12 </vt:lpstr>
      <vt:lpstr>9 Over-utilized ES buildings in CSD 12</vt:lpstr>
      <vt:lpstr>14 Bronx High Schools Above 100%;  2,385 HS seats needed to reduce building utilization rate to 100% but NO Bronx HS to be built in capital plan </vt:lpstr>
      <vt:lpstr>New Seats in Capital Plan and DOE Enrollment Projections for CSD 12</vt:lpstr>
      <vt:lpstr>City-wide Enrollment Projections K-8 vs. New Seats in Capital Plan </vt:lpstr>
      <vt:lpstr>City-wide Enrollment Projections HS vs. New Seats in Capital Plan </vt:lpstr>
      <vt:lpstr>Also Kindergarten wait lists in many neighborhoods</vt:lpstr>
      <vt:lpstr>2014 Kindergarten Waitlists in CSD 12</vt:lpstr>
      <vt:lpstr>Trailers in CSD 12 and Bronx HS</vt:lpstr>
      <vt:lpstr>Seats Need for CSD 12 and Bronx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101</cp:revision>
  <cp:lastPrinted>2014-03-23T01:45:07Z</cp:lastPrinted>
  <dcterms:created xsi:type="dcterms:W3CDTF">2014-02-11T14:35:23Z</dcterms:created>
  <dcterms:modified xsi:type="dcterms:W3CDTF">2014-07-11T18:41:28Z</dcterms:modified>
</cp:coreProperties>
</file>