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notesSlides/notesSlide6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9" r:id="rId1"/>
  </p:sldMasterIdLst>
  <p:notesMasterIdLst>
    <p:notesMasterId r:id="rId34"/>
  </p:notesMasterIdLst>
  <p:handoutMasterIdLst>
    <p:handoutMasterId r:id="rId35"/>
  </p:handoutMasterIdLst>
  <p:sldIdLst>
    <p:sldId id="256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59" r:id="rId11"/>
    <p:sldId id="260" r:id="rId12"/>
    <p:sldId id="261" r:id="rId13"/>
    <p:sldId id="257" r:id="rId14"/>
    <p:sldId id="262" r:id="rId15"/>
    <p:sldId id="294" r:id="rId16"/>
    <p:sldId id="295" r:id="rId17"/>
    <p:sldId id="296" r:id="rId18"/>
    <p:sldId id="297" r:id="rId19"/>
    <p:sldId id="298" r:id="rId20"/>
    <p:sldId id="299" r:id="rId21"/>
    <p:sldId id="300" r:id="rId22"/>
    <p:sldId id="301" r:id="rId23"/>
    <p:sldId id="303" r:id="rId24"/>
    <p:sldId id="304" r:id="rId25"/>
    <p:sldId id="312" r:id="rId26"/>
    <p:sldId id="305" r:id="rId27"/>
    <p:sldId id="306" r:id="rId28"/>
    <p:sldId id="307" r:id="rId29"/>
    <p:sldId id="308" r:id="rId30"/>
    <p:sldId id="309" r:id="rId31"/>
    <p:sldId id="310" r:id="rId32"/>
    <p:sldId id="311" r:id="rId33"/>
  </p:sldIdLst>
  <p:sldSz cx="9144000" cy="6858000" type="screen4x3"/>
  <p:notesSz cx="6858000" cy="93138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744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handoutMaster" Target="handoutMasters/handoutMaster1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Utilization%20Rates%20per%20District%20with%20Charts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32014PreliminarySchoolLevelDetailFinal%202013_11_15-11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32014PreliminarySchoolLevelDetailFinal%202013_11_15-11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32014PreliminarySchoolLevelDetailFinal%202013_11_15-11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2-2013%20Citywide%20avg%20building%20utilization%20rates-1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2-2013%20Citywide%20avg%20building%20utilization%20rates-1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Utilization%20Rates%20per%20District%20with%20Charts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esktop:Class%20Size%20Matters:Peter's%20Files:2012-2013%20Citywide%20avg%20building%20utilization%20rates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esktop:Class%20Size%20Matters:Peter's%20Files:2012-2013%20Citywide%20avg%20building%20utilization%20rates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D78_ALL_HS%202012%20SV-6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esktop:Class%20Size%20Matters:Peter's%20Files:Enrollment%20Projections%20by%20District%202011-21%20vs%20New%20Seats%202015-2019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2012-2013%20Citywide%20avg%20building%20utilization%20rates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citywide%20enrollment%20projections%20vs%20new%20seats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Enrollment%20Projections%202011-2021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esktop:Updated%20Overcrowding%20Report%20Graphs:fig%2022%20kids%20on%20waitlists%20by%20borough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Class%20Size%20Matters:Kindergarten%20Data:Kindergarten%20wait%20list%202009-2013%20charts%20and%20maps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Class%20Size%20Matters:Kindergarten%20Data:Kindergarten%20wait%20list%202009-2013%20charts%20and%20map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onie\Documents\class%20sizes%20201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onie\Documents\class%20sizes%20201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onie\Documents\MMR%20data%20for%20cap%20plan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ropbox:class%20size%20data%202014:Master%20File%20Class%20Size%20Data%20K-3%20and%204-8%202006-2013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ropbox:class%20size%20data%202014:Master%20File%20Class%20Size%20Data%20K-3%20and%204-8%202006-2013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ropbox:Class%20Size%20Matters:Individual%20Figures:Figure%2022%20Core%20HS%20Avg%20Class%20Sizes%20compared%20to%20goals%20in%20NYCs%20C4E%20Plan%202006-2014.2.4.14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32014PreliminarySchoolLevelDetailFinal%202013_11_15-1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>
                <a:effectLst/>
              </a:rPr>
              <a:t>Average Utilization Rates in District 28 compared to City-Wide 2012-2013 </a:t>
            </a:r>
            <a:endParaRPr lang="en-US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50599704"/>
        <c:axId val="-2134637528"/>
      </c:barChart>
      <c:catAx>
        <c:axId val="2050599704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4637528"/>
        <c:crosses val="autoZero"/>
        <c:auto val="1"/>
        <c:lblAlgn val="ctr"/>
        <c:lblOffset val="100"/>
        <c:noMultiLvlLbl val="0"/>
      </c:catAx>
      <c:valAx>
        <c:axId val="-213463752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0505997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D12 1</a:t>
            </a:r>
            <a:r>
              <a:rPr lang="en-US" baseline="30000" dirty="0" smtClean="0"/>
              <a:t>st</a:t>
            </a:r>
            <a:r>
              <a:rPr lang="en-US" dirty="0" smtClean="0"/>
              <a:t> Grade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Sheet10!$B$17:$B$28</c:f>
              <c:strCache>
                <c:ptCount val="12"/>
                <c:pt idx="0">
                  <c:v>THE SCHOOL OF SCIENCE AND APPLIED LEARNING</c:v>
                </c:pt>
                <c:pt idx="1">
                  <c:v>BRONX LITTLE SCHOOL</c:v>
                </c:pt>
                <c:pt idx="2">
                  <c:v>P.S. 044 DAVID C. FARRAGUT</c:v>
                </c:pt>
                <c:pt idx="3">
                  <c:v>P.S. 196</c:v>
                </c:pt>
                <c:pt idx="4">
                  <c:v>P.S. 150 CHARLES JAMES FOX</c:v>
                </c:pt>
                <c:pt idx="5">
                  <c:v>P.S. 134 GEORGE F. BRISTOW</c:v>
                </c:pt>
                <c:pt idx="6">
                  <c:v>P.S. 047 JOHN RANDOLPH</c:v>
                </c:pt>
                <c:pt idx="7">
                  <c:v>P.S. 067 MOHEGAN SCHOOL</c:v>
                </c:pt>
                <c:pt idx="8">
                  <c:v>P.S. 195</c:v>
                </c:pt>
                <c:pt idx="9">
                  <c:v>P.S. 092 BRONX</c:v>
                </c:pt>
                <c:pt idx="10">
                  <c:v>P.S. 211</c:v>
                </c:pt>
                <c:pt idx="11">
                  <c:v>P.S. 057 CRESCENT</c:v>
                </c:pt>
              </c:strCache>
            </c:strRef>
          </c:cat>
          <c:val>
            <c:numRef>
              <c:f>Sheet10!$C$17:$C$28</c:f>
              <c:numCache>
                <c:formatCode>0</c:formatCode>
                <c:ptCount val="12"/>
                <c:pt idx="0">
                  <c:v>57.3</c:v>
                </c:pt>
                <c:pt idx="1">
                  <c:v>30.0</c:v>
                </c:pt>
                <c:pt idx="2">
                  <c:v>30.0</c:v>
                </c:pt>
                <c:pt idx="3">
                  <c:v>29.0</c:v>
                </c:pt>
                <c:pt idx="4">
                  <c:v>28.8</c:v>
                </c:pt>
                <c:pt idx="5">
                  <c:v>28.0</c:v>
                </c:pt>
                <c:pt idx="6">
                  <c:v>27.7</c:v>
                </c:pt>
                <c:pt idx="7">
                  <c:v>27.7</c:v>
                </c:pt>
                <c:pt idx="8">
                  <c:v>27.0</c:v>
                </c:pt>
                <c:pt idx="9">
                  <c:v>26.7</c:v>
                </c:pt>
                <c:pt idx="10">
                  <c:v>26.5</c:v>
                </c:pt>
                <c:pt idx="11">
                  <c:v>26.0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29786296"/>
        <c:axId val="2029765752"/>
      </c:barChart>
      <c:catAx>
        <c:axId val="2029786296"/>
        <c:scaling>
          <c:orientation val="minMax"/>
        </c:scaling>
        <c:delete val="0"/>
        <c:axPos val="b"/>
        <c:majorTickMark val="out"/>
        <c:minorTickMark val="none"/>
        <c:tickLblPos val="nextTo"/>
        <c:crossAx val="2029765752"/>
        <c:crosses val="autoZero"/>
        <c:auto val="1"/>
        <c:lblAlgn val="ctr"/>
        <c:lblOffset val="100"/>
        <c:noMultiLvlLbl val="0"/>
      </c:catAx>
      <c:valAx>
        <c:axId val="2029765752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20297862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D12 2</a:t>
            </a:r>
            <a:r>
              <a:rPr lang="en-US" baseline="30000" dirty="0" smtClean="0"/>
              <a:t>nd</a:t>
            </a:r>
            <a:r>
              <a:rPr lang="en-US" dirty="0" smtClean="0"/>
              <a:t> Grade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Sheet10!$B$32:$B$42</c:f>
              <c:strCache>
                <c:ptCount val="11"/>
                <c:pt idx="0">
                  <c:v>P.S. 196</c:v>
                </c:pt>
                <c:pt idx="1">
                  <c:v>P.S. 044 DAVID C. FARRAGUT</c:v>
                </c:pt>
                <c:pt idx="2">
                  <c:v>P.S. 067 MOHEGAN SCHOOL</c:v>
                </c:pt>
                <c:pt idx="3">
                  <c:v>P.S. 047 JOHN RANDOLPH</c:v>
                </c:pt>
                <c:pt idx="4">
                  <c:v>THE SCHOOL OF SCIENCE AND APPLIED LEARNING</c:v>
                </c:pt>
                <c:pt idx="5">
                  <c:v>P.S. 195</c:v>
                </c:pt>
                <c:pt idx="6">
                  <c:v>BRONX LITTLE SCHOOL</c:v>
                </c:pt>
                <c:pt idx="7">
                  <c:v>PS 536</c:v>
                </c:pt>
                <c:pt idx="8">
                  <c:v>P.S. 066 SCHOOL OF HIGHER EXPECTATIONS</c:v>
                </c:pt>
                <c:pt idx="9">
                  <c:v>P.S. 134 GEORGE F. BRISTOW</c:v>
                </c:pt>
                <c:pt idx="10">
                  <c:v>P.S. 057 CRESCENT</c:v>
                </c:pt>
              </c:strCache>
            </c:strRef>
          </c:cat>
          <c:val>
            <c:numRef>
              <c:f>Sheet10!$C$32:$C$42</c:f>
              <c:numCache>
                <c:formatCode>0</c:formatCode>
                <c:ptCount val="11"/>
                <c:pt idx="0">
                  <c:v>31.3</c:v>
                </c:pt>
                <c:pt idx="1">
                  <c:v>30.0</c:v>
                </c:pt>
                <c:pt idx="2">
                  <c:v>28.7</c:v>
                </c:pt>
                <c:pt idx="3">
                  <c:v>28.0</c:v>
                </c:pt>
                <c:pt idx="4">
                  <c:v>28.0</c:v>
                </c:pt>
                <c:pt idx="5">
                  <c:v>27.8</c:v>
                </c:pt>
                <c:pt idx="6">
                  <c:v>27.0</c:v>
                </c:pt>
                <c:pt idx="7">
                  <c:v>26.5</c:v>
                </c:pt>
                <c:pt idx="8">
                  <c:v>26.0</c:v>
                </c:pt>
                <c:pt idx="9">
                  <c:v>26.0</c:v>
                </c:pt>
                <c:pt idx="10">
                  <c:v>25.0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5090984"/>
        <c:axId val="2074620280"/>
      </c:barChart>
      <c:catAx>
        <c:axId val="2075090984"/>
        <c:scaling>
          <c:orientation val="minMax"/>
        </c:scaling>
        <c:delete val="0"/>
        <c:axPos val="b"/>
        <c:majorTickMark val="out"/>
        <c:minorTickMark val="none"/>
        <c:tickLblPos val="nextTo"/>
        <c:crossAx val="2074620280"/>
        <c:crosses val="autoZero"/>
        <c:auto val="1"/>
        <c:lblAlgn val="ctr"/>
        <c:lblOffset val="100"/>
        <c:noMultiLvlLbl val="0"/>
      </c:catAx>
      <c:valAx>
        <c:axId val="2074620280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20750909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D12 3</a:t>
            </a:r>
            <a:r>
              <a:rPr lang="en-US" baseline="30000" dirty="0" smtClean="0"/>
              <a:t>rd</a:t>
            </a:r>
            <a:r>
              <a:rPr lang="en-US" dirty="0" smtClean="0"/>
              <a:t> Grade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Sheet10!$B$46:$B$56</c:f>
              <c:strCache>
                <c:ptCount val="11"/>
                <c:pt idx="0">
                  <c:v>P.S. 150 CHARLES JAMES FOX</c:v>
                </c:pt>
                <c:pt idx="1">
                  <c:v>P.S. 092 BRONX</c:v>
                </c:pt>
                <c:pt idx="2">
                  <c:v>P.S. 195</c:v>
                </c:pt>
                <c:pt idx="3">
                  <c:v>URBAN SCHOLARS COMMUNITY SCHOOL</c:v>
                </c:pt>
                <c:pt idx="4">
                  <c:v>P.S. 196</c:v>
                </c:pt>
                <c:pt idx="5">
                  <c:v>P.S. 057 CRESCENT</c:v>
                </c:pt>
                <c:pt idx="6">
                  <c:v>P.S. 067 MOHEGAN SCHOOL</c:v>
                </c:pt>
                <c:pt idx="7">
                  <c:v>P.S. 047 JOHN RANDOLPH</c:v>
                </c:pt>
                <c:pt idx="8">
                  <c:v>BRONX LITTLE SCHOOL</c:v>
                </c:pt>
                <c:pt idx="9">
                  <c:v>P.S. 044 DAVID C. FARRAGUT</c:v>
                </c:pt>
                <c:pt idx="10">
                  <c:v>P.S. 214</c:v>
                </c:pt>
              </c:strCache>
            </c:strRef>
          </c:cat>
          <c:val>
            <c:numRef>
              <c:f>Sheet10!$C$46:$C$56</c:f>
              <c:numCache>
                <c:formatCode>0</c:formatCode>
                <c:ptCount val="11"/>
                <c:pt idx="0">
                  <c:v>31.3</c:v>
                </c:pt>
                <c:pt idx="1">
                  <c:v>30.0</c:v>
                </c:pt>
                <c:pt idx="2">
                  <c:v>29.0</c:v>
                </c:pt>
                <c:pt idx="3">
                  <c:v>29.0</c:v>
                </c:pt>
                <c:pt idx="4">
                  <c:v>28.8</c:v>
                </c:pt>
                <c:pt idx="5">
                  <c:v>28.5</c:v>
                </c:pt>
                <c:pt idx="6">
                  <c:v>28.3</c:v>
                </c:pt>
                <c:pt idx="7">
                  <c:v>28.0</c:v>
                </c:pt>
                <c:pt idx="8">
                  <c:v>26.0</c:v>
                </c:pt>
                <c:pt idx="9">
                  <c:v>26.0</c:v>
                </c:pt>
                <c:pt idx="10">
                  <c:v>25.0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2599688"/>
        <c:axId val="2137368792"/>
      </c:barChart>
      <c:catAx>
        <c:axId val="2072599688"/>
        <c:scaling>
          <c:orientation val="minMax"/>
        </c:scaling>
        <c:delete val="0"/>
        <c:axPos val="b"/>
        <c:majorTickMark val="out"/>
        <c:minorTickMark val="none"/>
        <c:tickLblPos val="nextTo"/>
        <c:crossAx val="2137368792"/>
        <c:crosses val="autoZero"/>
        <c:auto val="1"/>
        <c:lblAlgn val="ctr"/>
        <c:lblOffset val="100"/>
        <c:noMultiLvlLbl val="0"/>
      </c:catAx>
      <c:valAx>
        <c:axId val="2137368792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20725996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 b="1" i="0" baseline="0">
                <a:effectLst/>
              </a:rPr>
              <a:t># of Seats Needed in all districts with building utilization rates higher than 100% at HS level</a:t>
            </a:r>
            <a:endParaRPr lang="en-US" sz="120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6600"/>
            </a:solidFill>
          </c:spPr>
          <c:invertIfNegative val="0"/>
          <c:dPt>
            <c:idx val="1"/>
            <c:invertIfNegative val="0"/>
            <c:bubble3D val="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'Districts 100% or over (Seats)'!$A$9:$A$10</c:f>
              <c:strCache>
                <c:ptCount val="2"/>
                <c:pt idx="0">
                  <c:v>QUEENS HS</c:v>
                </c:pt>
                <c:pt idx="1">
                  <c:v>STATEN ISLAND HS</c:v>
                </c:pt>
              </c:strCache>
            </c:strRef>
          </c:cat>
          <c:val>
            <c:numRef>
              <c:f>'Districts 100% or over (Seats)'!$B$9:$B$10</c:f>
              <c:numCache>
                <c:formatCode>#,##0</c:formatCode>
                <c:ptCount val="2"/>
                <c:pt idx="0">
                  <c:v>7295.0</c:v>
                </c:pt>
                <c:pt idx="1">
                  <c:v>518.0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1201416"/>
        <c:axId val="-2131834344"/>
      </c:barChart>
      <c:catAx>
        <c:axId val="2121201416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1834344"/>
        <c:crosses val="autoZero"/>
        <c:auto val="1"/>
        <c:lblAlgn val="ctr"/>
        <c:lblOffset val="100"/>
        <c:noMultiLvlLbl val="0"/>
      </c:catAx>
      <c:valAx>
        <c:axId val="-2131834344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21212014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 dirty="0">
                <a:effectLst/>
              </a:rPr>
              <a:t># of Seats Needed in all districts with </a:t>
            </a:r>
            <a:r>
              <a:rPr lang="en-US" sz="1800" b="1" i="0" baseline="0" dirty="0" smtClean="0">
                <a:effectLst/>
              </a:rPr>
              <a:t>ES building </a:t>
            </a:r>
            <a:r>
              <a:rPr lang="en-US" sz="1800" b="1" i="0" baseline="0" dirty="0">
                <a:effectLst/>
              </a:rPr>
              <a:t>utilization rates higher than 100</a:t>
            </a:r>
            <a:r>
              <a:rPr lang="en-US" sz="1800" b="1" i="0" baseline="0" dirty="0" smtClean="0">
                <a:effectLst/>
              </a:rPr>
              <a:t>%</a:t>
            </a:r>
            <a:endParaRPr lang="en-US" dirty="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66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('Districts 100% or over (Seats)'!$A$1:$A$10,'Districts 100% or over (Seats)'!$A$13)</c:f>
              <c:strCache>
                <c:ptCount val="11"/>
                <c:pt idx="0">
                  <c:v>D10</c:v>
                </c:pt>
                <c:pt idx="1">
                  <c:v>D11</c:v>
                </c:pt>
                <c:pt idx="2">
                  <c:v>D15</c:v>
                </c:pt>
                <c:pt idx="3">
                  <c:v>D20</c:v>
                </c:pt>
                <c:pt idx="4">
                  <c:v>D22</c:v>
                </c:pt>
                <c:pt idx="5">
                  <c:v>D24</c:v>
                </c:pt>
                <c:pt idx="6">
                  <c:v>D25</c:v>
                </c:pt>
                <c:pt idx="7">
                  <c:v>D26</c:v>
                </c:pt>
                <c:pt idx="8">
                  <c:v>D27</c:v>
                </c:pt>
                <c:pt idx="9">
                  <c:v>D30</c:v>
                </c:pt>
                <c:pt idx="10">
                  <c:v>D31</c:v>
                </c:pt>
              </c:strCache>
            </c:strRef>
          </c:cat>
          <c:val>
            <c:numRef>
              <c:f>('Districts 100% or over (Seats)'!$B$1:$B$10,'Districts 100% or over (Seats)'!$B$13)</c:f>
              <c:numCache>
                <c:formatCode>#,##0</c:formatCode>
                <c:ptCount val="11"/>
                <c:pt idx="0">
                  <c:v>1929.0</c:v>
                </c:pt>
                <c:pt idx="1">
                  <c:v>1237.0</c:v>
                </c:pt>
                <c:pt idx="2">
                  <c:v>1822.0</c:v>
                </c:pt>
                <c:pt idx="3">
                  <c:v>3912.0</c:v>
                </c:pt>
                <c:pt idx="4" formatCode="General">
                  <c:v>189.0</c:v>
                </c:pt>
                <c:pt idx="5">
                  <c:v>5318.0</c:v>
                </c:pt>
                <c:pt idx="6">
                  <c:v>1637.0</c:v>
                </c:pt>
                <c:pt idx="7">
                  <c:v>1231.0</c:v>
                </c:pt>
                <c:pt idx="8">
                  <c:v>1451.0</c:v>
                </c:pt>
                <c:pt idx="9">
                  <c:v>1476.0</c:v>
                </c:pt>
                <c:pt idx="10">
                  <c:v>2279.0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2621928"/>
        <c:axId val="2132313560"/>
      </c:barChart>
      <c:catAx>
        <c:axId val="-2132621928"/>
        <c:scaling>
          <c:orientation val="minMax"/>
        </c:scaling>
        <c:delete val="0"/>
        <c:axPos val="b"/>
        <c:majorTickMark val="out"/>
        <c:minorTickMark val="none"/>
        <c:tickLblPos val="nextTo"/>
        <c:crossAx val="2132313560"/>
        <c:crosses val="autoZero"/>
        <c:auto val="1"/>
        <c:lblAlgn val="ctr"/>
        <c:lblOffset val="100"/>
        <c:noMultiLvlLbl val="0"/>
      </c:catAx>
      <c:valAx>
        <c:axId val="2132313560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-21326219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>
                <a:effectLst/>
              </a:rPr>
              <a:t>Average Utilization Rates in District 28 compared to City-Wide 2012-2013 </a:t>
            </a:r>
            <a:endParaRPr lang="en-US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1885752"/>
        <c:axId val="2120147176"/>
      </c:barChart>
      <c:catAx>
        <c:axId val="2131885752"/>
        <c:scaling>
          <c:orientation val="minMax"/>
        </c:scaling>
        <c:delete val="0"/>
        <c:axPos val="b"/>
        <c:majorTickMark val="out"/>
        <c:minorTickMark val="none"/>
        <c:tickLblPos val="nextTo"/>
        <c:crossAx val="2120147176"/>
        <c:crosses val="autoZero"/>
        <c:auto val="1"/>
        <c:lblAlgn val="ctr"/>
        <c:lblOffset val="100"/>
        <c:noMultiLvlLbl val="0"/>
      </c:catAx>
      <c:valAx>
        <c:axId val="212014717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1318857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C0504D"/>
              </a:solidFill>
            </c:spPr>
          </c:dPt>
          <c:dPt>
            <c:idx val="3"/>
            <c:invertIfNegative val="0"/>
            <c:bubble3D val="0"/>
            <c:spPr>
              <a:solidFill>
                <a:srgbClr val="C0504D"/>
              </a:solidFill>
            </c:spPr>
          </c:dPt>
          <c:dPt>
            <c:idx val="5"/>
            <c:invertIfNegative val="0"/>
            <c:bubble3D val="0"/>
            <c:spPr>
              <a:solidFill>
                <a:srgbClr val="C0504D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'D12'!$G$72:$G$77</c:f>
              <c:strCache>
                <c:ptCount val="6"/>
                <c:pt idx="0">
                  <c:v>District 12 Elementary Schools</c:v>
                </c:pt>
                <c:pt idx="1">
                  <c:v>Citywide Elementary Schools</c:v>
                </c:pt>
                <c:pt idx="2">
                  <c:v>District 12 Middle Schools</c:v>
                </c:pt>
                <c:pt idx="3">
                  <c:v>Citywide Middle Schools</c:v>
                </c:pt>
                <c:pt idx="4">
                  <c:v>Bronx High Schools</c:v>
                </c:pt>
                <c:pt idx="5">
                  <c:v>Citywide High Schools</c:v>
                </c:pt>
              </c:strCache>
            </c:strRef>
          </c:cat>
          <c:val>
            <c:numRef>
              <c:f>'D12'!$H$72:$H$77</c:f>
              <c:numCache>
                <c:formatCode>0.0%</c:formatCode>
                <c:ptCount val="6"/>
                <c:pt idx="0">
                  <c:v>0.939</c:v>
                </c:pt>
                <c:pt idx="1">
                  <c:v>0.974</c:v>
                </c:pt>
                <c:pt idx="2">
                  <c:v>0.709</c:v>
                </c:pt>
                <c:pt idx="3">
                  <c:v>0.809</c:v>
                </c:pt>
                <c:pt idx="4">
                  <c:v>0.894</c:v>
                </c:pt>
                <c:pt idx="5">
                  <c:v>0.952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49985240"/>
        <c:axId val="2050901896"/>
      </c:barChart>
      <c:catAx>
        <c:axId val="2049985240"/>
        <c:scaling>
          <c:orientation val="minMax"/>
        </c:scaling>
        <c:delete val="0"/>
        <c:axPos val="b"/>
        <c:majorTickMark val="out"/>
        <c:minorTickMark val="none"/>
        <c:tickLblPos val="nextTo"/>
        <c:crossAx val="2050901896"/>
        <c:crosses val="autoZero"/>
        <c:auto val="1"/>
        <c:lblAlgn val="ctr"/>
        <c:lblOffset val="100"/>
        <c:noMultiLvlLbl val="0"/>
      </c:catAx>
      <c:valAx>
        <c:axId val="2050901896"/>
        <c:scaling>
          <c:orientation val="minMax"/>
          <c:max val="1.0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20499852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'D12'!$C$114:$C$122</c:f>
              <c:strCache>
                <c:ptCount val="9"/>
                <c:pt idx="0">
                  <c:v>P.S. 197 TEMP. C.R. BLDG S</c:v>
                </c:pt>
                <c:pt idx="1">
                  <c:v>P.S. 197 TEMP. C.R. BLDG. N</c:v>
                </c:pt>
                <c:pt idx="2">
                  <c:v>P.S. 234 TRANSPORTABLE</c:v>
                </c:pt>
                <c:pt idx="3">
                  <c:v>P.S. 47</c:v>
                </c:pt>
                <c:pt idx="4">
                  <c:v>P.S. 102</c:v>
                </c:pt>
                <c:pt idx="5">
                  <c:v>P.S. 134 MINISCHOOL</c:v>
                </c:pt>
                <c:pt idx="6">
                  <c:v>P.S. 195</c:v>
                </c:pt>
                <c:pt idx="7">
                  <c:v>P.S. 150</c:v>
                </c:pt>
                <c:pt idx="8">
                  <c:v>P.S. 234 (PAIRED W I129)</c:v>
                </c:pt>
              </c:strCache>
            </c:strRef>
          </c:cat>
          <c:val>
            <c:numRef>
              <c:f>'D12'!$D$114:$D$122</c:f>
              <c:numCache>
                <c:formatCode>0%</c:formatCode>
                <c:ptCount val="9"/>
                <c:pt idx="0">
                  <c:v>2.17</c:v>
                </c:pt>
                <c:pt idx="1">
                  <c:v>1.6</c:v>
                </c:pt>
                <c:pt idx="2">
                  <c:v>1.59</c:v>
                </c:pt>
                <c:pt idx="3">
                  <c:v>1.38</c:v>
                </c:pt>
                <c:pt idx="4">
                  <c:v>1.2</c:v>
                </c:pt>
                <c:pt idx="5">
                  <c:v>1.16</c:v>
                </c:pt>
                <c:pt idx="6">
                  <c:v>1.11</c:v>
                </c:pt>
                <c:pt idx="7">
                  <c:v>1.07</c:v>
                </c:pt>
                <c:pt idx="8">
                  <c:v>1.03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50535704"/>
        <c:axId val="-2134857240"/>
      </c:barChart>
      <c:catAx>
        <c:axId val="2050535704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4857240"/>
        <c:crosses val="autoZero"/>
        <c:auto val="1"/>
        <c:lblAlgn val="ctr"/>
        <c:lblOffset val="100"/>
        <c:noMultiLvlLbl val="0"/>
      </c:catAx>
      <c:valAx>
        <c:axId val="-213485724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0505357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Sheet1!$A$2:$A$15</c:f>
              <c:strCache>
                <c:ptCount val="14"/>
                <c:pt idx="0">
                  <c:v>BRONX HS OF SCIENCE</c:v>
                </c:pt>
                <c:pt idx="1">
                  <c:v>BRONX LEADERSHIP ACADEMY</c:v>
                </c:pt>
                <c:pt idx="2">
                  <c:v>M.S./H.S. 270</c:v>
                </c:pt>
                <c:pt idx="3">
                  <c:v>HS OF AMERICAN STUDIES</c:v>
                </c:pt>
                <c:pt idx="4">
                  <c:v>JAMES MONROE HS CAMPUS ANNEX</c:v>
                </c:pt>
                <c:pt idx="5">
                  <c:v>EAGLE ACADEMY FOR YOUNG MEN</c:v>
                </c:pt>
                <c:pt idx="6">
                  <c:v>BATHGATE HS</c:v>
                </c:pt>
                <c:pt idx="7">
                  <c:v>HERBERT H. LEHMAN HS</c:v>
                </c:pt>
                <c:pt idx="8">
                  <c:v>DEWITT CLINTON HS</c:v>
                </c:pt>
                <c:pt idx="9">
                  <c:v>BRONX HS FOR THE VISUAL ARTS</c:v>
                </c:pt>
                <c:pt idx="10">
                  <c:v>EVANDER CHILDS HS</c:v>
                </c:pt>
                <c:pt idx="11">
                  <c:v>MORRIS HS</c:v>
                </c:pt>
                <c:pt idx="12">
                  <c:v>HS OF LAW, GOV'T &amp; JUSTICE</c:v>
                </c:pt>
                <c:pt idx="13">
                  <c:v>MOTT HAVEN EDUCATIONAL CAMPUS</c:v>
                </c:pt>
              </c:strCache>
            </c:strRef>
          </c:cat>
          <c:val>
            <c:numRef>
              <c:f>Sheet1!$B$2:$B$15</c:f>
              <c:numCache>
                <c:formatCode>0%</c:formatCode>
                <c:ptCount val="14"/>
                <c:pt idx="0">
                  <c:v>1.33</c:v>
                </c:pt>
                <c:pt idx="1">
                  <c:v>1.26</c:v>
                </c:pt>
                <c:pt idx="2">
                  <c:v>1.24</c:v>
                </c:pt>
                <c:pt idx="3">
                  <c:v>1.19</c:v>
                </c:pt>
                <c:pt idx="4">
                  <c:v>1.16</c:v>
                </c:pt>
                <c:pt idx="5">
                  <c:v>1.14</c:v>
                </c:pt>
                <c:pt idx="6">
                  <c:v>1.13</c:v>
                </c:pt>
                <c:pt idx="7">
                  <c:v>1.09</c:v>
                </c:pt>
                <c:pt idx="8">
                  <c:v>1.09</c:v>
                </c:pt>
                <c:pt idx="9">
                  <c:v>1.07</c:v>
                </c:pt>
                <c:pt idx="10">
                  <c:v>1.06</c:v>
                </c:pt>
                <c:pt idx="11">
                  <c:v>1.05</c:v>
                </c:pt>
                <c:pt idx="12">
                  <c:v>1.03</c:v>
                </c:pt>
                <c:pt idx="13">
                  <c:v>1.03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4264712"/>
        <c:axId val="2079870264"/>
      </c:barChart>
      <c:catAx>
        <c:axId val="2134264712"/>
        <c:scaling>
          <c:orientation val="minMax"/>
        </c:scaling>
        <c:delete val="0"/>
        <c:axPos val="b"/>
        <c:majorTickMark val="out"/>
        <c:minorTickMark val="none"/>
        <c:tickLblPos val="nextTo"/>
        <c:crossAx val="2079870264"/>
        <c:crosses val="autoZero"/>
        <c:auto val="1"/>
        <c:lblAlgn val="ctr"/>
        <c:lblOffset val="100"/>
        <c:noMultiLvlLbl val="0"/>
      </c:catAx>
      <c:valAx>
        <c:axId val="207987026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1342647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C0504D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Bronx!$A$40:$A$43</c:f>
              <c:strCache>
                <c:ptCount val="4"/>
                <c:pt idx="0">
                  <c:v>ES and MS New Seats from Capital Plan FY 2015-2019</c:v>
                </c:pt>
                <c:pt idx="1">
                  <c:v>Enrollment Projections, Statistical Forecasting 2011-2021</c:v>
                </c:pt>
                <c:pt idx="2">
                  <c:v>Enrollment Projections, Grier Partnership 2011-2021</c:v>
                </c:pt>
                <c:pt idx="3">
                  <c:v>Housing Starts, Estimated Growth 2012-2021</c:v>
                </c:pt>
              </c:strCache>
            </c:strRef>
          </c:cat>
          <c:val>
            <c:numRef>
              <c:f>Bronx!$B$40:$B$43</c:f>
              <c:numCache>
                <c:formatCode>#,##0</c:formatCode>
                <c:ptCount val="4"/>
                <c:pt idx="0" formatCode="General">
                  <c:v>912.0</c:v>
                </c:pt>
                <c:pt idx="1">
                  <c:v>934.0</c:v>
                </c:pt>
                <c:pt idx="2">
                  <c:v>2024.0</c:v>
                </c:pt>
                <c:pt idx="3">
                  <c:v>1567.0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7164248"/>
        <c:axId val="2048191464"/>
      </c:barChart>
      <c:catAx>
        <c:axId val="2137164248"/>
        <c:scaling>
          <c:orientation val="minMax"/>
        </c:scaling>
        <c:delete val="0"/>
        <c:axPos val="b"/>
        <c:majorTickMark val="out"/>
        <c:minorTickMark val="none"/>
        <c:tickLblPos val="nextTo"/>
        <c:crossAx val="2048191464"/>
        <c:crosses val="autoZero"/>
        <c:auto val="1"/>
        <c:lblAlgn val="ctr"/>
        <c:lblOffset val="100"/>
        <c:noMultiLvlLbl val="0"/>
      </c:catAx>
      <c:valAx>
        <c:axId val="20481914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371642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800" dirty="0" smtClean="0"/>
                      <a:t>97.4%</a:t>
                    </a:r>
                    <a:endParaRPr lang="en-US" sz="18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 b="1" dirty="0"/>
                      <a:t>80.9%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600" b="1" dirty="0" smtClean="0"/>
                      <a:t>95.2%</a:t>
                    </a:r>
                    <a:endParaRPr lang="en-US" sz="1600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'Citywide avg graphs'!$B$2:$B$4</c:f>
              <c:strCache>
                <c:ptCount val="3"/>
                <c:pt idx="0">
                  <c:v>Elementary Schools</c:v>
                </c:pt>
                <c:pt idx="1">
                  <c:v>Middle Schools</c:v>
                </c:pt>
                <c:pt idx="2">
                  <c:v>High Schools</c:v>
                </c:pt>
              </c:strCache>
            </c:strRef>
          </c:cat>
          <c:val>
            <c:numRef>
              <c:f>'Citywide avg graphs'!$C$2:$C$4</c:f>
              <c:numCache>
                <c:formatCode>0.0%</c:formatCode>
                <c:ptCount val="3"/>
                <c:pt idx="0">
                  <c:v>0.968</c:v>
                </c:pt>
                <c:pt idx="1">
                  <c:v>0.809</c:v>
                </c:pt>
                <c:pt idx="2">
                  <c:v>0.948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1250760"/>
        <c:axId val="-2132308952"/>
      </c:barChart>
      <c:catAx>
        <c:axId val="2121250760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2308952"/>
        <c:crosses val="autoZero"/>
        <c:auto val="1"/>
        <c:lblAlgn val="ctr"/>
        <c:lblOffset val="100"/>
        <c:noMultiLvlLbl val="0"/>
      </c:catAx>
      <c:valAx>
        <c:axId val="-2132308952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21212507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3"/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Sheet1!$A$1:$A$4</c:f>
              <c:strCache>
                <c:ptCount val="4"/>
                <c:pt idx="0">
                  <c:v>Statistical Forecasting 2011-2021 </c:v>
                </c:pt>
                <c:pt idx="1">
                  <c:v>Grier Partnership 2011-2021</c:v>
                </c:pt>
                <c:pt idx="2">
                  <c:v>Housing Starts, Estimated Growth 2012-2021</c:v>
                </c:pt>
                <c:pt idx="3">
                  <c:v>Capital Plan, New Seats 2015-2019</c:v>
                </c:pt>
              </c:strCache>
            </c:strRef>
          </c:cat>
          <c:val>
            <c:numRef>
              <c:f>Sheet1!$B$1:$B$4</c:f>
              <c:numCache>
                <c:formatCode>#,##0</c:formatCode>
                <c:ptCount val="4"/>
                <c:pt idx="0">
                  <c:v>40589.0</c:v>
                </c:pt>
                <c:pt idx="1">
                  <c:v>51954.0</c:v>
                </c:pt>
                <c:pt idx="2">
                  <c:v>38244.0</c:v>
                </c:pt>
                <c:pt idx="3">
                  <c:v>36654.0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53596936"/>
        <c:axId val="2134763896"/>
      </c:barChart>
      <c:catAx>
        <c:axId val="2053596936"/>
        <c:scaling>
          <c:orientation val="minMax"/>
        </c:scaling>
        <c:delete val="0"/>
        <c:axPos val="b"/>
        <c:majorTickMark val="out"/>
        <c:minorTickMark val="none"/>
        <c:tickLblPos val="nextTo"/>
        <c:crossAx val="2134763896"/>
        <c:crosses val="autoZero"/>
        <c:auto val="1"/>
        <c:lblAlgn val="ctr"/>
        <c:lblOffset val="100"/>
        <c:noMultiLvlLbl val="0"/>
      </c:catAx>
      <c:valAx>
        <c:axId val="2134763896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20535969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HS!$I$16:$I$19</c:f>
              <c:strCache>
                <c:ptCount val="4"/>
                <c:pt idx="0">
                  <c:v>Statistical Forecasting 2011-2021</c:v>
                </c:pt>
                <c:pt idx="1">
                  <c:v>Grier Partnership 2011-2021</c:v>
                </c:pt>
                <c:pt idx="2">
                  <c:v>Housing Starts, Estimated Growth 2012-2021</c:v>
                </c:pt>
                <c:pt idx="3">
                  <c:v>Capital Plan, New Seats 2015-2019</c:v>
                </c:pt>
              </c:strCache>
            </c:strRef>
          </c:cat>
          <c:val>
            <c:numRef>
              <c:f>HS!$J$16:$J$19</c:f>
              <c:numCache>
                <c:formatCode>#,##0</c:formatCode>
                <c:ptCount val="4"/>
                <c:pt idx="0">
                  <c:v>19461.0</c:v>
                </c:pt>
                <c:pt idx="1">
                  <c:v>18387.0</c:v>
                </c:pt>
                <c:pt idx="2">
                  <c:v>13483.0</c:v>
                </c:pt>
                <c:pt idx="3">
                  <c:v>3102.0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50971176"/>
        <c:axId val="-2134436072"/>
      </c:barChart>
      <c:catAx>
        <c:axId val="2050971176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4436072"/>
        <c:crosses val="autoZero"/>
        <c:auto val="1"/>
        <c:lblAlgn val="ctr"/>
        <c:lblOffset val="100"/>
        <c:noMultiLvlLbl val="0"/>
      </c:catAx>
      <c:valAx>
        <c:axId val="-2134436072"/>
        <c:scaling>
          <c:orientation val="minMax"/>
          <c:max val="20000.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20509711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# of</a:t>
            </a:r>
            <a:r>
              <a:rPr lang="en-US" baseline="0" dirty="0"/>
              <a:t> Kids on </a:t>
            </a:r>
            <a:r>
              <a:rPr lang="en-US" baseline="0" dirty="0" smtClean="0"/>
              <a:t>wait lists </a:t>
            </a:r>
            <a:r>
              <a:rPr lang="en-US" baseline="0" dirty="0"/>
              <a:t>for Kindergarten 2011-2013 by </a:t>
            </a:r>
            <a:r>
              <a:rPr lang="en-US" baseline="0" dirty="0" smtClean="0"/>
              <a:t>Borough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Sheet1!$B$28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-0.02"/>
                  <c:y val="0.01990049751243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Sheet1!$C$27:$G$27</c:f>
              <c:strCache>
                <c:ptCount val="5"/>
                <c:pt idx="0">
                  <c:v>Man</c:v>
                </c:pt>
                <c:pt idx="1">
                  <c:v>Bronx</c:v>
                </c:pt>
                <c:pt idx="2">
                  <c:v>Brooklyn</c:v>
                </c:pt>
                <c:pt idx="3">
                  <c:v>Queens</c:v>
                </c:pt>
                <c:pt idx="4">
                  <c:v>SI</c:v>
                </c:pt>
              </c:strCache>
            </c:strRef>
          </c:cat>
          <c:val>
            <c:numRef>
              <c:f>Sheet1!$C$28:$G$28</c:f>
              <c:numCache>
                <c:formatCode>General</c:formatCode>
                <c:ptCount val="5"/>
                <c:pt idx="0">
                  <c:v>751.0</c:v>
                </c:pt>
                <c:pt idx="1">
                  <c:v>112.0</c:v>
                </c:pt>
                <c:pt idx="2">
                  <c:v>679.0</c:v>
                </c:pt>
                <c:pt idx="3">
                  <c:v>883.0</c:v>
                </c:pt>
                <c:pt idx="4">
                  <c:v>163.0</c:v>
                </c:pt>
              </c:numCache>
            </c:numRef>
          </c:val>
        </c:ser>
        <c:ser>
          <c:idx val="1"/>
          <c:order val="1"/>
          <c:tx>
            <c:strRef>
              <c:f>Sheet1!$B$29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0.015"/>
                  <c:y val="0.01990049751243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Sheet1!$C$27:$G$27</c:f>
              <c:strCache>
                <c:ptCount val="5"/>
                <c:pt idx="0">
                  <c:v>Man</c:v>
                </c:pt>
                <c:pt idx="1">
                  <c:v>Bronx</c:v>
                </c:pt>
                <c:pt idx="2">
                  <c:v>Brooklyn</c:v>
                </c:pt>
                <c:pt idx="3">
                  <c:v>Queens</c:v>
                </c:pt>
                <c:pt idx="4">
                  <c:v>SI</c:v>
                </c:pt>
              </c:strCache>
            </c:strRef>
          </c:cat>
          <c:val>
            <c:numRef>
              <c:f>Sheet1!$C$29:$G$29</c:f>
              <c:numCache>
                <c:formatCode>General</c:formatCode>
                <c:ptCount val="5"/>
                <c:pt idx="0">
                  <c:v>462.0</c:v>
                </c:pt>
                <c:pt idx="1">
                  <c:v>211.0</c:v>
                </c:pt>
                <c:pt idx="2">
                  <c:v>720.0</c:v>
                </c:pt>
                <c:pt idx="3">
                  <c:v>942.0</c:v>
                </c:pt>
                <c:pt idx="4">
                  <c:v>47.0</c:v>
                </c:pt>
              </c:numCache>
            </c:numRef>
          </c:val>
        </c:ser>
        <c:ser>
          <c:idx val="2"/>
          <c:order val="2"/>
          <c:tx>
            <c:strRef>
              <c:f>Sheet1!$B$30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0.0399999999999999"/>
                  <c:y val="0.01492537313432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Sheet1!$C$27:$G$27</c:f>
              <c:strCache>
                <c:ptCount val="5"/>
                <c:pt idx="0">
                  <c:v>Man</c:v>
                </c:pt>
                <c:pt idx="1">
                  <c:v>Bronx</c:v>
                </c:pt>
                <c:pt idx="2">
                  <c:v>Brooklyn</c:v>
                </c:pt>
                <c:pt idx="3">
                  <c:v>Queens</c:v>
                </c:pt>
                <c:pt idx="4">
                  <c:v>SI</c:v>
                </c:pt>
              </c:strCache>
            </c:strRef>
          </c:cat>
          <c:val>
            <c:numRef>
              <c:f>Sheet1!$C$30:$G$30</c:f>
              <c:numCache>
                <c:formatCode>General</c:formatCode>
                <c:ptCount val="5"/>
                <c:pt idx="0">
                  <c:v>569.0</c:v>
                </c:pt>
                <c:pt idx="1">
                  <c:v>114.0</c:v>
                </c:pt>
                <c:pt idx="2">
                  <c:v>622.0</c:v>
                </c:pt>
                <c:pt idx="3">
                  <c:v>946.0</c:v>
                </c:pt>
                <c:pt idx="4">
                  <c:v>110.0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4764136"/>
        <c:axId val="2124759992"/>
      </c:barChart>
      <c:catAx>
        <c:axId val="2124764136"/>
        <c:scaling>
          <c:orientation val="minMax"/>
        </c:scaling>
        <c:delete val="0"/>
        <c:axPos val="b"/>
        <c:majorTickMark val="none"/>
        <c:minorTickMark val="none"/>
        <c:tickLblPos val="nextTo"/>
        <c:crossAx val="2124759992"/>
        <c:crosses val="autoZero"/>
        <c:auto val="1"/>
        <c:lblAlgn val="ctr"/>
        <c:lblOffset val="100"/>
        <c:noMultiLvlLbl val="0"/>
      </c:catAx>
      <c:valAx>
        <c:axId val="212475999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1247641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200" dirty="0"/>
              <a:t>% </a:t>
            </a:r>
            <a:r>
              <a:rPr lang="en-US" sz="1200" dirty="0" smtClean="0"/>
              <a:t>of Schools w/ wait lists</a:t>
            </a:r>
            <a:r>
              <a:rPr lang="en-US" sz="1200" baseline="0" dirty="0" smtClean="0"/>
              <a:t> </a:t>
            </a:r>
            <a:r>
              <a:rPr lang="en-US" sz="1200" baseline="0" dirty="0"/>
              <a:t>by </a:t>
            </a:r>
            <a:r>
              <a:rPr lang="en-US" sz="1200" baseline="0" dirty="0" smtClean="0"/>
              <a:t>District</a:t>
            </a:r>
            <a:r>
              <a:rPr lang="en-US" sz="1200" baseline="0" dirty="0"/>
              <a:t>* 2013</a:t>
            </a:r>
            <a:endParaRPr lang="en-US" sz="12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'2013 percentage'!$M$4</c:f>
              <c:strCache>
                <c:ptCount val="1"/>
                <c:pt idx="0">
                  <c:v>% of district schools with WL</c:v>
                </c:pt>
              </c:strCache>
            </c:strRef>
          </c:tx>
          <c:spPr>
            <a:solidFill>
              <a:srgbClr val="FF6600"/>
            </a:solidFill>
          </c:spPr>
          <c:invertIfNegative val="0"/>
          <c:dLbls>
            <c:dLbl>
              <c:idx val="2"/>
              <c:delete val="1"/>
            </c:dLbl>
            <c:dLbl>
              <c:idx val="3"/>
              <c:delete val="1"/>
            </c:dLbl>
            <c:dLbl>
              <c:idx val="6"/>
              <c:delete val="1"/>
            </c:dLbl>
            <c:dLbl>
              <c:idx val="13"/>
              <c:delete val="1"/>
            </c:dLbl>
            <c:dLbl>
              <c:idx val="16"/>
              <c:delete val="1"/>
            </c:dLbl>
            <c:dLbl>
              <c:idx val="21"/>
              <c:layout>
                <c:manualLayout>
                  <c:x val="0.0239361702127659"/>
                  <c:y val="0.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8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'2013 percentage'!$L$5:$L$33</c:f>
              <c:numCache>
                <c:formatCode>General</c:formatCode>
                <c:ptCount val="29"/>
                <c:pt idx="0">
                  <c:v>2.0</c:v>
                </c:pt>
                <c:pt idx="1">
                  <c:v>3.0</c:v>
                </c:pt>
                <c:pt idx="2">
                  <c:v>4.0</c:v>
                </c:pt>
                <c:pt idx="3">
                  <c:v>5.0</c:v>
                </c:pt>
                <c:pt idx="4">
                  <c:v>6.0</c:v>
                </c:pt>
                <c:pt idx="5">
                  <c:v>8.0</c:v>
                </c:pt>
                <c:pt idx="6">
                  <c:v>9.0</c:v>
                </c:pt>
                <c:pt idx="7">
                  <c:v>10.0</c:v>
                </c:pt>
                <c:pt idx="8">
                  <c:v>11.0</c:v>
                </c:pt>
                <c:pt idx="9">
                  <c:v>12.0</c:v>
                </c:pt>
                <c:pt idx="10">
                  <c:v>13.0</c:v>
                </c:pt>
                <c:pt idx="11">
                  <c:v>14.0</c:v>
                </c:pt>
                <c:pt idx="12">
                  <c:v>15.0</c:v>
                </c:pt>
                <c:pt idx="13">
                  <c:v>16.0</c:v>
                </c:pt>
                <c:pt idx="14">
                  <c:v>17.0</c:v>
                </c:pt>
                <c:pt idx="15">
                  <c:v>18.0</c:v>
                </c:pt>
                <c:pt idx="16">
                  <c:v>19.0</c:v>
                </c:pt>
                <c:pt idx="17">
                  <c:v>20.0</c:v>
                </c:pt>
                <c:pt idx="18">
                  <c:v>21.0</c:v>
                </c:pt>
                <c:pt idx="19">
                  <c:v>22.0</c:v>
                </c:pt>
                <c:pt idx="20">
                  <c:v>24.0</c:v>
                </c:pt>
                <c:pt idx="21">
                  <c:v>25.0</c:v>
                </c:pt>
                <c:pt idx="22">
                  <c:v>26.0</c:v>
                </c:pt>
                <c:pt idx="23">
                  <c:v>27.0</c:v>
                </c:pt>
                <c:pt idx="24">
                  <c:v>28.0</c:v>
                </c:pt>
                <c:pt idx="25">
                  <c:v>29.0</c:v>
                </c:pt>
                <c:pt idx="26">
                  <c:v>30.0</c:v>
                </c:pt>
                <c:pt idx="27">
                  <c:v>31.0</c:v>
                </c:pt>
                <c:pt idx="28">
                  <c:v>32.0</c:v>
                </c:pt>
              </c:numCache>
            </c:numRef>
          </c:cat>
          <c:val>
            <c:numRef>
              <c:f>'2013 percentage'!$M$5:$M$33</c:f>
              <c:numCache>
                <c:formatCode>0%</c:formatCode>
                <c:ptCount val="29"/>
                <c:pt idx="0">
                  <c:v>0.382352941176471</c:v>
                </c:pt>
                <c:pt idx="1">
                  <c:v>0.333333333333333</c:v>
                </c:pt>
                <c:pt idx="2">
                  <c:v>0.0</c:v>
                </c:pt>
                <c:pt idx="3">
                  <c:v>0.0</c:v>
                </c:pt>
                <c:pt idx="4">
                  <c:v>0.08</c:v>
                </c:pt>
                <c:pt idx="5">
                  <c:v>0.0476190476190476</c:v>
                </c:pt>
                <c:pt idx="6">
                  <c:v>0.0</c:v>
                </c:pt>
                <c:pt idx="7">
                  <c:v>0.048780487804878</c:v>
                </c:pt>
                <c:pt idx="8">
                  <c:v>0.0714285714285714</c:v>
                </c:pt>
                <c:pt idx="9">
                  <c:v>0.181818181818182</c:v>
                </c:pt>
                <c:pt idx="10">
                  <c:v>0.0555555555555555</c:v>
                </c:pt>
                <c:pt idx="11">
                  <c:v>0.0476190476190476</c:v>
                </c:pt>
                <c:pt idx="12">
                  <c:v>0.434782608695652</c:v>
                </c:pt>
                <c:pt idx="13">
                  <c:v>0.0</c:v>
                </c:pt>
                <c:pt idx="14">
                  <c:v>0.0434782608695652</c:v>
                </c:pt>
                <c:pt idx="15">
                  <c:v>0.0769230769230769</c:v>
                </c:pt>
                <c:pt idx="16">
                  <c:v>0.0</c:v>
                </c:pt>
                <c:pt idx="17">
                  <c:v>0.366666666666667</c:v>
                </c:pt>
                <c:pt idx="18">
                  <c:v>0.227272727272727</c:v>
                </c:pt>
                <c:pt idx="19">
                  <c:v>0.0740740740740741</c:v>
                </c:pt>
                <c:pt idx="20">
                  <c:v>0.310344827586207</c:v>
                </c:pt>
                <c:pt idx="21">
                  <c:v>0.307692307692308</c:v>
                </c:pt>
                <c:pt idx="22">
                  <c:v>0.142857142857143</c:v>
                </c:pt>
                <c:pt idx="23">
                  <c:v>0.0769230769230769</c:v>
                </c:pt>
                <c:pt idx="24">
                  <c:v>0.153846153846154</c:v>
                </c:pt>
                <c:pt idx="25">
                  <c:v>0.037037037037037</c:v>
                </c:pt>
                <c:pt idx="26">
                  <c:v>0.307692307692308</c:v>
                </c:pt>
                <c:pt idx="27">
                  <c:v>0.133333333333333</c:v>
                </c:pt>
                <c:pt idx="28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4707624"/>
        <c:axId val="2124696792"/>
      </c:barChart>
      <c:catAx>
        <c:axId val="21247076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Districts</a:t>
                </a:r>
                <a:r>
                  <a:rPr lang="en-US" baseline="0" dirty="0" smtClean="0"/>
                  <a:t> </a:t>
                </a:r>
                <a:r>
                  <a:rPr lang="en-US" dirty="0" smtClean="0"/>
                  <a:t>1, </a:t>
                </a:r>
                <a:r>
                  <a:rPr lang="en-US" dirty="0"/>
                  <a:t>7, </a:t>
                </a:r>
                <a:r>
                  <a:rPr lang="en-US" dirty="0" smtClean="0"/>
                  <a:t>23 </a:t>
                </a:r>
                <a:r>
                  <a:rPr lang="en-US" baseline="0" dirty="0" smtClean="0"/>
                  <a:t>not </a:t>
                </a:r>
                <a:r>
                  <a:rPr lang="en-US" baseline="0" dirty="0"/>
                  <a:t>included as they are "choice districts")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24696792"/>
        <c:crosses val="autoZero"/>
        <c:auto val="1"/>
        <c:lblAlgn val="ctr"/>
        <c:lblOffset val="100"/>
        <c:noMultiLvlLbl val="0"/>
      </c:catAx>
      <c:valAx>
        <c:axId val="212469679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1247076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600" dirty="0"/>
              <a:t>Zoned Kindergarten</a:t>
            </a:r>
            <a:r>
              <a:rPr lang="en-US" sz="1600" baseline="0" dirty="0"/>
              <a:t> wait lists, citywide 2009-13</a:t>
            </a:r>
            <a:endParaRPr lang="en-US" sz="1600" dirty="0"/>
          </a:p>
        </c:rich>
      </c:tx>
      <c:layout/>
      <c:overlay val="0"/>
    </c:title>
    <c:autoTitleDeleted val="0"/>
    <c:plotArea>
      <c:layout/>
      <c:lineChart>
        <c:grouping val="stacked"/>
        <c:varyColors val="0"/>
        <c:ser>
          <c:idx val="0"/>
          <c:order val="0"/>
          <c:tx>
            <c:v>Zoned</c:v>
          </c:tx>
          <c:spPr>
            <a:ln>
              <a:solidFill>
                <a:srgbClr val="FF6600"/>
              </a:solidFill>
            </a:ln>
          </c:spPr>
          <c:marker>
            <c:symbol val="none"/>
          </c:marker>
          <c:dLbls>
            <c:dLbl>
              <c:idx val="2"/>
              <c:layout>
                <c:manualLayout>
                  <c:x val="0.0305555555555554"/>
                  <c:y val="-0.03240740740740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0138888888888889"/>
                  <c:y val="-0.06018554972295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charts!$A$49:$E$49</c:f>
              <c:numCache>
                <c:formatCode>General</c:formatCode>
                <c:ptCount val="5"/>
                <c:pt idx="0">
                  <c:v>2009.0</c:v>
                </c:pt>
                <c:pt idx="1">
                  <c:v>2010.0</c:v>
                </c:pt>
                <c:pt idx="2">
                  <c:v>2011.0</c:v>
                </c:pt>
                <c:pt idx="3">
                  <c:v>2012.0</c:v>
                </c:pt>
                <c:pt idx="4">
                  <c:v>2013.0</c:v>
                </c:pt>
              </c:numCache>
            </c:numRef>
          </c:cat>
          <c:val>
            <c:numRef>
              <c:f>charts!$A$50:$E$50</c:f>
              <c:numCache>
                <c:formatCode>General</c:formatCode>
                <c:ptCount val="5"/>
                <c:pt idx="0">
                  <c:v>499.0</c:v>
                </c:pt>
                <c:pt idx="1">
                  <c:v>1885.0</c:v>
                </c:pt>
                <c:pt idx="2">
                  <c:v>2588.0</c:v>
                </c:pt>
                <c:pt idx="3">
                  <c:v>2382.0</c:v>
                </c:pt>
                <c:pt idx="4">
                  <c:v>2361.0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24669160"/>
        <c:axId val="2124659144"/>
      </c:lineChart>
      <c:catAx>
        <c:axId val="2124669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24659144"/>
        <c:crosses val="autoZero"/>
        <c:auto val="1"/>
        <c:lblAlgn val="ctr"/>
        <c:lblOffset val="100"/>
        <c:noMultiLvlLbl val="0"/>
      </c:catAx>
      <c:valAx>
        <c:axId val="21246591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246691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400" b="1" i="0" u="none" strike="noStrike" baseline="0" dirty="0" smtClean="0">
                <a:solidFill>
                  <a:srgbClr val="FF6600"/>
                </a:solidFill>
                <a:effectLst/>
              </a:rPr>
              <a:t>K-3 Class sizes largest since 1998 </a:t>
            </a:r>
          </a:p>
          <a:p>
            <a:pPr>
              <a:defRPr/>
            </a:pPr>
            <a:r>
              <a:rPr lang="en-US" sz="1200" baseline="0" dirty="0" smtClean="0"/>
              <a:t>General </a:t>
            </a:r>
            <a:r>
              <a:rPr lang="en-US" sz="1200" baseline="0" dirty="0" err="1" smtClean="0"/>
              <a:t>ed</a:t>
            </a:r>
            <a:r>
              <a:rPr lang="en-US" sz="1200" baseline="0" dirty="0" smtClean="0"/>
              <a:t>, CTT and gifted: data from IBO </a:t>
            </a:r>
            <a:r>
              <a:rPr lang="en-US" sz="1200" baseline="0" dirty="0"/>
              <a:t>1998-2005; DOE 2006-2013</a:t>
            </a:r>
            <a:endParaRPr lang="en-US" sz="1200" dirty="0"/>
          </a:p>
        </c:rich>
      </c:tx>
      <c:layout/>
      <c:overlay val="0"/>
      <c:spPr>
        <a:solidFill>
          <a:srgbClr val="FFFFFF"/>
        </a:solidFill>
      </c:sp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>
              <a:solidFill>
                <a:srgbClr val="FF6600"/>
              </a:solidFill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sz="1600"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'LT trend'!$G$10:$V$10</c:f>
              <c:strCache>
                <c:ptCount val="16"/>
                <c:pt idx="0">
                  <c:v>1998/99</c:v>
                </c:pt>
                <c:pt idx="1">
                  <c:v>1999/00</c:v>
                </c:pt>
                <c:pt idx="2">
                  <c:v>2000/01</c:v>
                </c:pt>
                <c:pt idx="3">
                  <c:v>2001/02</c:v>
                </c:pt>
                <c:pt idx="4">
                  <c:v>2002/03</c:v>
                </c:pt>
                <c:pt idx="5">
                  <c:v>2003/04</c:v>
                </c:pt>
                <c:pt idx="6">
                  <c:v>2004/05</c:v>
                </c:pt>
                <c:pt idx="7">
                  <c:v>2005/06</c:v>
                </c:pt>
                <c:pt idx="8">
                  <c:v>2006/07</c:v>
                </c:pt>
                <c:pt idx="9">
                  <c:v>2007/08</c:v>
                </c:pt>
                <c:pt idx="10">
                  <c:v>2008/09</c:v>
                </c:pt>
                <c:pt idx="11">
                  <c:v>2009/10</c:v>
                </c:pt>
                <c:pt idx="12">
                  <c:v>2010/11</c:v>
                </c:pt>
                <c:pt idx="13">
                  <c:v>2011/12</c:v>
                </c:pt>
                <c:pt idx="14">
                  <c:v>2012/13</c:v>
                </c:pt>
                <c:pt idx="15">
                  <c:v>2013/14</c:v>
                </c:pt>
              </c:strCache>
            </c:strRef>
          </c:cat>
          <c:val>
            <c:numRef>
              <c:f>'LT trend'!$G$11:$V$11</c:f>
              <c:numCache>
                <c:formatCode>0.00</c:formatCode>
                <c:ptCount val="16"/>
                <c:pt idx="0">
                  <c:v>24.90215370312981</c:v>
                </c:pt>
                <c:pt idx="1">
                  <c:v>23.24580561180214</c:v>
                </c:pt>
                <c:pt idx="2">
                  <c:v>22.37947222419803</c:v>
                </c:pt>
                <c:pt idx="3">
                  <c:v>22.09556068031128</c:v>
                </c:pt>
                <c:pt idx="4">
                  <c:v>21.68038688095409</c:v>
                </c:pt>
                <c:pt idx="5">
                  <c:v>21.55078822129685</c:v>
                </c:pt>
                <c:pt idx="6">
                  <c:v>21.28487229862475</c:v>
                </c:pt>
                <c:pt idx="7">
                  <c:v>21.11942368441328</c:v>
                </c:pt>
                <c:pt idx="8">
                  <c:v>21.0</c:v>
                </c:pt>
                <c:pt idx="9">
                  <c:v>20.9</c:v>
                </c:pt>
                <c:pt idx="10">
                  <c:v>21.4</c:v>
                </c:pt>
                <c:pt idx="11">
                  <c:v>22.1</c:v>
                </c:pt>
                <c:pt idx="12">
                  <c:v>22.9</c:v>
                </c:pt>
                <c:pt idx="13">
                  <c:v>23.89</c:v>
                </c:pt>
                <c:pt idx="14">
                  <c:v>24.45999999999999</c:v>
                </c:pt>
                <c:pt idx="15">
                  <c:v>24.86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7965144"/>
        <c:axId val="2133987080"/>
      </c:lineChart>
      <c:catAx>
        <c:axId val="2137965144"/>
        <c:scaling>
          <c:orientation val="minMax"/>
        </c:scaling>
        <c:delete val="0"/>
        <c:axPos val="b"/>
        <c:majorTickMark val="none"/>
        <c:minorTickMark val="none"/>
        <c:tickLblPos val="nextTo"/>
        <c:crossAx val="2133987080"/>
        <c:crosses val="autoZero"/>
        <c:auto val="1"/>
        <c:lblAlgn val="ctr"/>
        <c:lblOffset val="100"/>
        <c:noMultiLvlLbl val="0"/>
      </c:catAx>
      <c:valAx>
        <c:axId val="2133987080"/>
        <c:scaling>
          <c:orientation val="minMax"/>
        </c:scaling>
        <c:delete val="1"/>
        <c:axPos val="l"/>
        <c:majorGridlines/>
        <c:numFmt formatCode="0.00" sourceLinked="1"/>
        <c:majorTickMark val="none"/>
        <c:minorTickMark val="none"/>
        <c:tickLblPos val="none"/>
        <c:crossAx val="21379651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 sz="1800"/>
            </a:pPr>
            <a:r>
              <a:rPr lang="en-US" sz="2400" dirty="0" smtClean="0">
                <a:solidFill>
                  <a:srgbClr val="FF6600"/>
                </a:solidFill>
              </a:rPr>
              <a:t>4th – 8</a:t>
            </a:r>
            <a:r>
              <a:rPr lang="en-US" sz="2400" baseline="30000" dirty="0" smtClean="0">
                <a:solidFill>
                  <a:srgbClr val="FF6600"/>
                </a:solidFill>
              </a:rPr>
              <a:t>th</a:t>
            </a:r>
            <a:r>
              <a:rPr lang="en-US" sz="2400" dirty="0" smtClean="0">
                <a:solidFill>
                  <a:srgbClr val="FF6600"/>
                </a:solidFill>
              </a:rPr>
              <a:t> grade Class</a:t>
            </a:r>
            <a:r>
              <a:rPr lang="en-US" sz="2400" baseline="0" dirty="0" smtClean="0">
                <a:solidFill>
                  <a:srgbClr val="FF6600"/>
                </a:solidFill>
              </a:rPr>
              <a:t> sizes largest </a:t>
            </a:r>
            <a:r>
              <a:rPr lang="en-US" sz="2400" baseline="0" dirty="0">
                <a:solidFill>
                  <a:srgbClr val="FF6600"/>
                </a:solidFill>
              </a:rPr>
              <a:t>since 2002 </a:t>
            </a:r>
          </a:p>
          <a:p>
            <a:pPr algn="ctr">
              <a:defRPr sz="1800"/>
            </a:pPr>
            <a:r>
              <a:rPr lang="en-US" sz="1200" b="1" i="0" baseline="0" dirty="0" err="1" smtClean="0">
                <a:effectLst/>
              </a:rPr>
              <a:t>Gened</a:t>
            </a:r>
            <a:r>
              <a:rPr lang="en-US" sz="1200" b="1" i="0" baseline="0" dirty="0" smtClean="0">
                <a:effectLst/>
              </a:rPr>
              <a:t>, CTT and gifted: data from IBO 1998-2005; DOE 2006-2013</a:t>
            </a:r>
            <a:endParaRPr lang="en-US" sz="1200" dirty="0">
              <a:effectLst/>
            </a:endParaRPr>
          </a:p>
        </c:rich>
      </c:tx>
      <c:layout>
        <c:manualLayout>
          <c:xMode val="edge"/>
          <c:yMode val="edge"/>
          <c:x val="0.12581519221862"/>
          <c:y val="0.0243445692883895"/>
        </c:manualLayout>
      </c:layout>
      <c:overlay val="0"/>
      <c:spPr>
        <a:solidFill>
          <a:srgbClr val="FFFFFF"/>
        </a:solidFill>
      </c:spPr>
    </c:title>
    <c:autoTitleDeleted val="0"/>
    <c:plotArea>
      <c:layout>
        <c:manualLayout>
          <c:layoutTarget val="inner"/>
          <c:xMode val="edge"/>
          <c:yMode val="edge"/>
          <c:x val="0.015406162464986"/>
          <c:y val="0.124325842696629"/>
          <c:w val="0.969187675070028"/>
          <c:h val="0.707038101978826"/>
        </c:manualLayout>
      </c:layout>
      <c:lineChart>
        <c:grouping val="standard"/>
        <c:varyColors val="0"/>
        <c:ser>
          <c:idx val="0"/>
          <c:order val="0"/>
          <c:spPr>
            <a:ln>
              <a:solidFill>
                <a:srgbClr val="FF6600"/>
              </a:solidFill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sz="1600"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'LT trend'!$J$31:$Y$31</c:f>
              <c:strCache>
                <c:ptCount val="16"/>
                <c:pt idx="0">
                  <c:v>1998/99</c:v>
                </c:pt>
                <c:pt idx="1">
                  <c:v>1999/00</c:v>
                </c:pt>
                <c:pt idx="2">
                  <c:v>2000/01</c:v>
                </c:pt>
                <c:pt idx="3">
                  <c:v>2001/02</c:v>
                </c:pt>
                <c:pt idx="4">
                  <c:v>2002/03</c:v>
                </c:pt>
                <c:pt idx="5">
                  <c:v>2003/04</c:v>
                </c:pt>
                <c:pt idx="6">
                  <c:v>2004/05</c:v>
                </c:pt>
                <c:pt idx="7">
                  <c:v>2005/06</c:v>
                </c:pt>
                <c:pt idx="8">
                  <c:v> 2006/07</c:v>
                </c:pt>
                <c:pt idx="9">
                  <c:v>2007/08</c:v>
                </c:pt>
                <c:pt idx="10">
                  <c:v>2008/09</c:v>
                </c:pt>
                <c:pt idx="11">
                  <c:v>2009/10</c:v>
                </c:pt>
                <c:pt idx="12">
                  <c:v>2010-11</c:v>
                </c:pt>
                <c:pt idx="13">
                  <c:v>2011/12</c:v>
                </c:pt>
                <c:pt idx="14">
                  <c:v>2012/13</c:v>
                </c:pt>
                <c:pt idx="15">
                  <c:v>2013/14</c:v>
                </c:pt>
              </c:strCache>
            </c:strRef>
          </c:cat>
          <c:val>
            <c:numRef>
              <c:f>'LT trend'!$J$32:$Y$32</c:f>
              <c:numCache>
                <c:formatCode>0.0</c:formatCode>
                <c:ptCount val="16"/>
                <c:pt idx="0">
                  <c:v>28.08717250220332</c:v>
                </c:pt>
                <c:pt idx="1">
                  <c:v>27.50888256556177</c:v>
                </c:pt>
                <c:pt idx="2">
                  <c:v>27.23074054739351</c:v>
                </c:pt>
                <c:pt idx="3">
                  <c:v>27.3568578185043</c:v>
                </c:pt>
                <c:pt idx="4">
                  <c:v>27.04425881146039</c:v>
                </c:pt>
                <c:pt idx="5">
                  <c:v>26.70072886297372</c:v>
                </c:pt>
                <c:pt idx="6">
                  <c:v>26.44284235433278</c:v>
                </c:pt>
                <c:pt idx="7">
                  <c:v>25.92062780269058</c:v>
                </c:pt>
                <c:pt idx="8">
                  <c:v>25.6</c:v>
                </c:pt>
                <c:pt idx="9">
                  <c:v>25.1</c:v>
                </c:pt>
                <c:pt idx="10" formatCode="General">
                  <c:v>25.3</c:v>
                </c:pt>
                <c:pt idx="11" formatCode="General">
                  <c:v>25.8</c:v>
                </c:pt>
                <c:pt idx="12" formatCode="General">
                  <c:v>26.3</c:v>
                </c:pt>
                <c:pt idx="13" formatCode="General">
                  <c:v>26.6</c:v>
                </c:pt>
                <c:pt idx="14" formatCode="General">
                  <c:v>26.7</c:v>
                </c:pt>
                <c:pt idx="15" formatCode="General">
                  <c:v>26.8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37101832"/>
        <c:axId val="-2137098856"/>
      </c:lineChart>
      <c:catAx>
        <c:axId val="-2137101832"/>
        <c:scaling>
          <c:orientation val="minMax"/>
        </c:scaling>
        <c:delete val="0"/>
        <c:axPos val="b"/>
        <c:majorTickMark val="none"/>
        <c:minorTickMark val="none"/>
        <c:tickLblPos val="nextTo"/>
        <c:crossAx val="-2137098856"/>
        <c:crosses val="autoZero"/>
        <c:auto val="1"/>
        <c:lblAlgn val="ctr"/>
        <c:lblOffset val="100"/>
        <c:noMultiLvlLbl val="0"/>
      </c:catAx>
      <c:valAx>
        <c:axId val="-2137098856"/>
        <c:scaling>
          <c:orientation val="minMax"/>
        </c:scaling>
        <c:delete val="1"/>
        <c:axPos val="l"/>
        <c:majorGridlines/>
        <c:numFmt formatCode="0.0" sourceLinked="1"/>
        <c:majorTickMark val="none"/>
        <c:minorTickMark val="none"/>
        <c:tickLblPos val="none"/>
        <c:crossAx val="-21371018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000" b="1" i="0" baseline="0" dirty="0" smtClean="0">
                <a:solidFill>
                  <a:srgbClr val="FF6600"/>
                </a:solidFill>
                <a:effectLst/>
              </a:rPr>
              <a:t>Total </a:t>
            </a:r>
            <a:r>
              <a:rPr lang="en-US" sz="2000" b="1" i="0" baseline="0" dirty="0">
                <a:solidFill>
                  <a:srgbClr val="FF6600"/>
                </a:solidFill>
                <a:effectLst/>
              </a:rPr>
              <a:t>no. of teachers dropped by 5,000 since 2007-8 </a:t>
            </a:r>
            <a:endParaRPr lang="en-US" sz="2000" dirty="0">
              <a:solidFill>
                <a:srgbClr val="FF6600"/>
              </a:solidFill>
              <a:effectLst/>
            </a:endParaRPr>
          </a:p>
          <a:p>
            <a:pPr>
              <a:defRPr/>
            </a:pPr>
            <a:r>
              <a:rPr lang="en-US" sz="1800" b="1" i="0" baseline="0" dirty="0">
                <a:effectLst/>
              </a:rPr>
              <a:t>data source: Mayor's Management Report</a:t>
            </a:r>
            <a:endParaRPr lang="en-US" sz="1800" dirty="0">
              <a:effectLst/>
            </a:endParaRPr>
          </a:p>
        </c:rich>
      </c:tx>
      <c:layout>
        <c:manualLayout>
          <c:xMode val="edge"/>
          <c:yMode val="edge"/>
          <c:x val="0.128817524262955"/>
          <c:y val="0.00147687007874016"/>
        </c:manualLayout>
      </c:layout>
      <c:overlay val="0"/>
      <c:spPr>
        <a:noFill/>
      </c:spPr>
    </c:title>
    <c:autoTitleDeleted val="0"/>
    <c:plotArea>
      <c:layout>
        <c:manualLayout>
          <c:layoutTarget val="inner"/>
          <c:xMode val="edge"/>
          <c:yMode val="edge"/>
          <c:x val="0.0305555555555556"/>
          <c:y val="0.182429784914633"/>
          <c:w val="0.93888888888889"/>
          <c:h val="0.701590332023618"/>
        </c:manualLayout>
      </c:layout>
      <c:lineChart>
        <c:grouping val="standard"/>
        <c:varyColors val="0"/>
        <c:ser>
          <c:idx val="0"/>
          <c:order val="0"/>
          <c:tx>
            <c:strRef>
              <c:f>'teachers MMR'!$C$32</c:f>
              <c:strCache>
                <c:ptCount val="1"/>
                <c:pt idx="0">
                  <c:v>teachers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0.0154320987654321"/>
                  <c:y val="-0.01747106234926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'teachers MMR'!$D$31:$I$31</c:f>
              <c:strCache>
                <c:ptCount val="6"/>
                <c:pt idx="0">
                  <c:v>FY08</c:v>
                </c:pt>
                <c:pt idx="1">
                  <c:v>FY09</c:v>
                </c:pt>
                <c:pt idx="2">
                  <c:v>FY10</c:v>
                </c:pt>
                <c:pt idx="3">
                  <c:v>FY11</c:v>
                </c:pt>
                <c:pt idx="4">
                  <c:v>FY12</c:v>
                </c:pt>
                <c:pt idx="5">
                  <c:v>FY 13</c:v>
                </c:pt>
              </c:strCache>
            </c:strRef>
          </c:cat>
          <c:val>
            <c:numRef>
              <c:f>'teachers MMR'!$D$32:$I$32</c:f>
              <c:numCache>
                <c:formatCode>#,##0</c:formatCode>
                <c:ptCount val="6"/>
                <c:pt idx="0">
                  <c:v>79109.0</c:v>
                </c:pt>
                <c:pt idx="1">
                  <c:v>79021.0</c:v>
                </c:pt>
                <c:pt idx="2">
                  <c:v>76795.0</c:v>
                </c:pt>
                <c:pt idx="3">
                  <c:v>74958.0</c:v>
                </c:pt>
                <c:pt idx="4">
                  <c:v>72787.0</c:v>
                </c:pt>
                <c:pt idx="5">
                  <c:v>73844.0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4656344"/>
        <c:axId val="2074841592"/>
      </c:lineChart>
      <c:catAx>
        <c:axId val="20746563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2074841592"/>
        <c:crosses val="autoZero"/>
        <c:auto val="1"/>
        <c:lblAlgn val="ctr"/>
        <c:lblOffset val="100"/>
        <c:noMultiLvlLbl val="0"/>
      </c:catAx>
      <c:valAx>
        <c:axId val="2074841592"/>
        <c:scaling>
          <c:orientation val="minMax"/>
        </c:scaling>
        <c:delete val="1"/>
        <c:axPos val="l"/>
        <c:majorGridlines/>
        <c:numFmt formatCode="#,##0" sourceLinked="1"/>
        <c:majorTickMark val="out"/>
        <c:minorTickMark val="none"/>
        <c:tickLblPos val="none"/>
        <c:crossAx val="2074656344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accent1"/>
      </a:solidFill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'Macintosh HD:Users:peterdalmasy:Desktop:Class Size Matters:Class Size Data:Class Size:Short term CS Data:District Data:[D12 Class Size Analysis updated 2013-14.xlsx]Summary'!$A$8</c:f>
              <c:strCache>
                <c:ptCount val="1"/>
                <c:pt idx="0">
                  <c:v>C4E goals</c:v>
                </c:pt>
              </c:strCache>
            </c:strRef>
          </c:tx>
          <c:spPr>
            <a:ln>
              <a:solidFill>
                <a:srgbClr val="008000"/>
              </a:solidFill>
            </a:ln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'Macintosh HD:Users:peterdalmasy:Desktop:Class Size Matters:Class Size Data:Class Size:Short term CS Data:District Data:[D12 Class Size Analysis updated 2013-14.xlsx]Summary'!$B$7:$I$7</c:f>
              <c:strCache>
                <c:ptCount val="8"/>
                <c:pt idx="0">
                  <c:v>_x0008_Baseline</c:v>
                </c:pt>
                <c:pt idx="1">
                  <c:v>_x0006_2007-8</c:v>
                </c:pt>
                <c:pt idx="2">
                  <c:v>_x0006_2008-9</c:v>
                </c:pt>
                <c:pt idx="3">
                  <c:v>_x0007_2009-10</c:v>
                </c:pt>
                <c:pt idx="4">
                  <c:v>_x0007_2010-11</c:v>
                </c:pt>
                <c:pt idx="5">
                  <c:v>_x0007_2011-12</c:v>
                </c:pt>
                <c:pt idx="6">
                  <c:v>_x0007_2012-13</c:v>
                </c:pt>
                <c:pt idx="7">
                  <c:v>_x0007_2013-14</c:v>
                </c:pt>
              </c:strCache>
            </c:strRef>
          </c:cat>
          <c:val>
            <c:numRef>
              <c:f>'Macintosh HD:Users:peterdalmasy:Desktop:Class Size Matters:Class Size Data:Class Size:Short term CS Data:District Data:[D12 Class Size Analysis updated 2013-14.xlsx]Summary'!$B$8:$I$8</c:f>
              <c:numCache>
                <c:formatCode>General</c:formatCode>
                <c:ptCount val="8"/>
                <c:pt idx="0">
                  <c:v>21.0</c:v>
                </c:pt>
                <c:pt idx="1">
                  <c:v>20.7</c:v>
                </c:pt>
                <c:pt idx="2">
                  <c:v>20.5</c:v>
                </c:pt>
                <c:pt idx="3">
                  <c:v>20.3</c:v>
                </c:pt>
                <c:pt idx="4">
                  <c:v>20.1</c:v>
                </c:pt>
                <c:pt idx="5">
                  <c:v>19.9</c:v>
                </c:pt>
                <c:pt idx="6">
                  <c:v>19.9</c:v>
                </c:pt>
                <c:pt idx="7">
                  <c:v>19.9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'Macintosh HD:Users:peterdalmasy:Desktop:Class Size Matters:Class Size Data:Class Size:Short term CS Data:District Data:[D12 Class Size Analysis updated 2013-14.xlsx]Summary'!$A$9</c:f>
              <c:strCache>
                <c:ptCount val="1"/>
                <c:pt idx="0">
                  <c:v>Citywide actual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'Macintosh HD:Users:peterdalmasy:Desktop:Class Size Matters:Class Size Data:Class Size:Short term CS Data:District Data:[D12 Class Size Analysis updated 2013-14.xlsx]Summary'!$B$7:$I$7</c:f>
              <c:strCache>
                <c:ptCount val="8"/>
                <c:pt idx="0">
                  <c:v>_x0008_Baseline</c:v>
                </c:pt>
                <c:pt idx="1">
                  <c:v>_x0006_2007-8</c:v>
                </c:pt>
                <c:pt idx="2">
                  <c:v>_x0006_2008-9</c:v>
                </c:pt>
                <c:pt idx="3">
                  <c:v>_x0007_2009-10</c:v>
                </c:pt>
                <c:pt idx="4">
                  <c:v>_x0007_2010-11</c:v>
                </c:pt>
                <c:pt idx="5">
                  <c:v>_x0007_2011-12</c:v>
                </c:pt>
                <c:pt idx="6">
                  <c:v>_x0007_2012-13</c:v>
                </c:pt>
                <c:pt idx="7">
                  <c:v>_x0007_2013-14</c:v>
                </c:pt>
              </c:strCache>
            </c:strRef>
          </c:cat>
          <c:val>
            <c:numRef>
              <c:f>'Macintosh HD:Users:peterdalmasy:Desktop:Class Size Matters:Class Size Data:Class Size:Short term CS Data:District Data:[D12 Class Size Analysis updated 2013-14.xlsx]Summary'!$B$9:$I$9</c:f>
              <c:numCache>
                <c:formatCode>General</c:formatCode>
                <c:ptCount val="8"/>
                <c:pt idx="0">
                  <c:v>21.0</c:v>
                </c:pt>
                <c:pt idx="1">
                  <c:v>20.9</c:v>
                </c:pt>
                <c:pt idx="2">
                  <c:v>21.4</c:v>
                </c:pt>
                <c:pt idx="3">
                  <c:v>22.1</c:v>
                </c:pt>
                <c:pt idx="4">
                  <c:v>22.9</c:v>
                </c:pt>
                <c:pt idx="5">
                  <c:v>23.9</c:v>
                </c:pt>
                <c:pt idx="6">
                  <c:v>24.5</c:v>
                </c:pt>
                <c:pt idx="7">
                  <c:v>24.86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'Macintosh HD:Users:peterdalmasy:Desktop:Class Size Matters:Class Size Data:Class Size:Short term CS Data:District Data:[D12 Class Size Analysis updated 2013-14.xlsx]Summary'!$A$10</c:f>
              <c:strCache>
                <c:ptCount val="1"/>
                <c:pt idx="0">
                  <c:v>D12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dLbls>
            <c:dLbl>
              <c:idx val="7"/>
              <c:layout>
                <c:manualLayout>
                  <c:x val="1.23299666215317E-16"/>
                  <c:y val="-0.03969465648854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'Macintosh HD:Users:peterdalmasy:Desktop:Class Size Matters:Class Size Data:Class Size:Short term CS Data:District Data:[D12 Class Size Analysis updated 2013-14.xlsx]Summary'!$B$7:$I$7</c:f>
              <c:strCache>
                <c:ptCount val="8"/>
                <c:pt idx="0">
                  <c:v>_x0008_Baseline</c:v>
                </c:pt>
                <c:pt idx="1">
                  <c:v>_x0006_2007-8</c:v>
                </c:pt>
                <c:pt idx="2">
                  <c:v>_x0006_2008-9</c:v>
                </c:pt>
                <c:pt idx="3">
                  <c:v>_x0007_2009-10</c:v>
                </c:pt>
                <c:pt idx="4">
                  <c:v>_x0007_2010-11</c:v>
                </c:pt>
                <c:pt idx="5">
                  <c:v>_x0007_2011-12</c:v>
                </c:pt>
                <c:pt idx="6">
                  <c:v>_x0007_2012-13</c:v>
                </c:pt>
                <c:pt idx="7">
                  <c:v>_x0007_2013-14</c:v>
                </c:pt>
              </c:strCache>
            </c:strRef>
          </c:cat>
          <c:val>
            <c:numRef>
              <c:f>'Macintosh HD:Users:peterdalmasy:Desktop:Class Size Matters:Class Size Data:Class Size:Short term CS Data:District Data:[D12 Class Size Analysis updated 2013-14.xlsx]Summary'!$B$10:$I$10</c:f>
              <c:numCache>
                <c:formatCode>General</c:formatCode>
                <c:ptCount val="8"/>
                <c:pt idx="0">
                  <c:v>19.6</c:v>
                </c:pt>
                <c:pt idx="1">
                  <c:v>20.2</c:v>
                </c:pt>
                <c:pt idx="2">
                  <c:v>20.4</c:v>
                </c:pt>
                <c:pt idx="3">
                  <c:v>21.4</c:v>
                </c:pt>
                <c:pt idx="4">
                  <c:v>21.9</c:v>
                </c:pt>
                <c:pt idx="5">
                  <c:v>23.1</c:v>
                </c:pt>
                <c:pt idx="6">
                  <c:v>23.7</c:v>
                </c:pt>
                <c:pt idx="7">
                  <c:v>24.86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32019576"/>
        <c:axId val="2119271576"/>
      </c:lineChart>
      <c:catAx>
        <c:axId val="-213201957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 rot="-2700000"/>
          <a:lstStyle/>
          <a:p>
            <a:pPr>
              <a:defRPr/>
            </a:pPr>
            <a:endParaRPr lang="en-US"/>
          </a:p>
        </c:txPr>
        <c:crossAx val="2119271576"/>
        <c:crosses val="autoZero"/>
        <c:auto val="1"/>
        <c:lblAlgn val="ctr"/>
        <c:lblOffset val="100"/>
        <c:noMultiLvlLbl val="0"/>
      </c:catAx>
      <c:valAx>
        <c:axId val="2119271576"/>
        <c:scaling>
          <c:orientation val="minMax"/>
          <c:min val="18.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Students per Section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-21320195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'Macintosh HD:Users:peterdalmasy:Desktop:Class Size Matters:Class Size Data:Class Size:Short term CS Data:District Data:[D12 Class Size Analysis updated 2013-14.xlsx]Summary'!$A$15</c:f>
              <c:strCache>
                <c:ptCount val="1"/>
                <c:pt idx="0">
                  <c:v>C4E target</c:v>
                </c:pt>
              </c:strCache>
            </c:strRef>
          </c:tx>
          <c:spPr>
            <a:ln>
              <a:solidFill>
                <a:srgbClr val="008000"/>
              </a:solidFill>
            </a:ln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'Macintosh HD:Users:peterdalmasy:Desktop:Class Size Matters:Class Size Data:Class Size:Short term CS Data:District Data:[D12 Class Size Analysis updated 2013-14.xlsx]Summary'!$B$14:$I$14</c:f>
              <c:strCache>
                <c:ptCount val="8"/>
                <c:pt idx="0">
                  <c:v>_x0008_Baseline</c:v>
                </c:pt>
                <c:pt idx="1">
                  <c:v>_x0006_2007-8</c:v>
                </c:pt>
                <c:pt idx="2">
                  <c:v>_x0006_2008-9</c:v>
                </c:pt>
                <c:pt idx="3">
                  <c:v>_x0007_2009-10</c:v>
                </c:pt>
                <c:pt idx="4">
                  <c:v>_x0007_2010-11</c:v>
                </c:pt>
                <c:pt idx="5">
                  <c:v>_x0007_2011-12</c:v>
                </c:pt>
                <c:pt idx="6">
                  <c:v>_x0007_2012-13</c:v>
                </c:pt>
                <c:pt idx="7">
                  <c:v>_x0007_2013-14</c:v>
                </c:pt>
              </c:strCache>
            </c:strRef>
          </c:cat>
          <c:val>
            <c:numRef>
              <c:f>'Macintosh HD:Users:peterdalmasy:Desktop:Class Size Matters:Class Size Data:Class Size:Short term CS Data:District Data:[D12 Class Size Analysis updated 2013-14.xlsx]Summary'!$B$15:$I$15</c:f>
              <c:numCache>
                <c:formatCode>General</c:formatCode>
                <c:ptCount val="8"/>
                <c:pt idx="0">
                  <c:v>25.6</c:v>
                </c:pt>
                <c:pt idx="1">
                  <c:v>24.8</c:v>
                </c:pt>
                <c:pt idx="2">
                  <c:v>24.6</c:v>
                </c:pt>
                <c:pt idx="3">
                  <c:v>23.8</c:v>
                </c:pt>
                <c:pt idx="4">
                  <c:v>23.3</c:v>
                </c:pt>
                <c:pt idx="5">
                  <c:v>22.9</c:v>
                </c:pt>
                <c:pt idx="6">
                  <c:v>22.9</c:v>
                </c:pt>
                <c:pt idx="7">
                  <c:v>22.9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'Macintosh HD:Users:peterdalmasy:Desktop:Class Size Matters:Class Size Data:Class Size:Short term CS Data:District Data:[D12 Class Size Analysis updated 2013-14.xlsx]Summary'!$A$16</c:f>
              <c:strCache>
                <c:ptCount val="1"/>
                <c:pt idx="0">
                  <c:v>Citywide actual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'Macintosh HD:Users:peterdalmasy:Desktop:Class Size Matters:Class Size Data:Class Size:Short term CS Data:District Data:[D12 Class Size Analysis updated 2013-14.xlsx]Summary'!$B$14:$I$14</c:f>
              <c:strCache>
                <c:ptCount val="8"/>
                <c:pt idx="0">
                  <c:v>_x0008_Baseline</c:v>
                </c:pt>
                <c:pt idx="1">
                  <c:v>_x0006_2007-8</c:v>
                </c:pt>
                <c:pt idx="2">
                  <c:v>_x0006_2008-9</c:v>
                </c:pt>
                <c:pt idx="3">
                  <c:v>_x0007_2009-10</c:v>
                </c:pt>
                <c:pt idx="4">
                  <c:v>_x0007_2010-11</c:v>
                </c:pt>
                <c:pt idx="5">
                  <c:v>_x0007_2011-12</c:v>
                </c:pt>
                <c:pt idx="6">
                  <c:v>_x0007_2012-13</c:v>
                </c:pt>
                <c:pt idx="7">
                  <c:v>_x0007_2013-14</c:v>
                </c:pt>
              </c:strCache>
            </c:strRef>
          </c:cat>
          <c:val>
            <c:numRef>
              <c:f>'Macintosh HD:Users:peterdalmasy:Desktop:Class Size Matters:Class Size Data:Class Size:Short term CS Data:District Data:[D12 Class Size Analysis updated 2013-14.xlsx]Summary'!$B$16:$I$16</c:f>
              <c:numCache>
                <c:formatCode>General</c:formatCode>
                <c:ptCount val="8"/>
                <c:pt idx="0">
                  <c:v>25.6</c:v>
                </c:pt>
                <c:pt idx="1">
                  <c:v>25.1</c:v>
                </c:pt>
                <c:pt idx="2">
                  <c:v>25.3</c:v>
                </c:pt>
                <c:pt idx="3">
                  <c:v>25.8</c:v>
                </c:pt>
                <c:pt idx="4">
                  <c:v>26.3</c:v>
                </c:pt>
                <c:pt idx="5">
                  <c:v>26.6</c:v>
                </c:pt>
                <c:pt idx="6">
                  <c:v>26.7</c:v>
                </c:pt>
                <c:pt idx="7">
                  <c:v>26.8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'Macintosh HD:Users:peterdalmasy:Desktop:Class Size Matters:Class Size Data:Class Size:Short term CS Data:District Data:[D12 Class Size Analysis updated 2013-14.xlsx]Summary'!$A$17</c:f>
              <c:strCache>
                <c:ptCount val="1"/>
                <c:pt idx="0">
                  <c:v>D12</c:v>
                </c:pt>
              </c:strCache>
            </c:strRef>
          </c:tx>
          <c:spPr>
            <a:ln>
              <a:solidFill>
                <a:srgbClr val="292934"/>
              </a:solidFill>
            </a:ln>
          </c:spPr>
          <c:marker>
            <c:symbol val="none"/>
          </c:marker>
          <c:dLbls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'Macintosh HD:Users:peterdalmasy:Desktop:Class Size Matters:Class Size Data:Class Size:Short term CS Data:District Data:[D12 Class Size Analysis updated 2013-14.xlsx]Summary'!$B$14:$I$14</c:f>
              <c:strCache>
                <c:ptCount val="8"/>
                <c:pt idx="0">
                  <c:v>_x0008_Baseline</c:v>
                </c:pt>
                <c:pt idx="1">
                  <c:v>_x0006_2007-8</c:v>
                </c:pt>
                <c:pt idx="2">
                  <c:v>_x0006_2008-9</c:v>
                </c:pt>
                <c:pt idx="3">
                  <c:v>_x0007_2009-10</c:v>
                </c:pt>
                <c:pt idx="4">
                  <c:v>_x0007_2010-11</c:v>
                </c:pt>
                <c:pt idx="5">
                  <c:v>_x0007_2011-12</c:v>
                </c:pt>
                <c:pt idx="6">
                  <c:v>_x0007_2012-13</c:v>
                </c:pt>
                <c:pt idx="7">
                  <c:v>_x0007_2013-14</c:v>
                </c:pt>
              </c:strCache>
            </c:strRef>
          </c:cat>
          <c:val>
            <c:numRef>
              <c:f>'Macintosh HD:Users:peterdalmasy:Desktop:Class Size Matters:Class Size Data:Class Size:Short term CS Data:District Data:[D12 Class Size Analysis updated 2013-14.xlsx]Summary'!$B$17:$I$17</c:f>
              <c:numCache>
                <c:formatCode>General</c:formatCode>
                <c:ptCount val="8"/>
                <c:pt idx="0">
                  <c:v>22.2</c:v>
                </c:pt>
                <c:pt idx="1">
                  <c:v>22.1</c:v>
                </c:pt>
                <c:pt idx="2">
                  <c:v>22.6</c:v>
                </c:pt>
                <c:pt idx="3">
                  <c:v>23.9</c:v>
                </c:pt>
                <c:pt idx="4">
                  <c:v>24.1</c:v>
                </c:pt>
                <c:pt idx="5">
                  <c:v>24.7</c:v>
                </c:pt>
                <c:pt idx="6">
                  <c:v>24.6</c:v>
                </c:pt>
                <c:pt idx="7">
                  <c:v>24.71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3897768"/>
        <c:axId val="2134468808"/>
      </c:lineChart>
      <c:catAx>
        <c:axId val="213389776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 rot="-2700000"/>
          <a:lstStyle/>
          <a:p>
            <a:pPr>
              <a:defRPr/>
            </a:pPr>
            <a:endParaRPr lang="en-US"/>
          </a:p>
        </c:txPr>
        <c:crossAx val="2134468808"/>
        <c:crosses val="autoZero"/>
        <c:auto val="1"/>
        <c:lblAlgn val="ctr"/>
        <c:lblOffset val="100"/>
        <c:noMultiLvlLbl val="0"/>
      </c:catAx>
      <c:valAx>
        <c:axId val="2134468808"/>
        <c:scaling>
          <c:orientation val="minMax"/>
          <c:min val="18.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Students per Section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213389776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7"/>
    </mc:Choice>
    <mc:Fallback>
      <c:style val="17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Sheet1!$B$7</c:f>
              <c:strCache>
                <c:ptCount val="1"/>
                <c:pt idx="0">
                  <c:v>C4E Target</c:v>
                </c:pt>
              </c:strCache>
            </c:strRef>
          </c:tx>
          <c:spPr>
            <a:ln>
              <a:solidFill>
                <a:srgbClr val="008000"/>
              </a:solidFill>
            </a:ln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Sheet1!$C$6:$I$6</c:f>
              <c:strCache>
                <c:ptCount val="7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</c:strCache>
            </c:strRef>
          </c:cat>
          <c:val>
            <c:numRef>
              <c:f>Sheet1!$C$7:$I$7</c:f>
              <c:numCache>
                <c:formatCode>General</c:formatCode>
                <c:ptCount val="7"/>
                <c:pt idx="0">
                  <c:v>26.0</c:v>
                </c:pt>
                <c:pt idx="1">
                  <c:v>25.7</c:v>
                </c:pt>
                <c:pt idx="2">
                  <c:v>25.2</c:v>
                </c:pt>
                <c:pt idx="3">
                  <c:v>24.8</c:v>
                </c:pt>
                <c:pt idx="4">
                  <c:v>24.5</c:v>
                </c:pt>
                <c:pt idx="5">
                  <c:v>24.5</c:v>
                </c:pt>
                <c:pt idx="6">
                  <c:v>24.5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Sheet1!$B$8</c:f>
              <c:strCache>
                <c:ptCount val="1"/>
                <c:pt idx="0">
                  <c:v>Citywide Actual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Sheet1!$C$6:$I$6</c:f>
              <c:strCache>
                <c:ptCount val="7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</c:strCache>
            </c:strRef>
          </c:cat>
          <c:val>
            <c:numRef>
              <c:f>Sheet1!$C$8:$I$8</c:f>
              <c:numCache>
                <c:formatCode>General</c:formatCode>
                <c:ptCount val="7"/>
                <c:pt idx="0">
                  <c:v>26.1</c:v>
                </c:pt>
                <c:pt idx="1">
                  <c:v>26.2</c:v>
                </c:pt>
                <c:pt idx="2">
                  <c:v>26.6</c:v>
                </c:pt>
                <c:pt idx="3">
                  <c:v>26.5</c:v>
                </c:pt>
                <c:pt idx="4">
                  <c:v>26.4</c:v>
                </c:pt>
                <c:pt idx="5">
                  <c:v>26.3</c:v>
                </c:pt>
                <c:pt idx="6">
                  <c:v>26.7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19510376"/>
        <c:axId val="-2132221160"/>
      </c:lineChart>
      <c:catAx>
        <c:axId val="2119510376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2221160"/>
        <c:crosses val="autoZero"/>
        <c:auto val="1"/>
        <c:lblAlgn val="ctr"/>
        <c:lblOffset val="100"/>
        <c:noMultiLvlLbl val="0"/>
      </c:catAx>
      <c:valAx>
        <c:axId val="-2132221160"/>
        <c:scaling>
          <c:orientation val="minMax"/>
          <c:min val="24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195103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>
          <a:latin typeface="Helvetica Neue"/>
          <a:cs typeface="Helvetica Neue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D12 Kindergarten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Sheet10!$B$2:$B$13</c:f>
              <c:strCache>
                <c:ptCount val="12"/>
                <c:pt idx="0">
                  <c:v>PS 536</c:v>
                </c:pt>
                <c:pt idx="1">
                  <c:v>P.S. 044 DAVID C. FARRAGUT</c:v>
                </c:pt>
                <c:pt idx="2">
                  <c:v>P.S. 066 SCHOOL OF HIGHER EXPECTATIONS</c:v>
                </c:pt>
                <c:pt idx="3">
                  <c:v>BRONX LITTLE SCHOOL</c:v>
                </c:pt>
                <c:pt idx="4">
                  <c:v>P.S. 196</c:v>
                </c:pt>
                <c:pt idx="5">
                  <c:v>P.S. 047 JOHN RANDOLPH</c:v>
                </c:pt>
                <c:pt idx="6">
                  <c:v>P.S. 006 WEST FARMS</c:v>
                </c:pt>
                <c:pt idx="7">
                  <c:v>P.S. 061 FRANCISCO OLLER</c:v>
                </c:pt>
                <c:pt idx="8">
                  <c:v>P.S. 195</c:v>
                </c:pt>
                <c:pt idx="9">
                  <c:v>THE SCHOOL OF SCIENCE AND APPLIED LEARNING</c:v>
                </c:pt>
                <c:pt idx="10">
                  <c:v>Archer Elementary School</c:v>
                </c:pt>
                <c:pt idx="11">
                  <c:v>P.S. 212</c:v>
                </c:pt>
              </c:strCache>
            </c:strRef>
          </c:cat>
          <c:val>
            <c:numRef>
              <c:f>Sheet10!$C$2:$C$13</c:f>
              <c:numCache>
                <c:formatCode>0</c:formatCode>
                <c:ptCount val="12"/>
                <c:pt idx="0">
                  <c:v>45.3</c:v>
                </c:pt>
                <c:pt idx="1">
                  <c:v>31.0</c:v>
                </c:pt>
                <c:pt idx="2">
                  <c:v>26.0</c:v>
                </c:pt>
                <c:pt idx="3">
                  <c:v>26.0</c:v>
                </c:pt>
                <c:pt idx="4">
                  <c:v>25.8</c:v>
                </c:pt>
                <c:pt idx="5">
                  <c:v>25.6</c:v>
                </c:pt>
                <c:pt idx="6">
                  <c:v>25.0</c:v>
                </c:pt>
                <c:pt idx="7">
                  <c:v>25.0</c:v>
                </c:pt>
                <c:pt idx="8">
                  <c:v>25.0</c:v>
                </c:pt>
                <c:pt idx="9">
                  <c:v>25.0</c:v>
                </c:pt>
                <c:pt idx="10">
                  <c:v>25.0</c:v>
                </c:pt>
                <c:pt idx="11">
                  <c:v>24.5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7140680"/>
        <c:axId val="-2137137704"/>
      </c:barChart>
      <c:catAx>
        <c:axId val="-2137140680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7137704"/>
        <c:crosses val="autoZero"/>
        <c:auto val="1"/>
        <c:lblAlgn val="ctr"/>
        <c:lblOffset val="100"/>
        <c:noMultiLvlLbl val="0"/>
      </c:catAx>
      <c:valAx>
        <c:axId val="-2137137704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-21371406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11CF6A-DDD0-48B3-AFB8-A9E58A216385}" type="datetimeFigureOut">
              <a:rPr lang="en-US" smtClean="0"/>
              <a:t>7/11/14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CA7E1F-AE6B-4B36-AFDA-E5EE3B17E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203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A4CE2E-778E-1143-8E3E-8AE59F6F89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24085"/>
            <a:ext cx="5486400" cy="4191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EC6D3F-CCCE-5B49-BF13-65E29BF8B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193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220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15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8540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3652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6781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782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chart" Target="../charts/char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chart" Target="../charts/char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4" Type="http://schemas.openxmlformats.org/officeDocument/2006/relationships/chart" Target="../charts/chart11.xml"/><Relationship Id="rId5" Type="http://schemas.openxmlformats.org/officeDocument/2006/relationships/chart" Target="../charts/chart12.xm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3.xml"/><Relationship Id="rId3" Type="http://schemas.openxmlformats.org/officeDocument/2006/relationships/chart" Target="../charts/char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5.xml"/><Relationship Id="rId3" Type="http://schemas.openxmlformats.org/officeDocument/2006/relationships/chart" Target="../charts/char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ycsca.org/Community/CapitalPlanManagementReportsData/Housing/2012-21HousingWebChart.pdf" TargetMode="External"/><Relationship Id="rId4" Type="http://schemas.openxmlformats.org/officeDocument/2006/relationships/hyperlink" Target="https://data.cityofnewyork.us/Education/Projected-Public-School-Ratio/n7ta-pz8k" TargetMode="Externa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ycsca.org/Community/CapitalPlanManagementReportsData/Housing/2012-21HousingWebChart.pdf" TargetMode="External"/><Relationship Id="rId4" Type="http://schemas.openxmlformats.org/officeDocument/2006/relationships/hyperlink" Target="https://data.cityofnewyork.us/Education/Projected-Public-School-Ratio/n7ta-pz8k" TargetMode="Externa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4" Type="http://schemas.openxmlformats.org/officeDocument/2006/relationships/chart" Target="../charts/chart24.xm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Relationship Id="rId3" Type="http://schemas.openxmlformats.org/officeDocument/2006/relationships/chart" Target="../charts/char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57225"/>
            <a:ext cx="7848600" cy="1927225"/>
          </a:xfrm>
        </p:spPr>
        <p:txBody>
          <a:bodyPr>
            <a:normAutofit/>
          </a:bodyPr>
          <a:lstStyle/>
          <a:p>
            <a:pPr algn="ctr"/>
            <a:r>
              <a:rPr lang="en-US" sz="2800" dirty="0" err="1"/>
              <a:t>UnMet</a:t>
            </a:r>
            <a:r>
              <a:rPr lang="en-US" sz="2800" dirty="0"/>
              <a:t> need for seats in New 2015-2019 capital plan</a:t>
            </a:r>
            <a:br>
              <a:rPr lang="en-US" sz="2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i="1" dirty="0"/>
              <a:t>Including CLASS SIZE and OVERCROWDING data  </a:t>
            </a:r>
            <a:r>
              <a:rPr lang="en-US" sz="1800" i="1" dirty="0" smtClean="0"/>
              <a:t/>
            </a:r>
            <a:br>
              <a:rPr lang="en-US" sz="1800" i="1" dirty="0" smtClean="0"/>
            </a:br>
            <a:r>
              <a:rPr lang="en-US" sz="1800" i="1" dirty="0" smtClean="0"/>
              <a:t>for </a:t>
            </a:r>
            <a:r>
              <a:rPr lang="en-US" sz="1800" i="1" dirty="0"/>
              <a:t>Community School district </a:t>
            </a:r>
            <a:r>
              <a:rPr lang="en-US" sz="1800" i="1" dirty="0" smtClean="0"/>
              <a:t>12</a:t>
            </a:r>
            <a:endParaRPr lang="en-US" sz="18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Leonie </a:t>
            </a:r>
            <a:r>
              <a:rPr lang="en-US" dirty="0" err="1" smtClean="0"/>
              <a:t>Haimson</a:t>
            </a:r>
            <a:r>
              <a:rPr lang="en-US" dirty="0" smtClean="0"/>
              <a:t>, Class Size Matters</a:t>
            </a:r>
          </a:p>
          <a:p>
            <a:r>
              <a:rPr lang="en-US" dirty="0" smtClean="0"/>
              <a:t>July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97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4" y="533399"/>
            <a:ext cx="7820025" cy="819151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1800" b="1" i="1" dirty="0"/>
              <a:t>C</a:t>
            </a:r>
            <a:r>
              <a:rPr lang="en-US" sz="1800" b="1" i="1" dirty="0" smtClean="0"/>
              <a:t>lass sizes in District 12 have increased in grades K-3 </a:t>
            </a:r>
            <a:br>
              <a:rPr lang="en-US" sz="1800" b="1" i="1" dirty="0" smtClean="0"/>
            </a:br>
            <a:r>
              <a:rPr lang="en-US" sz="1800" b="1" i="1" dirty="0" smtClean="0"/>
              <a:t>by 27% since 2006 and are far above Contracts for Excellence goals</a:t>
            </a:r>
            <a:endParaRPr lang="en-US" sz="1800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581001"/>
            <a:ext cx="7198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Data sources: DOE Class Size Reports 2006-2013, 2008 DOE Contracts for Excellence Approved Plan</a:t>
            </a:r>
            <a:endParaRPr lang="en-US" sz="1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7384269"/>
              </p:ext>
            </p:extLst>
          </p:nvPr>
        </p:nvGraphicFramePr>
        <p:xfrm>
          <a:off x="0" y="1352550"/>
          <a:ext cx="9144000" cy="5124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70704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14655"/>
            <a:ext cx="8229600" cy="1295795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1800" b="1" i="1" dirty="0" smtClean="0"/>
              <a:t>District 12’s class sizes in grades 4-8 have increased by 11.8% since 2007 </a:t>
            </a:r>
            <a:br>
              <a:rPr lang="en-US" sz="1800" b="1" i="1" dirty="0" smtClean="0"/>
            </a:br>
            <a:r>
              <a:rPr lang="en-US" sz="1800" b="1" i="1" dirty="0" smtClean="0"/>
              <a:t>and are also above Contracts for Excellence goals</a:t>
            </a:r>
            <a:endParaRPr lang="en-US" sz="1800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581001"/>
            <a:ext cx="7198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Data sources: DOE Class Size Reports 2006-2013, 2008 DOE Contracts for Excellence Approved Plan</a:t>
            </a:r>
            <a:endParaRPr lang="en-US" sz="12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8796354"/>
              </p:ext>
            </p:extLst>
          </p:nvPr>
        </p:nvGraphicFramePr>
        <p:xfrm>
          <a:off x="0" y="1710450"/>
          <a:ext cx="9144000" cy="4766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36177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9591"/>
            <a:ext cx="7772400" cy="1060609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Class sizes city-wide have increased in core HS classes as well, by 2.3% since 2007, though the DOE data is unreliable</a:t>
            </a:r>
            <a:r>
              <a:rPr lang="en-US" sz="2400" dirty="0"/>
              <a:t>*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838201" y="6096000"/>
            <a:ext cx="688519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*DOE’s class size data is unreliable &amp; </a:t>
            </a:r>
          </a:p>
          <a:p>
            <a:pPr algn="ctr"/>
            <a:r>
              <a:rPr lang="en-US" sz="1600" dirty="0" smtClean="0"/>
              <a:t>their methodology for calculating HS averages have changed year to year</a:t>
            </a:r>
            <a:endParaRPr lang="en-US" sz="160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4488541"/>
              </p:ext>
            </p:extLst>
          </p:nvPr>
        </p:nvGraphicFramePr>
        <p:xfrm>
          <a:off x="435940" y="1612899"/>
          <a:ext cx="8153400" cy="4483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61561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10000"/>
              <a:lumOff val="9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D12 Schools with large class sizes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 smtClean="0"/>
              <a:t>In Kindergarten, 12 schools have average class sizes of 25 or greater in District 12.</a:t>
            </a:r>
          </a:p>
          <a:p>
            <a:endParaRPr lang="en-US" sz="2000" dirty="0" smtClean="0"/>
          </a:p>
          <a:p>
            <a:r>
              <a:rPr lang="en-US" sz="2000" dirty="0" smtClean="0"/>
              <a:t>In grades 1-3, there are six schools in District </a:t>
            </a:r>
            <a:r>
              <a:rPr lang="en-US" sz="2000" dirty="0" smtClean="0"/>
              <a:t>12 </a:t>
            </a:r>
            <a:r>
              <a:rPr lang="en-US" sz="2000" dirty="0" smtClean="0"/>
              <a:t>with at least one grade with an average class size of 30 or more, according </a:t>
            </a:r>
            <a:r>
              <a:rPr lang="en-US" sz="2000" dirty="0"/>
              <a:t>to DOE’s November 2013 </a:t>
            </a:r>
            <a:r>
              <a:rPr lang="en-US" sz="2000" dirty="0" smtClean="0"/>
              <a:t>report.</a:t>
            </a:r>
          </a:p>
          <a:p>
            <a:endParaRPr lang="en-US" sz="2000" dirty="0" smtClean="0"/>
          </a:p>
          <a:p>
            <a:r>
              <a:rPr lang="en-US" sz="2000" dirty="0" smtClean="0"/>
              <a:t>PS 44 David C Farragut has at least two grade levels K-3 with 30 or more students.</a:t>
            </a:r>
          </a:p>
          <a:p>
            <a:endParaRPr lang="en-US" sz="2000" dirty="0"/>
          </a:p>
          <a:p>
            <a:r>
              <a:rPr lang="en-US" sz="2000" dirty="0" smtClean="0"/>
              <a:t>In grades 4-8, 13 schools have </a:t>
            </a:r>
            <a:r>
              <a:rPr lang="en-US" sz="2000" dirty="0"/>
              <a:t>at least one grade level with </a:t>
            </a:r>
            <a:r>
              <a:rPr lang="en-US" sz="2000" dirty="0" smtClean="0"/>
              <a:t>an average </a:t>
            </a:r>
            <a:r>
              <a:rPr lang="en-US" sz="2000" dirty="0"/>
              <a:t>class size of 30 or </a:t>
            </a:r>
            <a:r>
              <a:rPr lang="en-US" sz="2000" dirty="0" smtClean="0"/>
              <a:t>more.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 smtClean="0"/>
              <a:t>JHS 98 and Mott Hall V have </a:t>
            </a:r>
            <a:r>
              <a:rPr lang="en-US" sz="2000" dirty="0"/>
              <a:t>at least three grade levels with 30 or more students at the 4-8 level.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73599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10000"/>
              <a:lumOff val="9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Examples of schools in D12 with large class sizes, K-3</a:t>
            </a:r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3657822"/>
              </p:ext>
            </p:extLst>
          </p:nvPr>
        </p:nvGraphicFramePr>
        <p:xfrm>
          <a:off x="0" y="15240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1648840"/>
              </p:ext>
            </p:extLst>
          </p:nvPr>
        </p:nvGraphicFramePr>
        <p:xfrm>
          <a:off x="4572000" y="15240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1298504"/>
              </p:ext>
            </p:extLst>
          </p:nvPr>
        </p:nvGraphicFramePr>
        <p:xfrm>
          <a:off x="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221811"/>
              </p:ext>
            </p:extLst>
          </p:nvPr>
        </p:nvGraphicFramePr>
        <p:xfrm>
          <a:off x="457200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3190972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At least 30,000 seats currently needed  just in districts averaging over 100%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4159020"/>
              </p:ext>
            </p:extLst>
          </p:nvPr>
        </p:nvGraphicFramePr>
        <p:xfrm>
          <a:off x="5219700" y="1689100"/>
          <a:ext cx="36957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399" y="6211669"/>
            <a:ext cx="49053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*These figures are the difference between capacity &amp; enrollment in the organizational target #  in 2012-2013 Blue Book </a:t>
            </a:r>
            <a:endParaRPr lang="en-US" sz="120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0242011"/>
              </p:ext>
            </p:extLst>
          </p:nvPr>
        </p:nvGraphicFramePr>
        <p:xfrm>
          <a:off x="279400" y="1689100"/>
          <a:ext cx="5054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199" y="6567268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“Blue Book”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94396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Over-utilized ES and MS buildings in CSD </a:t>
            </a:r>
            <a:r>
              <a:rPr lang="en-US" sz="2400" dirty="0" smtClean="0"/>
              <a:t>12 and in Bronx HS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were </a:t>
            </a:r>
            <a:r>
              <a:rPr lang="en-US" dirty="0" smtClean="0"/>
              <a:t>9 </a:t>
            </a:r>
            <a:r>
              <a:rPr lang="en-US" dirty="0" smtClean="0"/>
              <a:t>buildings </a:t>
            </a:r>
            <a:r>
              <a:rPr lang="en-US" dirty="0" smtClean="0"/>
              <a:t>with elementary school students in CSD 12 that were over-utilized.  The seat need for these schools is </a:t>
            </a:r>
            <a:r>
              <a:rPr lang="en-US" dirty="0" smtClean="0"/>
              <a:t>984 </a:t>
            </a:r>
            <a:r>
              <a:rPr lang="en-US" dirty="0" smtClean="0"/>
              <a:t>students.*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14 Bronx high school buildings are over-utilized.  Nearly 2,400 seats are needed to reduce utilization to 100%.*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1800" i="1" dirty="0" smtClean="0"/>
              <a:t>*Note </a:t>
            </a:r>
            <a:r>
              <a:rPr lang="en-US" sz="1800" i="1" dirty="0"/>
              <a:t>that the seat need here is higher because it takes into account all </a:t>
            </a:r>
            <a:r>
              <a:rPr lang="en-US" sz="1800" i="1" dirty="0" smtClean="0"/>
              <a:t>over-utilized school buildings (</a:t>
            </a:r>
            <a:r>
              <a:rPr lang="en-US" sz="1800" i="1" dirty="0"/>
              <a:t>100% or more) rather than the need averaged across the district.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9769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10000"/>
              <a:lumOff val="9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400" dirty="0"/>
              <a:t>Average </a:t>
            </a:r>
            <a:r>
              <a:rPr lang="en-US" sz="2400" dirty="0" smtClean="0"/>
              <a:t>Building Utilization Rates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 in CSD 12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7132511"/>
              </p:ext>
            </p:extLst>
          </p:nvPr>
        </p:nvGraphicFramePr>
        <p:xfrm>
          <a:off x="8115300" y="3172460"/>
          <a:ext cx="825500" cy="1018540"/>
        </p:xfrm>
        <a:graphic>
          <a:graphicData uri="http://schemas.openxmlformats.org/drawingml/2006/table">
            <a:tbl>
              <a:tblPr/>
              <a:tblGrid>
                <a:gridCol w="825500"/>
              </a:tblGrid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*Calculated by dividing building enrollment by the target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capacity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199" y="6249887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Blue Book</a:t>
            </a:r>
            <a:endParaRPr lang="en-US" sz="1400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7026685"/>
              </p:ext>
            </p:extLst>
          </p:nvPr>
        </p:nvGraphicFramePr>
        <p:xfrm>
          <a:off x="457200" y="1650999"/>
          <a:ext cx="7569200" cy="4444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9967036"/>
              </p:ext>
            </p:extLst>
          </p:nvPr>
        </p:nvGraphicFramePr>
        <p:xfrm>
          <a:off x="0" y="1524000"/>
          <a:ext cx="8115300" cy="4864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28383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9</a:t>
            </a:r>
            <a:r>
              <a:rPr lang="en-US" dirty="0" smtClean="0"/>
              <a:t> Over-utilized ES buildings in CSD 12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" y="6334780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*984 </a:t>
            </a:r>
            <a:r>
              <a:rPr lang="en-US" sz="1400" dirty="0"/>
              <a:t>s</a:t>
            </a:r>
            <a:r>
              <a:rPr lang="en-US" sz="1400" dirty="0" smtClean="0"/>
              <a:t>eats needed to reach 100% building utilization</a:t>
            </a:r>
            <a:endParaRPr lang="en-US" sz="14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0839927"/>
              </p:ext>
            </p:extLst>
          </p:nvPr>
        </p:nvGraphicFramePr>
        <p:xfrm>
          <a:off x="457201" y="1524000"/>
          <a:ext cx="8686799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688353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100" dirty="0" smtClean="0"/>
              <a:t>14 Bronx High Schools Above 100%; </a:t>
            </a:r>
            <a:br>
              <a:rPr lang="en-US" sz="3100" dirty="0" smtClean="0"/>
            </a:br>
            <a:r>
              <a:rPr lang="en-US" sz="2200" i="1" dirty="0" smtClean="0"/>
              <a:t>2,385 </a:t>
            </a:r>
            <a:r>
              <a:rPr lang="en-US" sz="2200" i="1" dirty="0"/>
              <a:t>HS seats needed </a:t>
            </a:r>
            <a:r>
              <a:rPr lang="en-US" sz="2200" i="1" dirty="0" smtClean="0"/>
              <a:t>to </a:t>
            </a:r>
            <a:r>
              <a:rPr lang="en-US" sz="2200" i="1" dirty="0"/>
              <a:t>reduce building utilization rate to 100</a:t>
            </a:r>
            <a:r>
              <a:rPr lang="en-US" sz="2200" i="1" dirty="0" smtClean="0"/>
              <a:t>% but NO Bronx HS to be built in capital plan</a:t>
            </a:r>
            <a:r>
              <a:rPr lang="en-US" sz="2700" dirty="0"/>
              <a:t/>
            </a:r>
            <a:br>
              <a:rPr lang="en-US" sz="2700" dirty="0"/>
            </a:br>
            <a:endParaRPr lang="en-US" sz="2700" dirty="0"/>
          </a:p>
        </p:txBody>
      </p:sp>
      <p:sp>
        <p:nvSpPr>
          <p:cNvPr id="5" name="TextBox 4"/>
          <p:cNvSpPr txBox="1"/>
          <p:nvPr/>
        </p:nvSpPr>
        <p:spPr>
          <a:xfrm>
            <a:off x="474069" y="6403775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Blue Book</a:t>
            </a:r>
            <a:endParaRPr lang="en-US" sz="14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554285"/>
              </p:ext>
            </p:extLst>
          </p:nvPr>
        </p:nvGraphicFramePr>
        <p:xfrm>
          <a:off x="-101600" y="1524000"/>
          <a:ext cx="92456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0709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School Utilization Rates at critical 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1800" dirty="0" smtClean="0"/>
              <a:t>Citywide, schools have become more overcrowded over last six years. More than 480,000 students citywide are in extremely overcrowded buildings. </a:t>
            </a:r>
          </a:p>
          <a:p>
            <a:endParaRPr lang="en-US" sz="1800" dirty="0"/>
          </a:p>
          <a:p>
            <a:r>
              <a:rPr lang="en-US" sz="1800" dirty="0" smtClean="0"/>
              <a:t>Elementary schools avg. building utilization “target” rates at 97.4%; median at 102%.  High schools are not far behind at 95.2%.  </a:t>
            </a:r>
          </a:p>
          <a:p>
            <a:endParaRPr lang="en-US" sz="1800" dirty="0"/>
          </a:p>
          <a:p>
            <a:r>
              <a:rPr lang="en-US" sz="1800" dirty="0" smtClean="0"/>
              <a:t>High ES rates in all boroughs, including D10 and D11 in the Bronx 108% and 105.6%, respectively. </a:t>
            </a:r>
          </a:p>
          <a:p>
            <a:endParaRPr lang="en-US" sz="1800" dirty="0"/>
          </a:p>
          <a:p>
            <a:r>
              <a:rPr lang="en-US" sz="1800" dirty="0" smtClean="0"/>
              <a:t>In Queens, D24 (120.6%), D25 (109.7%), D26 (110%), D27 (106.1%), and D30 (107.3%) all extremely overcrowded.</a:t>
            </a:r>
          </a:p>
          <a:p>
            <a:endParaRPr lang="en-US" sz="1800" dirty="0"/>
          </a:p>
          <a:p>
            <a:r>
              <a:rPr lang="en-US" sz="1800" dirty="0" smtClean="0"/>
              <a:t>At the MS level, D20 in Brooklyn, D24, and D25 in Queens have building utilization rates over 95%.</a:t>
            </a:r>
          </a:p>
          <a:p>
            <a:endParaRPr lang="en-US" sz="1800" dirty="0"/>
          </a:p>
          <a:p>
            <a:r>
              <a:rPr lang="en-US" sz="1800" dirty="0" smtClean="0"/>
              <a:t>Queens high school buildings have avg. utilization rate of 110.7% and Staten Island high school buildings 103.2%.</a:t>
            </a:r>
          </a:p>
          <a:p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r>
              <a:rPr lang="en-US" sz="1800" i="1" dirty="0" smtClean="0"/>
              <a:t>Data source: Blue Book target utilization rates 2012-2013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8627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90600"/>
          </a:xfrm>
          <a:solidFill>
            <a:schemeClr val="tx1">
              <a:lumMod val="10000"/>
              <a:lumOff val="90000"/>
            </a:schemeClr>
          </a:solidFill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New Seats in Capital Plan and DOE Enrollment Projections for CSD 12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480433"/>
            <a:ext cx="82085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/>
              <a:t>E</a:t>
            </a:r>
            <a:r>
              <a:rPr lang="en-US" sz="1200" i="1" dirty="0" smtClean="0"/>
              <a:t>nrollment projections estimate 2,501 to 3,591 new K-8 students in D12 by 2021 but capital plan only adds 912 seats</a:t>
            </a:r>
            <a:r>
              <a:rPr lang="en-US" sz="1200" dirty="0" smtClean="0"/>
              <a:t>.</a:t>
            </a:r>
            <a:endParaRPr lang="en-US" sz="12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67915"/>
              </p:ext>
            </p:extLst>
          </p:nvPr>
        </p:nvGraphicFramePr>
        <p:xfrm>
          <a:off x="0" y="1600199"/>
          <a:ext cx="9144000" cy="48802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48713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City-wide Enrollment </a:t>
            </a:r>
            <a:r>
              <a:rPr lang="en-US" dirty="0"/>
              <a:t>Projections K-8 </a:t>
            </a:r>
            <a:r>
              <a:rPr lang="en-US" dirty="0" smtClean="0"/>
              <a:t>vs</a:t>
            </a:r>
            <a:r>
              <a:rPr lang="en-US" dirty="0"/>
              <a:t>. New Seats in Capital Plan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172700" y="2717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307812"/>
            <a:ext cx="21335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*Statistical Forecasting does not include D75 </a:t>
            </a:r>
            <a:r>
              <a:rPr lang="en-US" sz="800" dirty="0" smtClean="0"/>
              <a:t>students; K-8 Seats </a:t>
            </a:r>
            <a:r>
              <a:rPr lang="en-US" sz="800" dirty="0"/>
              <a:t>in Capital Plan are categorized as </a:t>
            </a:r>
            <a:r>
              <a:rPr lang="en-US" sz="800" dirty="0" smtClean="0"/>
              <a:t>Small PS and PS/IS and includes 4,900 seats for class size reduction if Bond issue passes.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1561327"/>
              </p:ext>
            </p:extLst>
          </p:nvPr>
        </p:nvGraphicFramePr>
        <p:xfrm>
          <a:off x="457200" y="1600200"/>
          <a:ext cx="6692900" cy="47075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010400" y="2117636"/>
            <a:ext cx="2133599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Source for Housing Starts: NYSCA Projected </a:t>
            </a:r>
            <a:r>
              <a:rPr lang="en-US" sz="800" dirty="0"/>
              <a:t>New Housing Starts </a:t>
            </a:r>
            <a:r>
              <a:rPr lang="en-US" sz="800" dirty="0" smtClean="0"/>
              <a:t>2012</a:t>
            </a:r>
            <a:r>
              <a:rPr lang="en-US" sz="800" dirty="0"/>
              <a:t>-2021, </a:t>
            </a:r>
            <a:r>
              <a:rPr lang="en-US" sz="800" dirty="0">
                <a:hlinkClick r:id="rId3"/>
              </a:rPr>
              <a:t>http://www.nycsca.org/Community/CapitalPlanManagementReportsData/Housing/2012-21HousingWebChart.pdf</a:t>
            </a:r>
            <a:r>
              <a:rPr lang="en-US" sz="800" dirty="0"/>
              <a:t>; </a:t>
            </a:r>
            <a:r>
              <a:rPr lang="en-US" sz="800" dirty="0" smtClean="0"/>
              <a:t>Projected </a:t>
            </a:r>
            <a:r>
              <a:rPr lang="en-US" sz="800" dirty="0"/>
              <a:t>public school ratio, </a:t>
            </a:r>
            <a:r>
              <a:rPr lang="en-US" sz="800" dirty="0">
                <a:hlinkClick r:id="rId4"/>
              </a:rPr>
              <a:t>https://data.cityofnewyork.us/Education/Projected-Public-School-Ratio/n7ta-pz8k  </a:t>
            </a:r>
            <a:endParaRPr lang="en-US" sz="800" dirty="0"/>
          </a:p>
          <a:p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5618172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City-wide Enrollment Projections </a:t>
            </a:r>
            <a:r>
              <a:rPr lang="en-US" sz="2800" dirty="0" smtClean="0"/>
              <a:t>HS vs</a:t>
            </a:r>
            <a:r>
              <a:rPr lang="en-US" sz="2800" dirty="0"/>
              <a:t>. New Seats in Capital Plan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2172491"/>
              </p:ext>
            </p:extLst>
          </p:nvPr>
        </p:nvGraphicFramePr>
        <p:xfrm>
          <a:off x="457200" y="1600200"/>
          <a:ext cx="6350000" cy="462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705600" y="1185446"/>
            <a:ext cx="22987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*Statistical Forecasting does not include D75 </a:t>
            </a:r>
            <a:r>
              <a:rPr lang="en-US" sz="800" dirty="0" smtClean="0"/>
              <a:t>students; HS Seats in Capital Plan are categorized as IS/HS and does not include seats for class size reduction</a:t>
            </a:r>
            <a:endParaRPr lang="en-US" sz="800" dirty="0"/>
          </a:p>
        </p:txBody>
      </p:sp>
      <p:sp>
        <p:nvSpPr>
          <p:cNvPr id="7" name="TextBox 6"/>
          <p:cNvSpPr txBox="1"/>
          <p:nvPr/>
        </p:nvSpPr>
        <p:spPr>
          <a:xfrm>
            <a:off x="6705600" y="1827372"/>
            <a:ext cx="22987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Source for Housing Starts: NYSCA Projected </a:t>
            </a:r>
            <a:r>
              <a:rPr lang="en-US" sz="800" dirty="0"/>
              <a:t>New Housing Starts </a:t>
            </a:r>
            <a:r>
              <a:rPr lang="en-US" sz="800" dirty="0" smtClean="0"/>
              <a:t>2012</a:t>
            </a:r>
            <a:r>
              <a:rPr lang="en-US" sz="800" dirty="0"/>
              <a:t>-2021, </a:t>
            </a:r>
            <a:r>
              <a:rPr lang="en-US" sz="800" dirty="0">
                <a:hlinkClick r:id="rId3"/>
              </a:rPr>
              <a:t>http://www.nycsca.org/Community/CapitalPlanManagementReportsData/Housing/2012-21HousingWebChart.pdf</a:t>
            </a:r>
            <a:r>
              <a:rPr lang="en-US" sz="800" dirty="0"/>
              <a:t>; </a:t>
            </a:r>
            <a:r>
              <a:rPr lang="en-US" sz="800" dirty="0" smtClean="0"/>
              <a:t>Projected </a:t>
            </a:r>
            <a:r>
              <a:rPr lang="en-US" sz="800" dirty="0"/>
              <a:t>public school ratio, </a:t>
            </a:r>
            <a:r>
              <a:rPr lang="en-US" sz="800" dirty="0">
                <a:hlinkClick r:id="rId4"/>
              </a:rPr>
              <a:t>https://data.cityofnewyork.us/Education/Projected-Public-School-Ratio/n7ta-pz8k  </a:t>
            </a:r>
            <a:endParaRPr lang="en-US" sz="800" dirty="0"/>
          </a:p>
          <a:p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940001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Also Kindergarten </a:t>
            </a:r>
            <a:r>
              <a:rPr lang="en-US" sz="2400" dirty="0"/>
              <a:t>w</a:t>
            </a:r>
            <a:r>
              <a:rPr lang="en-US" sz="2400" dirty="0" smtClean="0"/>
              <a:t>ait </a:t>
            </a:r>
            <a:r>
              <a:rPr lang="en-US" sz="2400" dirty="0"/>
              <a:t>l</a:t>
            </a:r>
            <a:r>
              <a:rPr lang="en-US" sz="2400" dirty="0" smtClean="0"/>
              <a:t>ists in many neighborhoods</a:t>
            </a:r>
            <a:endParaRPr lang="en-US" sz="24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2209010"/>
              </p:ext>
            </p:extLst>
          </p:nvPr>
        </p:nvGraphicFramePr>
        <p:xfrm>
          <a:off x="203200" y="1524000"/>
          <a:ext cx="8483600" cy="2552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4523535"/>
              </p:ext>
            </p:extLst>
          </p:nvPr>
        </p:nvGraphicFramePr>
        <p:xfrm>
          <a:off x="203200" y="4076700"/>
          <a:ext cx="4775200" cy="2781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9186101"/>
              </p:ext>
            </p:extLst>
          </p:nvPr>
        </p:nvGraphicFramePr>
        <p:xfrm>
          <a:off x="5080000" y="4076700"/>
          <a:ext cx="3898900" cy="2443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56136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2014 Kindergarten Waitlists in CSD 12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According </a:t>
            </a:r>
            <a:r>
              <a:rPr lang="en-US" sz="2000" dirty="0"/>
              <a:t>to </a:t>
            </a:r>
            <a:r>
              <a:rPr lang="en-US" sz="2000" dirty="0" smtClean="0"/>
              <a:t>DOE, </a:t>
            </a:r>
            <a:r>
              <a:rPr lang="en-US" sz="2000" dirty="0"/>
              <a:t>the waitlist for </a:t>
            </a:r>
            <a:r>
              <a:rPr lang="en-US" sz="2000" dirty="0" smtClean="0"/>
              <a:t>zoned Kindergarten spots in 2014 was smaller citywide </a:t>
            </a:r>
            <a:r>
              <a:rPr lang="en-US" sz="2000" dirty="0"/>
              <a:t>than </a:t>
            </a:r>
            <a:r>
              <a:rPr lang="en-US" sz="2000" dirty="0" smtClean="0"/>
              <a:t>in 2013</a:t>
            </a:r>
            <a:r>
              <a:rPr lang="en-US" sz="2000" dirty="0"/>
              <a:t>.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There were two schools in District 12 with waiting lists for zoned Kindergarten students</a:t>
            </a:r>
            <a:r>
              <a:rPr lang="en-US" sz="2000" dirty="0"/>
              <a:t>: </a:t>
            </a:r>
            <a:r>
              <a:rPr lang="en-US" sz="2000" dirty="0" smtClean="0"/>
              <a:t>PS 196 (10 students) and Archer Elementary (13 students)</a:t>
            </a:r>
          </a:p>
          <a:p>
            <a:endParaRPr lang="en-US" sz="2000" dirty="0"/>
          </a:p>
          <a:p>
            <a:r>
              <a:rPr lang="en-US" sz="2000" dirty="0" smtClean="0"/>
              <a:t> A total of 23 zoned students in D12 were on wait lists as of April 21.</a:t>
            </a:r>
          </a:p>
          <a:p>
            <a:endParaRPr lang="en-US" sz="2000" dirty="0"/>
          </a:p>
          <a:p>
            <a:r>
              <a:rPr lang="en-US" sz="2000" dirty="0" smtClean="0"/>
              <a:t>There are 1,242 </a:t>
            </a:r>
            <a:r>
              <a:rPr lang="en-US" sz="2000" dirty="0"/>
              <a:t>students on these </a:t>
            </a:r>
            <a:r>
              <a:rPr lang="en-US" sz="2000" dirty="0" smtClean="0"/>
              <a:t>wait lists </a:t>
            </a:r>
            <a:r>
              <a:rPr lang="en-US" sz="2000" dirty="0"/>
              <a:t>and the methodology for determining </a:t>
            </a:r>
            <a:r>
              <a:rPr lang="en-US" sz="2000" dirty="0" smtClean="0"/>
              <a:t>wait lists </a:t>
            </a:r>
            <a:r>
              <a:rPr lang="en-US" sz="2000" dirty="0"/>
              <a:t>has yet to be </a:t>
            </a:r>
            <a:r>
              <a:rPr lang="en-US" sz="2000" dirty="0" smtClean="0"/>
              <a:t>revealed – unclear if same as last year. 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089569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Trailers in CSD 12 and Bronx 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Five schools in CSD 12 have trailers: PS 6 (6 TCUs, and no capacity or enrollment reported), PS 67 (2 TCUs, 44 students), PS 234 (2 TCUs, 100 students), PS 300 (2 TCUs, capacity of 80 students), and Alternative Learning Center </a:t>
            </a:r>
            <a:r>
              <a:rPr lang="en-US" dirty="0" smtClean="0"/>
              <a:t>(unknown number of TCUs, capacity </a:t>
            </a:r>
            <a:r>
              <a:rPr lang="en-US" dirty="0" smtClean="0"/>
              <a:t>of 196 students).</a:t>
            </a:r>
          </a:p>
          <a:p>
            <a:endParaRPr lang="en-US" dirty="0"/>
          </a:p>
          <a:p>
            <a:r>
              <a:rPr lang="en-US" dirty="0" smtClean="0"/>
              <a:t>The total enrollment in trailers for CSD 12 is at least 144 students and could be as many as 420.</a:t>
            </a:r>
          </a:p>
          <a:p>
            <a:endParaRPr lang="en-US" dirty="0"/>
          </a:p>
          <a:p>
            <a:r>
              <a:rPr lang="en-US" dirty="0" smtClean="0"/>
              <a:t>There are five high schools in the Bronx, with 13 TCU’s: South Bronx HS, Adlai E Stevenson HS, John F Kennedy HS, Morris HS, and Jane Addams HS have trailers. </a:t>
            </a:r>
          </a:p>
          <a:p>
            <a:endParaRPr lang="en-US" dirty="0"/>
          </a:p>
          <a:p>
            <a:r>
              <a:rPr lang="en-US" dirty="0" smtClean="0"/>
              <a:t>The capacity for all but Jane Addams (30 students each in six classrooms) is not listed in the 2012-2013 TCU Report. Enrollment is also not listed.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3668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Seats Need for CSD 12 and Bronx High Schools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/>
              <a:t>FY 2015-2019 Capital Plan adds </a:t>
            </a:r>
            <a:r>
              <a:rPr lang="en-US" sz="1600" dirty="0" smtClean="0"/>
              <a:t>912 seats </a:t>
            </a:r>
            <a:r>
              <a:rPr lang="en-US" sz="1600" dirty="0"/>
              <a:t>in District </a:t>
            </a:r>
            <a:r>
              <a:rPr lang="en-US" sz="1600" dirty="0" smtClean="0"/>
              <a:t>12.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 smtClean="0"/>
              <a:t>More than 980 </a:t>
            </a:r>
            <a:r>
              <a:rPr lang="en-US" sz="1600" dirty="0"/>
              <a:t>new seats are needed just to reduce the elementary </a:t>
            </a:r>
            <a:r>
              <a:rPr lang="en-US" sz="1600" dirty="0" smtClean="0"/>
              <a:t>school </a:t>
            </a:r>
            <a:r>
              <a:rPr lang="en-US" sz="1600" dirty="0"/>
              <a:t>students in </a:t>
            </a:r>
            <a:r>
              <a:rPr lang="en-US" sz="1600" dirty="0" smtClean="0"/>
              <a:t>D12 </a:t>
            </a:r>
            <a:r>
              <a:rPr lang="en-US" sz="1600" dirty="0"/>
              <a:t>buildings over 100% utilization</a:t>
            </a:r>
            <a:r>
              <a:rPr lang="en-US" sz="1600" dirty="0" smtClean="0"/>
              <a:t>.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1600" dirty="0"/>
              <a:t>Enrollment projections predict </a:t>
            </a:r>
            <a:r>
              <a:rPr lang="en-US" sz="1600" dirty="0" smtClean="0"/>
              <a:t>2,500 to 3,600 new K-8 students </a:t>
            </a:r>
            <a:r>
              <a:rPr lang="en-US" sz="1600" dirty="0"/>
              <a:t>over the next 5-10 </a:t>
            </a:r>
            <a:r>
              <a:rPr lang="en-US" sz="1600" dirty="0" smtClean="0"/>
              <a:t>years (</a:t>
            </a:r>
            <a:r>
              <a:rPr lang="en-US" sz="1600" dirty="0"/>
              <a:t>counting housing starts)</a:t>
            </a:r>
            <a:r>
              <a:rPr lang="en-US" sz="1600" dirty="0" smtClean="0"/>
              <a:t>.</a:t>
            </a:r>
          </a:p>
          <a:p>
            <a:endParaRPr lang="en-US" sz="1600" dirty="0"/>
          </a:p>
          <a:p>
            <a:r>
              <a:rPr lang="en-US" sz="1600" dirty="0" smtClean="0"/>
              <a:t>There are at least 144 students in trailers in </a:t>
            </a:r>
            <a:r>
              <a:rPr lang="en-US" sz="1600" dirty="0" smtClean="0"/>
              <a:t>D12 </a:t>
            </a:r>
            <a:r>
              <a:rPr lang="en-US" sz="1600" dirty="0" smtClean="0"/>
              <a:t>that also need to be replaced.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Real need for </a:t>
            </a:r>
            <a:r>
              <a:rPr lang="en-US" sz="1600" dirty="0" smtClean="0"/>
              <a:t>D12 K-8 seats could be 3,600 to as many as 4,700 new seats.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In </a:t>
            </a:r>
            <a:r>
              <a:rPr lang="en-US" sz="1600" dirty="0" smtClean="0"/>
              <a:t>Bronx high </a:t>
            </a:r>
            <a:r>
              <a:rPr lang="en-US" sz="1600" dirty="0"/>
              <a:t>schools, </a:t>
            </a:r>
            <a:r>
              <a:rPr lang="en-US" sz="1600" dirty="0" smtClean="0"/>
              <a:t>nearly 2,400 </a:t>
            </a:r>
            <a:r>
              <a:rPr lang="en-US" sz="1600" dirty="0"/>
              <a:t>new seats are needed to </a:t>
            </a:r>
            <a:r>
              <a:rPr lang="en-US" sz="1600" dirty="0" smtClean="0"/>
              <a:t>address current </a:t>
            </a:r>
            <a:r>
              <a:rPr lang="en-US" sz="1600" dirty="0"/>
              <a:t>overcrowding in buildings over 100% utilization.</a:t>
            </a:r>
          </a:p>
          <a:p>
            <a:endParaRPr lang="en-US" sz="1600" dirty="0" smtClean="0"/>
          </a:p>
          <a:p>
            <a:r>
              <a:rPr lang="en-US" sz="1600" b="1" i="1" dirty="0"/>
              <a:t>Yet according to the Capital Plan, no seats are currently expected to </a:t>
            </a:r>
            <a:r>
              <a:rPr lang="en-US" sz="1600" b="1" i="1" dirty="0" smtClean="0"/>
              <a:t>be added </a:t>
            </a:r>
            <a:r>
              <a:rPr lang="en-US" sz="1600" b="1" i="1" dirty="0"/>
              <a:t>in </a:t>
            </a:r>
            <a:r>
              <a:rPr lang="en-US" sz="1600" b="1" i="1" dirty="0" smtClean="0"/>
              <a:t>Bronx high </a:t>
            </a:r>
            <a:r>
              <a:rPr lang="en-US" sz="1600" b="1" i="1" dirty="0"/>
              <a:t>schools</a:t>
            </a:r>
            <a:r>
              <a:rPr lang="en-US" sz="1600" b="1" i="1" dirty="0" smtClean="0"/>
              <a:t>.</a:t>
            </a:r>
            <a:endParaRPr lang="en-US" b="1" i="1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776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New charter provisions passed in state budget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876800"/>
          </a:xfrm>
        </p:spPr>
        <p:txBody>
          <a:bodyPr>
            <a:normAutofit fontScale="25000" lnSpcReduction="20000"/>
          </a:bodyPr>
          <a:lstStyle/>
          <a:p>
            <a:r>
              <a:rPr lang="en-US" sz="6400" dirty="0" smtClean="0"/>
              <a:t>Any </a:t>
            </a:r>
            <a:r>
              <a:rPr lang="en-US" sz="6400" dirty="0"/>
              <a:t>charter co-located in a NYC school building cannot be evicted and has </a:t>
            </a:r>
            <a:r>
              <a:rPr lang="en-US" sz="6400" dirty="0" smtClean="0"/>
              <a:t>veto powers before </a:t>
            </a:r>
            <a:r>
              <a:rPr lang="en-US" sz="6400" dirty="0"/>
              <a:t>they </a:t>
            </a:r>
            <a:r>
              <a:rPr lang="en-US" sz="6400" dirty="0" smtClean="0"/>
              <a:t>leave </a:t>
            </a:r>
            <a:r>
              <a:rPr lang="en-US" sz="6400" dirty="0"/>
              <a:t>the building – even if they are </a:t>
            </a:r>
            <a:r>
              <a:rPr lang="en-US" sz="6400" dirty="0" smtClean="0"/>
              <a:t>expanding and squeezing out </a:t>
            </a:r>
            <a:r>
              <a:rPr lang="en-US" sz="6400" dirty="0"/>
              <a:t>NYC public school students. </a:t>
            </a:r>
            <a:endParaRPr lang="en-US" sz="6400" dirty="0" smtClean="0"/>
          </a:p>
          <a:p>
            <a:pPr marL="0" indent="0">
              <a:buNone/>
            </a:pPr>
            <a:r>
              <a:rPr lang="en-US" sz="6400" dirty="0" smtClean="0"/>
              <a:t> </a:t>
            </a:r>
          </a:p>
          <a:p>
            <a:r>
              <a:rPr lang="en-US" sz="6400" dirty="0" smtClean="0"/>
              <a:t>This </a:t>
            </a:r>
            <a:r>
              <a:rPr lang="en-US" sz="6400" dirty="0"/>
              <a:t>includes any </a:t>
            </a:r>
            <a:r>
              <a:rPr lang="en-US" sz="6400" dirty="0" smtClean="0"/>
              <a:t>charter co-location agreed </a:t>
            </a:r>
            <a:r>
              <a:rPr lang="en-US" sz="6400" dirty="0"/>
              <a:t>to before 2014 – including </a:t>
            </a:r>
            <a:r>
              <a:rPr lang="en-US" sz="6400" dirty="0" smtClean="0"/>
              <a:t>the three Success charter </a:t>
            </a:r>
            <a:r>
              <a:rPr lang="en-US" sz="6400" dirty="0"/>
              <a:t>schools </a:t>
            </a:r>
            <a:r>
              <a:rPr lang="en-US" sz="6400" dirty="0" smtClean="0"/>
              <a:t>approved right </a:t>
            </a:r>
            <a:r>
              <a:rPr lang="en-US" sz="6400" dirty="0"/>
              <a:t>before Bloomberg left office</a:t>
            </a:r>
            <a:r>
              <a:rPr lang="en-US" sz="6400" dirty="0" smtClean="0"/>
              <a:t>.</a:t>
            </a:r>
          </a:p>
          <a:p>
            <a:endParaRPr lang="en-US" sz="6400" dirty="0"/>
          </a:p>
          <a:p>
            <a:r>
              <a:rPr lang="en-US" sz="6400" dirty="0" smtClean="0"/>
              <a:t>Any new or charter school in NYC adding grade levels must </a:t>
            </a:r>
            <a:r>
              <a:rPr lang="en-US" sz="6400" dirty="0"/>
              <a:t>be “provided access to facilities” w/in </a:t>
            </a:r>
            <a:r>
              <a:rPr lang="en-US" sz="6400" dirty="0" smtClean="0"/>
              <a:t>five months of asking for it.</a:t>
            </a:r>
          </a:p>
          <a:p>
            <a:endParaRPr lang="en-US" sz="6400" dirty="0"/>
          </a:p>
          <a:p>
            <a:r>
              <a:rPr lang="en-US" sz="6400" dirty="0" smtClean="0"/>
              <a:t>If </a:t>
            </a:r>
            <a:r>
              <a:rPr lang="en-US" sz="6400" dirty="0"/>
              <a:t>they don’t like the space </a:t>
            </a:r>
            <a:r>
              <a:rPr lang="en-US" sz="6400" dirty="0" smtClean="0"/>
              <a:t>offered by the city, </a:t>
            </a:r>
            <a:r>
              <a:rPr lang="en-US" sz="6400" dirty="0"/>
              <a:t>they can appeal to the </a:t>
            </a:r>
            <a:r>
              <a:rPr lang="en-US" sz="6400" dirty="0" smtClean="0"/>
              <a:t>Commissioner King, who is a former charter school director and has never ruled against a charter school.</a:t>
            </a:r>
          </a:p>
          <a:p>
            <a:r>
              <a:rPr lang="en-US" sz="6400" dirty="0" smtClean="0"/>
              <a:t> </a:t>
            </a:r>
            <a:r>
              <a:rPr lang="en-US" sz="6400" dirty="0"/>
              <a:t>.  </a:t>
            </a:r>
            <a:endParaRPr lang="en-US" sz="6400" dirty="0" smtClean="0"/>
          </a:p>
          <a:p>
            <a:endParaRPr lang="en-US" sz="6400" dirty="0"/>
          </a:p>
          <a:p>
            <a:r>
              <a:rPr lang="en-US" sz="6400" dirty="0" smtClean="0"/>
              <a:t>NO FISCAL IMPACT statement or analysis accompanying this bill.</a:t>
            </a:r>
          </a:p>
          <a:p>
            <a:pPr marL="0" indent="0">
              <a:buNone/>
            </a:pPr>
            <a:endParaRPr lang="en-US" sz="6400" dirty="0"/>
          </a:p>
          <a:p>
            <a:r>
              <a:rPr lang="en-US" sz="6400" dirty="0" smtClean="0"/>
              <a:t>In addition, the </a:t>
            </a:r>
            <a:r>
              <a:rPr lang="en-US" sz="6400" dirty="0"/>
              <a:t>state will provide all charter schools </a:t>
            </a:r>
            <a:r>
              <a:rPr lang="en-US" sz="6400" dirty="0" smtClean="0"/>
              <a:t>with  </a:t>
            </a:r>
            <a:r>
              <a:rPr lang="en-US" sz="6400" dirty="0"/>
              <a:t>per-pupil funding </a:t>
            </a:r>
            <a:r>
              <a:rPr lang="en-US" sz="6400" dirty="0" smtClean="0"/>
              <a:t>increases, </a:t>
            </a:r>
            <a:r>
              <a:rPr lang="en-US" sz="6400" dirty="0"/>
              <a:t>amounting to $500 over the next 3 </a:t>
            </a:r>
            <a:r>
              <a:rPr lang="en-US" sz="6400" dirty="0" smtClean="0"/>
              <a:t>years and provide them funding for pre-K.</a:t>
            </a:r>
            <a:endParaRPr lang="en-US" sz="6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587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Charter space provisions ONLY apply to NYC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800" dirty="0" smtClean="0"/>
              <a:t>Upstate legislators fought off making charters eligible for state facilities funds – which would have been better for NYC.</a:t>
            </a:r>
          </a:p>
          <a:p>
            <a:pPr lvl="0"/>
            <a:endParaRPr lang="en-US" sz="1800" dirty="0" smtClean="0"/>
          </a:p>
          <a:p>
            <a:r>
              <a:rPr lang="en-US" sz="1800" dirty="0" smtClean="0"/>
              <a:t>Yet legislators did not block these onerous provisions for NYC , where we have the most expensive real estate &amp; the most overcrowded schools in the state.</a:t>
            </a:r>
          </a:p>
          <a:p>
            <a:endParaRPr lang="en-US" sz="1800" dirty="0"/>
          </a:p>
          <a:p>
            <a:r>
              <a:rPr lang="en-US" sz="1800" dirty="0"/>
              <a:t>If the DOE doesn’t offer </a:t>
            </a:r>
            <a:r>
              <a:rPr lang="en-US" sz="1800" dirty="0" smtClean="0"/>
              <a:t>charter schools free </a:t>
            </a:r>
            <a:r>
              <a:rPr lang="en-US" sz="1800" dirty="0"/>
              <a:t>space, the city  must pay for a school’s rent in private space or give them an extra 20 percent over their operating aid </a:t>
            </a:r>
            <a:r>
              <a:rPr lang="en-US" sz="1800" dirty="0" smtClean="0"/>
              <a:t>every </a:t>
            </a:r>
            <a:r>
              <a:rPr lang="en-US" sz="1800" dirty="0"/>
              <a:t>year going forward. </a:t>
            </a:r>
          </a:p>
          <a:p>
            <a:endParaRPr lang="en-US" sz="1800" dirty="0"/>
          </a:p>
          <a:p>
            <a:r>
              <a:rPr lang="en-US" sz="1800" dirty="0"/>
              <a:t>After the city spends $40 million per year on charter rent, the state will begin chipping in 60% of additional cost. </a:t>
            </a:r>
          </a:p>
          <a:p>
            <a:endParaRPr lang="en-US" sz="1800" dirty="0" smtClean="0"/>
          </a:p>
          <a:p>
            <a:pPr marL="0" lvl="0" indent="0">
              <a:buNone/>
            </a:pPr>
            <a:endParaRPr lang="en-US" sz="1800" dirty="0"/>
          </a:p>
          <a:p>
            <a:endParaRPr lang="en-US" sz="18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8761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many charters will there be entitled to free space?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600" u="sng" dirty="0" smtClean="0"/>
              <a:t>We have 183 charters in NYC, 119 in co-located space.</a:t>
            </a:r>
          </a:p>
          <a:p>
            <a:endParaRPr lang="en-US" sz="1600" dirty="0"/>
          </a:p>
          <a:p>
            <a:r>
              <a:rPr lang="en-US" sz="1600" dirty="0" smtClean="0"/>
              <a:t>22 new charters are approved to open next year or the year after, all entitled to free space.</a:t>
            </a:r>
          </a:p>
          <a:p>
            <a:endParaRPr lang="en-US" sz="1600" dirty="0" smtClean="0"/>
          </a:p>
          <a:p>
            <a:r>
              <a:rPr lang="en-US" sz="1600" dirty="0" smtClean="0"/>
              <a:t>52 additional charter schools left to approve until we reach the cap raised in 2010 – with legislative approval – all entitled to free space.</a:t>
            </a:r>
          </a:p>
          <a:p>
            <a:endParaRPr lang="en-US" sz="1600" dirty="0" smtClean="0"/>
          </a:p>
          <a:p>
            <a:r>
              <a:rPr lang="en-US" sz="1600" dirty="0" smtClean="0"/>
              <a:t>Any new or existing co-located charter can also be authorized to expand grade levels through HS and will be entitled to free space.</a:t>
            </a:r>
          </a:p>
          <a:p>
            <a:endParaRPr lang="en-US" sz="1600" dirty="0"/>
          </a:p>
          <a:p>
            <a:r>
              <a:rPr lang="en-US" sz="1600" dirty="0" smtClean="0"/>
              <a:t>DOE will be paying $5.4 M in annual rent for four years for 3 Success Academy schools that only have </a:t>
            </a:r>
            <a:r>
              <a:rPr lang="en-US" sz="1600" dirty="0"/>
              <a:t>484 </a:t>
            </a:r>
            <a:r>
              <a:rPr lang="en-US" sz="1600" dirty="0" smtClean="0"/>
              <a:t>students next year – at a cost of  $11,000 per student.</a:t>
            </a:r>
          </a:p>
          <a:p>
            <a:endParaRPr lang="en-US" sz="1600" dirty="0"/>
          </a:p>
          <a:p>
            <a:r>
              <a:rPr lang="en-US" sz="1600" dirty="0" smtClean="0"/>
              <a:t>This doesn’t count the unknown renovation costs in these 3 schools, also paid for by the city.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5039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10000"/>
              <a:lumOff val="9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>Average Utilization </a:t>
            </a:r>
            <a:r>
              <a:rPr lang="en-US" sz="2400" dirty="0"/>
              <a:t>Rates </a:t>
            </a:r>
            <a:r>
              <a:rPr lang="en-US" sz="2400" dirty="0" smtClean="0"/>
              <a:t>City-Wide 2012-2013</a:t>
            </a:r>
            <a:endParaRPr lang="en-US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167558"/>
              </p:ext>
            </p:extLst>
          </p:nvPr>
        </p:nvGraphicFramePr>
        <p:xfrm>
          <a:off x="8115300" y="3172460"/>
          <a:ext cx="825500" cy="1018540"/>
        </p:xfrm>
        <a:graphic>
          <a:graphicData uri="http://schemas.openxmlformats.org/drawingml/2006/table">
            <a:tbl>
              <a:tblPr/>
              <a:tblGrid>
                <a:gridCol w="825500"/>
              </a:tblGrid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*Calculated by dividing building enrollment by the target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capacity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199" y="6249887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Blue Book</a:t>
            </a:r>
            <a:endParaRPr lang="en-US" sz="1400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7980628"/>
              </p:ext>
            </p:extLst>
          </p:nvPr>
        </p:nvGraphicFramePr>
        <p:xfrm>
          <a:off x="457200" y="1650999"/>
          <a:ext cx="7569200" cy="4444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1416325"/>
              </p:ext>
            </p:extLst>
          </p:nvPr>
        </p:nvGraphicFramePr>
        <p:xfrm>
          <a:off x="0" y="1524000"/>
          <a:ext cx="8026400" cy="4725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1019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424" y="533400"/>
            <a:ext cx="7953375" cy="838200"/>
          </a:xfrm>
        </p:spPr>
        <p:txBody>
          <a:bodyPr>
            <a:normAutofit fontScale="90000"/>
          </a:bodyPr>
          <a:lstStyle/>
          <a:p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Blue book data &amp; Utilization formula inaccurate &amp; underestimates actual level of overcrowding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13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19150" y="1371600"/>
            <a:ext cx="7867650" cy="5105399"/>
          </a:xfrm>
        </p:spPr>
        <p:txBody>
          <a:bodyPr>
            <a:normAutofit fontScale="85000" lnSpcReduction="20000"/>
          </a:bodyPr>
          <a:lstStyle/>
          <a:p>
            <a:r>
              <a:rPr lang="en-US" sz="2000" dirty="0" smtClean="0"/>
              <a:t>Class sizes in grades 4-12 larger than current averages &amp; far above goals in city’s C4E plan &amp; will likely force class sizes upwards</a:t>
            </a:r>
          </a:p>
          <a:p>
            <a:endParaRPr lang="en-US" sz="2000" dirty="0"/>
          </a:p>
          <a:p>
            <a:r>
              <a:rPr lang="en-US" sz="2000" dirty="0" smtClean="0"/>
              <a:t>Doesn’t require full complement of cluster rooms or special needs students to have dedicated spaces for their mandated services</a:t>
            </a:r>
          </a:p>
          <a:p>
            <a:endParaRPr lang="en-US" sz="2000" dirty="0"/>
          </a:p>
          <a:p>
            <a:r>
              <a:rPr lang="en-US" sz="2000" dirty="0" smtClean="0"/>
              <a:t>Doesn’t properly account for students now housed in trailers in elementary and middle schools. </a:t>
            </a:r>
          </a:p>
          <a:p>
            <a:endParaRPr lang="en-US" sz="2000" dirty="0"/>
          </a:p>
          <a:p>
            <a:r>
              <a:rPr lang="en-US" sz="2000" dirty="0" smtClean="0"/>
              <a:t>Doesn’t account for co-locations which subtract about 10% of total space and eat up classrooms with replicated administrative &amp; cluster rooms. Small schools use space less efficiently</a:t>
            </a:r>
          </a:p>
          <a:p>
            <a:endParaRPr lang="en-US" sz="2000" dirty="0" smtClean="0"/>
          </a:p>
          <a:p>
            <a:r>
              <a:rPr lang="en-US" sz="2000" dirty="0" smtClean="0"/>
              <a:t> Instructional footprint shrank full size classroom only 500 sq. feet min., risking building code/safety violations at many schools as 20-35 </a:t>
            </a:r>
            <a:r>
              <a:rPr lang="en-US" sz="2000" dirty="0" err="1" smtClean="0"/>
              <a:t>sq</a:t>
            </a:r>
            <a:r>
              <a:rPr lang="en-US" sz="2000" dirty="0" smtClean="0"/>
              <a:t> feet per student required.</a:t>
            </a:r>
          </a:p>
          <a:p>
            <a:endParaRPr lang="en-US" sz="2000" dirty="0"/>
          </a:p>
          <a:p>
            <a:r>
              <a:rPr lang="en-US" sz="2000" dirty="0" smtClean="0"/>
              <a:t>Special </a:t>
            </a:r>
            <a:r>
              <a:rPr lang="en-US" sz="2000" dirty="0" err="1" smtClean="0"/>
              <a:t>ed</a:t>
            </a:r>
            <a:r>
              <a:rPr lang="en-US" sz="2000" dirty="0" smtClean="0"/>
              <a:t> classrooms defined as only 240-499 </a:t>
            </a:r>
            <a:r>
              <a:rPr lang="en-US" sz="2000" dirty="0" err="1" smtClean="0"/>
              <a:t>sq</a:t>
            </a:r>
            <a:r>
              <a:rPr lang="en-US" sz="2000" dirty="0" smtClean="0"/>
              <a:t> </a:t>
            </a:r>
            <a:r>
              <a:rPr lang="en-US" sz="2000" dirty="0" err="1" smtClean="0"/>
              <a:t>ft</a:t>
            </a:r>
            <a:r>
              <a:rPr lang="en-US" sz="2000" dirty="0" smtClean="0"/>
              <a:t>, thought State Ed guidelines call for 75 </a:t>
            </a:r>
            <a:r>
              <a:rPr lang="en-US" sz="2000" dirty="0" err="1" smtClean="0"/>
              <a:t>sq</a:t>
            </a:r>
            <a:r>
              <a:rPr lang="en-US" sz="2000" dirty="0" smtClean="0"/>
              <a:t> </a:t>
            </a:r>
            <a:r>
              <a:rPr lang="en-US" sz="2000" dirty="0" err="1" smtClean="0"/>
              <a:t>ft</a:t>
            </a:r>
            <a:r>
              <a:rPr lang="en-US" sz="2000" dirty="0" smtClean="0"/>
              <a:t> per child with special needs; classrooms this small would allow only 3- 7 students.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2675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Comparison of class sizes in Blue book compared to current averages &amp; Contract for excellence goals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2143734"/>
              </p:ext>
            </p:extLst>
          </p:nvPr>
        </p:nvGraphicFramePr>
        <p:xfrm>
          <a:off x="838201" y="1762125"/>
          <a:ext cx="7286624" cy="42243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6829"/>
                <a:gridCol w="1106829"/>
                <a:gridCol w="1106829"/>
                <a:gridCol w="1106829"/>
                <a:gridCol w="1106829"/>
                <a:gridCol w="1752479"/>
              </a:tblGrid>
              <a:tr h="21586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Grade levels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UFT Contract class size limits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Target class sizes in "blue book"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Current average class sizes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 C4E class Size goals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How many 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sq</a:t>
                      </a:r>
                      <a:r>
                        <a:rPr lang="en-US" sz="1100" u="none" strike="noStrike" dirty="0" smtClean="0">
                          <a:effectLst/>
                        </a:rPr>
                        <a:t> 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ft</a:t>
                      </a:r>
                      <a:r>
                        <a:rPr lang="en-US" sz="1100" u="none" strike="noStrike" dirty="0" smtClean="0">
                          <a:effectLst/>
                        </a:rPr>
                        <a:t> per student required in classrooms according to NYC building code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131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Kindergarten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19.9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35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65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1st-3rd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25.5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19.9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65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4th-5th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22.9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8262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6th-8th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30 (Title I)  </a:t>
                      </a:r>
                      <a:endParaRPr lang="en-US" sz="1100" u="none" strike="noStrike" dirty="0" smtClean="0">
                        <a:effectLst/>
                      </a:endParaRPr>
                    </a:p>
                    <a:p>
                      <a:pPr algn="r" fontAlgn="ctr"/>
                      <a:endParaRPr lang="en-US" sz="1100" u="none" strike="noStrike" dirty="0" smtClean="0">
                        <a:effectLst/>
                      </a:endParaRPr>
                    </a:p>
                    <a:p>
                      <a:pPr algn="r" fontAlgn="ctr"/>
                      <a:r>
                        <a:rPr lang="en-US" sz="1100" u="none" strike="noStrike" dirty="0" smtClean="0">
                          <a:effectLst/>
                        </a:rPr>
                        <a:t>33 </a:t>
                      </a:r>
                      <a:r>
                        <a:rPr lang="en-US" sz="1100" u="none" strike="noStrike" dirty="0">
                          <a:effectLst/>
                        </a:rPr>
                        <a:t>(non-Title I)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27.4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22.9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131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HS (core classes)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26.7*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24.5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76375" y="6315075"/>
            <a:ext cx="3421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r>
              <a:rPr lang="en-US" sz="1400" i="1" dirty="0" smtClean="0"/>
              <a:t>DOE reported HS class sizes unreliable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618806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2550"/>
            <a:ext cx="8229600" cy="512445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38,000 seats in capital plan is too low, esp. given existing overcrowding, projected enrollment, </a:t>
            </a:r>
            <a:r>
              <a:rPr lang="en-US" dirty="0" err="1" smtClean="0"/>
              <a:t>preK</a:t>
            </a:r>
            <a:r>
              <a:rPr lang="en-US" dirty="0" smtClean="0"/>
              <a:t> expansion, class size reduction, new mandates to provide charter schools with space</a:t>
            </a:r>
          </a:p>
          <a:p>
            <a:endParaRPr lang="en-US" dirty="0"/>
          </a:p>
          <a:p>
            <a:r>
              <a:rPr lang="en-US" dirty="0" smtClean="0"/>
              <a:t>Also very low as compared to Mayor’s plan to create or preserve 200,000 affordable housing units.</a:t>
            </a:r>
          </a:p>
          <a:p>
            <a:endParaRPr lang="en-US" dirty="0"/>
          </a:p>
          <a:p>
            <a:r>
              <a:rPr lang="en-US" dirty="0" smtClean="0"/>
              <a:t>Council should expand </a:t>
            </a:r>
            <a:r>
              <a:rPr lang="en-US" dirty="0"/>
              <a:t>the </a:t>
            </a:r>
            <a:r>
              <a:rPr lang="en-US" dirty="0" smtClean="0"/>
              <a:t>seats  in five year capital plan.</a:t>
            </a:r>
          </a:p>
          <a:p>
            <a:endParaRPr lang="en-US" dirty="0"/>
          </a:p>
          <a:p>
            <a:r>
              <a:rPr lang="en-US" dirty="0" smtClean="0"/>
              <a:t>Commission an independent analysis by City Comptroller, IBO or other agency.</a:t>
            </a:r>
          </a:p>
          <a:p>
            <a:endParaRPr lang="en-US" dirty="0" smtClean="0"/>
          </a:p>
          <a:p>
            <a:r>
              <a:rPr lang="en-US" dirty="0" smtClean="0"/>
              <a:t>Adopt reforms to planning process so that schools are built along with housing in future through mandatory inclusionary zoning, impact fees etc.</a:t>
            </a:r>
          </a:p>
          <a:p>
            <a:endParaRPr lang="en-US" dirty="0" smtClean="0"/>
          </a:p>
          <a:p>
            <a:r>
              <a:rPr lang="en-US" dirty="0" smtClean="0"/>
              <a:t>Over half of all states and 60% of large cities have impact fees, requiring developers to pay for costs of infrastructure improvements, including schools.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063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Proposed capital plan vs. needs for seats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Proposed capital plan has (at most) 38,754 seats – and this if Cuomo’s “Smart School” bond act is approved. (806 more seats funded only for design)</a:t>
            </a:r>
          </a:p>
          <a:p>
            <a:endParaRPr lang="en-US" sz="2000" dirty="0" smtClean="0"/>
          </a:p>
          <a:p>
            <a:r>
              <a:rPr lang="en-US" sz="2000" dirty="0" smtClean="0"/>
              <a:t>Plan admits real need </a:t>
            </a:r>
            <a:r>
              <a:rPr lang="en-US" sz="2000" dirty="0"/>
              <a:t>of 49,245 </a:t>
            </a:r>
            <a:r>
              <a:rPr lang="en-US" sz="2000" dirty="0" smtClean="0"/>
              <a:t>(though </a:t>
            </a:r>
            <a:r>
              <a:rPr lang="en-US" sz="2000" dirty="0"/>
              <a:t>doesn’t explain </a:t>
            </a:r>
            <a:r>
              <a:rPr lang="en-US" sz="2000" dirty="0" smtClean="0"/>
              <a:t>how this figure was derived).</a:t>
            </a:r>
          </a:p>
          <a:p>
            <a:endParaRPr lang="en-US" sz="2000" dirty="0"/>
          </a:p>
          <a:p>
            <a:r>
              <a:rPr lang="en-US" sz="2000" dirty="0" smtClean="0"/>
              <a:t>DOE’s consultants project enrollment increases of 60,000-70,000 students by 2021 </a:t>
            </a:r>
          </a:p>
          <a:p>
            <a:endParaRPr lang="en-US" sz="2000" dirty="0" smtClean="0"/>
          </a:p>
          <a:p>
            <a:r>
              <a:rPr lang="en-US" sz="2000" dirty="0" smtClean="0"/>
              <a:t>At least 30,000 seats needed to alleviate current overcrowding for just those districts that </a:t>
            </a:r>
            <a:r>
              <a:rPr lang="en-US" sz="2000" i="1" dirty="0" smtClean="0"/>
              <a:t>average</a:t>
            </a:r>
            <a:r>
              <a:rPr lang="en-US" sz="2000" dirty="0" smtClean="0"/>
              <a:t> above 100</a:t>
            </a:r>
            <a:r>
              <a:rPr lang="en-US" sz="2000" dirty="0"/>
              <a:t>%.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Conclusion: real need for seats </a:t>
            </a:r>
            <a:r>
              <a:rPr lang="en-US" sz="2000" i="1" dirty="0" smtClean="0"/>
              <a:t>at least </a:t>
            </a:r>
            <a:r>
              <a:rPr lang="en-US" sz="2000" dirty="0" smtClean="0"/>
              <a:t>100,000.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1692778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Proposed capital plan vs. needs for </a:t>
            </a:r>
            <a:r>
              <a:rPr lang="en-US" sz="3200" dirty="0" smtClean="0"/>
              <a:t>seats part II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These figures </a:t>
            </a:r>
            <a:r>
              <a:rPr lang="en-US" dirty="0"/>
              <a:t>do not capture overcrowding at neighborhood level, including schools with </a:t>
            </a:r>
            <a:r>
              <a:rPr lang="en-US" dirty="0" smtClean="0"/>
              <a:t>K waiting lists, or need </a:t>
            </a:r>
            <a:r>
              <a:rPr lang="en-US" dirty="0"/>
              <a:t>to expand </a:t>
            </a:r>
            <a:r>
              <a:rPr lang="en-US" dirty="0" smtClean="0"/>
              <a:t>pre-K</a:t>
            </a:r>
            <a:r>
              <a:rPr lang="en-US" dirty="0"/>
              <a:t>, reduce class size, restore cluster rooms, or provide space for charters as </a:t>
            </a:r>
            <a:r>
              <a:rPr lang="en-US" dirty="0" smtClean="0"/>
              <a:t>required in </a:t>
            </a:r>
            <a:r>
              <a:rPr lang="en-US" dirty="0"/>
              <a:t>new state law.</a:t>
            </a:r>
          </a:p>
          <a:p>
            <a:endParaRPr lang="en-US" dirty="0"/>
          </a:p>
          <a:p>
            <a:r>
              <a:rPr lang="en-US" dirty="0"/>
              <a:t>Does not capture need to replace trailers with capacity of </a:t>
            </a:r>
            <a:r>
              <a:rPr lang="en-US" dirty="0" smtClean="0"/>
              <a:t>more than </a:t>
            </a:r>
            <a:r>
              <a:rPr lang="en-US" dirty="0"/>
              <a:t>10,890</a:t>
            </a:r>
            <a:r>
              <a:rPr lang="en-US" dirty="0" smtClean="0"/>
              <a:t> seats.</a:t>
            </a:r>
          </a:p>
          <a:p>
            <a:endParaRPr lang="en-US" dirty="0"/>
          </a:p>
          <a:p>
            <a:r>
              <a:rPr lang="en-US" dirty="0" smtClean="0"/>
              <a:t>Though </a:t>
            </a:r>
            <a:r>
              <a:rPr lang="en-US" dirty="0"/>
              <a:t>DOE </a:t>
            </a:r>
            <a:r>
              <a:rPr lang="en-US" dirty="0" smtClean="0"/>
              <a:t>counts only 7,158 students </a:t>
            </a:r>
            <a:r>
              <a:rPr lang="en-US" dirty="0"/>
              <a:t>attending class in TCUs, actual number is far </a:t>
            </a:r>
            <a:r>
              <a:rPr lang="en-US" dirty="0" smtClean="0"/>
              <a:t>higher &amp; likely over 10,000. </a:t>
            </a:r>
            <a:endParaRPr lang="en-US" dirty="0"/>
          </a:p>
          <a:p>
            <a:endParaRPr lang="en-US" dirty="0"/>
          </a:p>
          <a:p>
            <a:r>
              <a:rPr lang="en-US" dirty="0"/>
              <a:t>Also, DOE utilization figures </a:t>
            </a:r>
            <a:r>
              <a:rPr lang="en-US" i="1" dirty="0"/>
              <a:t>underestimate</a:t>
            </a:r>
            <a:r>
              <a:rPr lang="en-US" dirty="0"/>
              <a:t> actual overcrowding according to most experts and Chancellor, who has appointed a “Blue Book” taskforce to improve them.</a:t>
            </a:r>
          </a:p>
          <a:p>
            <a:endParaRPr lang="en-US" dirty="0"/>
          </a:p>
          <a:p>
            <a:r>
              <a:rPr lang="en-US" dirty="0"/>
              <a:t>Revised utilization formula should be aligned to smaller classes, dedicated rooms for art, music, special education services, and more.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600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Class sizes have increased for six years in a row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Despite provisions in 2007 state law requiring NYC reduce class sizes, classes in  K-3 in 2013-2014 largest since 1998; in grades 4-8 largest since 2002.  </a:t>
            </a:r>
          </a:p>
          <a:p>
            <a:endParaRPr lang="en-US" dirty="0"/>
          </a:p>
          <a:p>
            <a:r>
              <a:rPr lang="en-US" dirty="0" smtClean="0"/>
              <a:t>K-3 average </a:t>
            </a:r>
            <a:r>
              <a:rPr lang="en-US" dirty="0"/>
              <a:t>class size </a:t>
            </a:r>
            <a:r>
              <a:rPr lang="en-US" dirty="0" smtClean="0"/>
              <a:t>was 24.9 (Gen Ed, </a:t>
            </a:r>
            <a:r>
              <a:rPr lang="en-US" dirty="0"/>
              <a:t>inclusion </a:t>
            </a:r>
            <a:r>
              <a:rPr lang="en-US" dirty="0" smtClean="0"/>
              <a:t>&amp; </a:t>
            </a:r>
            <a:r>
              <a:rPr lang="en-US" dirty="0"/>
              <a:t>gifted classes) </a:t>
            </a:r>
            <a:r>
              <a:rPr lang="en-US" dirty="0" smtClean="0"/>
              <a:t>compared </a:t>
            </a:r>
            <a:r>
              <a:rPr lang="en-US" dirty="0"/>
              <a:t>to </a:t>
            </a:r>
            <a:r>
              <a:rPr lang="en-US" dirty="0" smtClean="0"/>
              <a:t>20.9 </a:t>
            </a:r>
            <a:r>
              <a:rPr lang="en-US" dirty="0"/>
              <a:t>in </a:t>
            </a:r>
            <a:r>
              <a:rPr lang="en-US" dirty="0" smtClean="0"/>
              <a:t>2007, increase </a:t>
            </a:r>
            <a:r>
              <a:rPr lang="en-US" dirty="0"/>
              <a:t>of </a:t>
            </a:r>
            <a:r>
              <a:rPr lang="en-US" dirty="0" smtClean="0"/>
              <a:t>19%.</a:t>
            </a:r>
          </a:p>
          <a:p>
            <a:endParaRPr lang="en-US" dirty="0"/>
          </a:p>
          <a:p>
            <a:r>
              <a:rPr lang="en-US" dirty="0" smtClean="0"/>
              <a:t>In </a:t>
            </a:r>
            <a:r>
              <a:rPr lang="en-US" dirty="0"/>
              <a:t>grades 4-8, the average class size </a:t>
            </a:r>
            <a:r>
              <a:rPr lang="en-US" dirty="0" smtClean="0"/>
              <a:t>was 26.8</a:t>
            </a:r>
            <a:r>
              <a:rPr lang="en-US" dirty="0"/>
              <a:t>, compared to </a:t>
            </a:r>
            <a:r>
              <a:rPr lang="en-US" dirty="0" smtClean="0"/>
              <a:t>25.1 in 2007 –increase </a:t>
            </a:r>
            <a:r>
              <a:rPr lang="en-US" dirty="0"/>
              <a:t>of </a:t>
            </a:r>
            <a:r>
              <a:rPr lang="en-US" dirty="0" smtClean="0"/>
              <a:t>6.8%. </a:t>
            </a:r>
          </a:p>
          <a:p>
            <a:endParaRPr lang="en-US" dirty="0"/>
          </a:p>
          <a:p>
            <a:r>
              <a:rPr lang="en-US" dirty="0" smtClean="0"/>
              <a:t>HS </a:t>
            </a:r>
            <a:r>
              <a:rPr lang="en-US" dirty="0"/>
              <a:t>“core” academic classes, </a:t>
            </a:r>
            <a:r>
              <a:rPr lang="en-US" dirty="0" smtClean="0"/>
              <a:t>class size average 26.7, up slightly since 2007</a:t>
            </a:r>
            <a:r>
              <a:rPr lang="en-US" dirty="0"/>
              <a:t>.  </a:t>
            </a:r>
            <a:r>
              <a:rPr lang="en-US" dirty="0" smtClean="0"/>
              <a:t>(Yet </a:t>
            </a:r>
            <a:r>
              <a:rPr lang="en-US" dirty="0"/>
              <a:t>DOE’s </a:t>
            </a:r>
            <a:r>
              <a:rPr lang="en-US" dirty="0" smtClean="0"/>
              <a:t> measure of HS </a:t>
            </a:r>
            <a:r>
              <a:rPr lang="en-US" dirty="0"/>
              <a:t>class sizes is inaccurate and their methodology </a:t>
            </a:r>
            <a:r>
              <a:rPr lang="en-US" dirty="0" smtClean="0"/>
              <a:t>changes, </a:t>
            </a:r>
            <a:r>
              <a:rPr lang="en-US" dirty="0"/>
              <a:t>so </a:t>
            </a:r>
            <a:r>
              <a:rPr lang="en-US" dirty="0" smtClean="0"/>
              <a:t>estimates </a:t>
            </a:r>
            <a:r>
              <a:rPr lang="en-US" dirty="0"/>
              <a:t>cannot be relied upon</a:t>
            </a:r>
            <a:r>
              <a:rPr lang="en-US" dirty="0" smtClean="0"/>
              <a:t>.)</a:t>
            </a:r>
          </a:p>
          <a:p>
            <a:endParaRPr lang="en-US" dirty="0"/>
          </a:p>
          <a:p>
            <a:r>
              <a:rPr lang="en-US" dirty="0" smtClean="0"/>
              <a:t>Averages do NOT tell the whole story – as more than 330,000 students were in classes of 30 or more in 2013-2014.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There were 40,268 </a:t>
            </a:r>
            <a:r>
              <a:rPr lang="en-US" dirty="0"/>
              <a:t>kids in K-3 </a:t>
            </a:r>
            <a:r>
              <a:rPr lang="en-US" dirty="0" smtClean="0"/>
              <a:t>in classes of 30 </a:t>
            </a:r>
            <a:r>
              <a:rPr lang="en-US" dirty="0"/>
              <a:t>or </a:t>
            </a:r>
            <a:r>
              <a:rPr lang="en-US" dirty="0" smtClean="0"/>
              <a:t>more in 2013-2014 – an increase of nearly 14% compared to the year before.</a:t>
            </a:r>
            <a:r>
              <a:rPr lang="en-US" dirty="0"/>
              <a:t> </a:t>
            </a:r>
          </a:p>
          <a:p>
            <a:endParaRPr lang="en-US" dirty="0"/>
          </a:p>
          <a:p>
            <a:r>
              <a:rPr lang="en-US" dirty="0"/>
              <a:t>The number of teachers decreased by </a:t>
            </a:r>
            <a:r>
              <a:rPr lang="en-US" dirty="0" smtClean="0"/>
              <a:t>over 5000 between </a:t>
            </a:r>
            <a:r>
              <a:rPr lang="en-US" dirty="0"/>
              <a:t>2007-2010, according to the Mayor’s Management Report, despite rising enrollment.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753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5541119"/>
              </p:ext>
            </p:extLst>
          </p:nvPr>
        </p:nvGraphicFramePr>
        <p:xfrm>
          <a:off x="457200" y="685800"/>
          <a:ext cx="8229600" cy="544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23866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7248229"/>
              </p:ext>
            </p:extLst>
          </p:nvPr>
        </p:nvGraphicFramePr>
        <p:xfrm>
          <a:off x="76200" y="304800"/>
          <a:ext cx="9067800" cy="678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07473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7996095"/>
              </p:ext>
            </p:extLst>
          </p:nvPr>
        </p:nvGraphicFramePr>
        <p:xfrm>
          <a:off x="1066800" y="533400"/>
          <a:ext cx="65532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491948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3042</TotalTime>
  <Words>2539</Words>
  <Application>Microsoft Macintosh PowerPoint</Application>
  <PresentationFormat>On-screen Show (4:3)</PresentationFormat>
  <Paragraphs>271</Paragraphs>
  <Slides>32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Clarity</vt:lpstr>
      <vt:lpstr>UnMet need for seats in New 2015-2019 capital plan  Including CLASS SIZE and OVERCROWDING data   for Community School district 12</vt:lpstr>
      <vt:lpstr>School Utilization Rates at critical levels</vt:lpstr>
      <vt:lpstr>Average Utilization Rates City-Wide 2012-2013</vt:lpstr>
      <vt:lpstr>Proposed capital plan vs. needs for seats</vt:lpstr>
      <vt:lpstr>Proposed capital plan vs. needs for seats part II</vt:lpstr>
      <vt:lpstr>Class sizes have increased for six years in a row </vt:lpstr>
      <vt:lpstr>PowerPoint Presentation</vt:lpstr>
      <vt:lpstr>PowerPoint Presentation</vt:lpstr>
      <vt:lpstr>PowerPoint Presentation</vt:lpstr>
      <vt:lpstr>Class sizes in District 12 have increased in grades K-3  by 27% since 2006 and are far above Contracts for Excellence goals</vt:lpstr>
      <vt:lpstr>District 12’s class sizes in grades 4-8 have increased by 11.8% since 2007  and are also above Contracts for Excellence goals</vt:lpstr>
      <vt:lpstr> Class sizes city-wide have increased in core HS classes as well, by 2.3% since 2007, though the DOE data is unreliable* </vt:lpstr>
      <vt:lpstr>D12 Schools with large class sizes</vt:lpstr>
      <vt:lpstr>Examples of schools in D12 with large class sizes, K-3</vt:lpstr>
      <vt:lpstr>At least 30,000 seats currently needed  just in districts averaging over 100%</vt:lpstr>
      <vt:lpstr>Over-utilized ES and MS buildings in CSD 12 and in Bronx HS </vt:lpstr>
      <vt:lpstr>Average Building Utilization Rates  in CSD 12 </vt:lpstr>
      <vt:lpstr>9 Over-utilized ES buildings in CSD 12</vt:lpstr>
      <vt:lpstr>14 Bronx High Schools Above 100%;  2,385 HS seats needed to reduce building utilization rate to 100% but NO Bronx HS to be built in capital plan </vt:lpstr>
      <vt:lpstr>New Seats in Capital Plan and DOE Enrollment Projections for CSD 12</vt:lpstr>
      <vt:lpstr>City-wide Enrollment Projections K-8 vs. New Seats in Capital Plan </vt:lpstr>
      <vt:lpstr>City-wide Enrollment Projections HS vs. New Seats in Capital Plan </vt:lpstr>
      <vt:lpstr>Also Kindergarten wait lists in many neighborhoods</vt:lpstr>
      <vt:lpstr>2014 Kindergarten Waitlists in CSD 12</vt:lpstr>
      <vt:lpstr>Trailers in CSD 12 and Bronx HS</vt:lpstr>
      <vt:lpstr>Seats Need for CSD 12 and Bronx High Schools</vt:lpstr>
      <vt:lpstr>New charter provisions passed in state budget</vt:lpstr>
      <vt:lpstr>Charter space provisions ONLY apply to NYC</vt:lpstr>
      <vt:lpstr>How many charters will there be entitled to free space?</vt:lpstr>
      <vt:lpstr> Blue book data &amp; Utilization formula inaccurate &amp; underestimates actual level of overcrowding  </vt:lpstr>
      <vt:lpstr>Comparison of class sizes in Blue book compared to current averages &amp; Contract for excellence goals</vt:lpstr>
      <vt:lpstr>Some Recommendations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Education Council, District 10  Presentation</dc:title>
  <dc:creator>Peter Dalmasy</dc:creator>
  <cp:lastModifiedBy>Peter Dalmasy</cp:lastModifiedBy>
  <cp:revision>101</cp:revision>
  <cp:lastPrinted>2014-03-23T01:45:07Z</cp:lastPrinted>
  <dcterms:created xsi:type="dcterms:W3CDTF">2014-02-11T14:35:23Z</dcterms:created>
  <dcterms:modified xsi:type="dcterms:W3CDTF">2014-07-11T18:41:28Z</dcterms:modified>
</cp:coreProperties>
</file>