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handoutMasterIdLst>
    <p:handoutMasterId r:id="rId35"/>
  </p:handoutMasterIdLst>
  <p:sldIdLst>
    <p:sldId id="256" r:id="rId2"/>
    <p:sldId id="286" r:id="rId3"/>
    <p:sldId id="287" r:id="rId4"/>
    <p:sldId id="288" r:id="rId5"/>
    <p:sldId id="289" r:id="rId6"/>
    <p:sldId id="290" r:id="rId7"/>
    <p:sldId id="291" r:id="rId8"/>
    <p:sldId id="292" r:id="rId9"/>
    <p:sldId id="293" r:id="rId10"/>
    <p:sldId id="259" r:id="rId11"/>
    <p:sldId id="260" r:id="rId12"/>
    <p:sldId id="261" r:id="rId13"/>
    <p:sldId id="257" r:id="rId14"/>
    <p:sldId id="262" r:id="rId15"/>
    <p:sldId id="294" r:id="rId16"/>
    <p:sldId id="295" r:id="rId17"/>
    <p:sldId id="296" r:id="rId18"/>
    <p:sldId id="297" r:id="rId19"/>
    <p:sldId id="298" r:id="rId20"/>
    <p:sldId id="299" r:id="rId21"/>
    <p:sldId id="300" r:id="rId22"/>
    <p:sldId id="301" r:id="rId23"/>
    <p:sldId id="303" r:id="rId24"/>
    <p:sldId id="304" r:id="rId25"/>
    <p:sldId id="312" r:id="rId26"/>
    <p:sldId id="305" r:id="rId27"/>
    <p:sldId id="306" r:id="rId28"/>
    <p:sldId id="307" r:id="rId29"/>
    <p:sldId id="308" r:id="rId30"/>
    <p:sldId id="309" r:id="rId31"/>
    <p:sldId id="310" r:id="rId32"/>
    <p:sldId id="311" r:id="rId33"/>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440" y="-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6.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050987064"/>
        <c:axId val="-2134374232"/>
      </c:barChart>
      <c:catAx>
        <c:axId val="2050987064"/>
        <c:scaling>
          <c:orientation val="minMax"/>
        </c:scaling>
        <c:delete val="0"/>
        <c:axPos val="b"/>
        <c:majorTickMark val="out"/>
        <c:minorTickMark val="none"/>
        <c:tickLblPos val="nextTo"/>
        <c:crossAx val="-2134374232"/>
        <c:crosses val="autoZero"/>
        <c:auto val="1"/>
        <c:lblAlgn val="ctr"/>
        <c:lblOffset val="100"/>
        <c:noMultiLvlLbl val="0"/>
      </c:catAx>
      <c:valAx>
        <c:axId val="-2134374232"/>
        <c:scaling>
          <c:orientation val="minMax"/>
        </c:scaling>
        <c:delete val="0"/>
        <c:axPos val="l"/>
        <c:majorGridlines/>
        <c:numFmt formatCode="0%" sourceLinked="1"/>
        <c:majorTickMark val="out"/>
        <c:minorTickMark val="none"/>
        <c:tickLblPos val="nextTo"/>
        <c:crossAx val="205098706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Sheet9!$D$24:$D$26</c:f>
              <c:strCache>
                <c:ptCount val="3"/>
                <c:pt idx="0">
                  <c:v>P.S. 096 RICHARD RODGERS</c:v>
                </c:pt>
                <c:pt idx="1">
                  <c:v>P.S. 097 BRONX</c:v>
                </c:pt>
                <c:pt idx="2">
                  <c:v>P.S. 112 BRONXWOOD</c:v>
                </c:pt>
              </c:strCache>
            </c:strRef>
          </c:cat>
          <c:val>
            <c:numRef>
              <c:f>Sheet9!$E$24:$E$26</c:f>
              <c:numCache>
                <c:formatCode>0</c:formatCode>
                <c:ptCount val="3"/>
                <c:pt idx="0">
                  <c:v>32.3</c:v>
                </c:pt>
                <c:pt idx="1">
                  <c:v>32.0</c:v>
                </c:pt>
                <c:pt idx="2">
                  <c:v>32.0</c:v>
                </c:pt>
              </c:numCache>
            </c:numRef>
          </c:val>
        </c:ser>
        <c:dLbls>
          <c:showLegendKey val="0"/>
          <c:showVal val="0"/>
          <c:showCatName val="0"/>
          <c:showSerName val="0"/>
          <c:showPercent val="0"/>
          <c:showBubbleSize val="0"/>
        </c:dLbls>
        <c:gapWidth val="150"/>
        <c:axId val="2137227000"/>
        <c:axId val="2137626568"/>
      </c:barChart>
      <c:catAx>
        <c:axId val="2137227000"/>
        <c:scaling>
          <c:orientation val="minMax"/>
        </c:scaling>
        <c:delete val="0"/>
        <c:axPos val="b"/>
        <c:majorTickMark val="out"/>
        <c:minorTickMark val="none"/>
        <c:tickLblPos val="nextTo"/>
        <c:crossAx val="2137626568"/>
        <c:crosses val="autoZero"/>
        <c:auto val="1"/>
        <c:lblAlgn val="ctr"/>
        <c:lblOffset val="100"/>
        <c:noMultiLvlLbl val="0"/>
      </c:catAx>
      <c:valAx>
        <c:axId val="2137626568"/>
        <c:scaling>
          <c:orientation val="minMax"/>
        </c:scaling>
        <c:delete val="0"/>
        <c:axPos val="l"/>
        <c:majorGridlines/>
        <c:numFmt formatCode="0" sourceLinked="1"/>
        <c:majorTickMark val="out"/>
        <c:minorTickMark val="none"/>
        <c:tickLblPos val="nextTo"/>
        <c:crossAx val="2137227000"/>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2</a:t>
            </a:r>
            <a:r>
              <a:rPr lang="en-US" baseline="30000" dirty="0" smtClean="0"/>
              <a:t>nd</a:t>
            </a:r>
            <a:r>
              <a:rPr lang="en-US" baseline="0"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Sheet9!$D$28:$D$30</c:f>
              <c:strCache>
                <c:ptCount val="3"/>
                <c:pt idx="0">
                  <c:v>P.S. 106 PARKCHESTER</c:v>
                </c:pt>
                <c:pt idx="1">
                  <c:v>BAYCHESTER ACADEMY</c:v>
                </c:pt>
                <c:pt idx="2">
                  <c:v>P.S. 111 SETON FALLS</c:v>
                </c:pt>
              </c:strCache>
            </c:strRef>
          </c:cat>
          <c:val>
            <c:numRef>
              <c:f>Sheet9!$E$28:$E$30</c:f>
              <c:numCache>
                <c:formatCode>0</c:formatCode>
                <c:ptCount val="3"/>
                <c:pt idx="0">
                  <c:v>31.6</c:v>
                </c:pt>
                <c:pt idx="1">
                  <c:v>31.0</c:v>
                </c:pt>
                <c:pt idx="2">
                  <c:v>30.3</c:v>
                </c:pt>
              </c:numCache>
            </c:numRef>
          </c:val>
        </c:ser>
        <c:dLbls>
          <c:showLegendKey val="0"/>
          <c:showVal val="0"/>
          <c:showCatName val="0"/>
          <c:showSerName val="0"/>
          <c:showPercent val="0"/>
          <c:showBubbleSize val="0"/>
        </c:dLbls>
        <c:gapWidth val="150"/>
        <c:axId val="2134412344"/>
        <c:axId val="2137189608"/>
      </c:barChart>
      <c:catAx>
        <c:axId val="2134412344"/>
        <c:scaling>
          <c:orientation val="minMax"/>
        </c:scaling>
        <c:delete val="0"/>
        <c:axPos val="b"/>
        <c:majorTickMark val="out"/>
        <c:minorTickMark val="none"/>
        <c:tickLblPos val="nextTo"/>
        <c:crossAx val="2137189608"/>
        <c:crosses val="autoZero"/>
        <c:auto val="1"/>
        <c:lblAlgn val="ctr"/>
        <c:lblOffset val="100"/>
        <c:noMultiLvlLbl val="0"/>
      </c:catAx>
      <c:valAx>
        <c:axId val="2137189608"/>
        <c:scaling>
          <c:orientation val="minMax"/>
        </c:scaling>
        <c:delete val="0"/>
        <c:axPos val="l"/>
        <c:majorGridlines/>
        <c:numFmt formatCode="0" sourceLinked="1"/>
        <c:majorTickMark val="out"/>
        <c:minorTickMark val="none"/>
        <c:tickLblPos val="nextTo"/>
        <c:crossAx val="2134412344"/>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Sheet9!$D$32:$D$37</c:f>
              <c:strCache>
                <c:ptCount val="6"/>
                <c:pt idx="0">
                  <c:v>P.S. 019 JUDITH K. WEISS</c:v>
                </c:pt>
                <c:pt idx="1">
                  <c:v>P.S. 108 PHILIP J. ABINANTI</c:v>
                </c:pt>
                <c:pt idx="2">
                  <c:v>P.S. 083 DONALD HERTZ</c:v>
                </c:pt>
                <c:pt idx="3">
                  <c:v>P.S. 108 PHILIP J. ABINANTI</c:v>
                </c:pt>
                <c:pt idx="4">
                  <c:v>PS/MS 194</c:v>
                </c:pt>
                <c:pt idx="5">
                  <c:v>P.S. 076 THE BENNINGTON SCHOOL</c:v>
                </c:pt>
              </c:strCache>
            </c:strRef>
          </c:cat>
          <c:val>
            <c:numRef>
              <c:f>Sheet9!$E$32:$E$37</c:f>
              <c:numCache>
                <c:formatCode>0</c:formatCode>
                <c:ptCount val="6"/>
                <c:pt idx="0">
                  <c:v>33.0</c:v>
                </c:pt>
                <c:pt idx="1">
                  <c:v>33.0</c:v>
                </c:pt>
                <c:pt idx="2">
                  <c:v>32.2</c:v>
                </c:pt>
                <c:pt idx="3">
                  <c:v>32.0</c:v>
                </c:pt>
                <c:pt idx="4">
                  <c:v>32.0</c:v>
                </c:pt>
                <c:pt idx="5">
                  <c:v>31.0</c:v>
                </c:pt>
              </c:numCache>
            </c:numRef>
          </c:val>
        </c:ser>
        <c:dLbls>
          <c:showLegendKey val="0"/>
          <c:showVal val="0"/>
          <c:showCatName val="0"/>
          <c:showSerName val="0"/>
          <c:showPercent val="0"/>
          <c:showBubbleSize val="0"/>
        </c:dLbls>
        <c:gapWidth val="150"/>
        <c:axId val="2131849848"/>
        <c:axId val="2119816776"/>
      </c:barChart>
      <c:catAx>
        <c:axId val="2131849848"/>
        <c:scaling>
          <c:orientation val="minMax"/>
        </c:scaling>
        <c:delete val="0"/>
        <c:axPos val="b"/>
        <c:majorTickMark val="out"/>
        <c:minorTickMark val="none"/>
        <c:tickLblPos val="nextTo"/>
        <c:crossAx val="2119816776"/>
        <c:crosses val="autoZero"/>
        <c:auto val="1"/>
        <c:lblAlgn val="ctr"/>
        <c:lblOffset val="100"/>
        <c:noMultiLvlLbl val="0"/>
      </c:catAx>
      <c:valAx>
        <c:axId val="2119816776"/>
        <c:scaling>
          <c:orientation val="minMax"/>
        </c:scaling>
        <c:delete val="0"/>
        <c:axPos val="l"/>
        <c:majorGridlines/>
        <c:numFmt formatCode="0" sourceLinked="1"/>
        <c:majorTickMark val="out"/>
        <c:minorTickMark val="none"/>
        <c:tickLblPos val="nextTo"/>
        <c:crossAx val="2131849848"/>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32225208"/>
        <c:axId val="2119513816"/>
      </c:barChart>
      <c:catAx>
        <c:axId val="-2132225208"/>
        <c:scaling>
          <c:orientation val="minMax"/>
        </c:scaling>
        <c:delete val="0"/>
        <c:axPos val="b"/>
        <c:majorTickMark val="out"/>
        <c:minorTickMark val="none"/>
        <c:tickLblPos val="nextTo"/>
        <c:crossAx val="2119513816"/>
        <c:crosses val="autoZero"/>
        <c:auto val="1"/>
        <c:lblAlgn val="ctr"/>
        <c:lblOffset val="100"/>
        <c:noMultiLvlLbl val="0"/>
      </c:catAx>
      <c:valAx>
        <c:axId val="2119513816"/>
        <c:scaling>
          <c:orientation val="minMax"/>
        </c:scaling>
        <c:delete val="0"/>
        <c:axPos val="l"/>
        <c:majorGridlines/>
        <c:numFmt formatCode="#,##0" sourceLinked="1"/>
        <c:majorTickMark val="out"/>
        <c:minorTickMark val="none"/>
        <c:tickLblPos val="nextTo"/>
        <c:crossAx val="-213222520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34174616"/>
        <c:axId val="-2134249176"/>
      </c:barChart>
      <c:catAx>
        <c:axId val="-2134174616"/>
        <c:scaling>
          <c:orientation val="minMax"/>
        </c:scaling>
        <c:delete val="0"/>
        <c:axPos val="b"/>
        <c:majorTickMark val="out"/>
        <c:minorTickMark val="none"/>
        <c:tickLblPos val="nextTo"/>
        <c:crossAx val="-2134249176"/>
        <c:crosses val="autoZero"/>
        <c:auto val="1"/>
        <c:lblAlgn val="ctr"/>
        <c:lblOffset val="100"/>
        <c:noMultiLvlLbl val="0"/>
      </c:catAx>
      <c:valAx>
        <c:axId val="-2134249176"/>
        <c:scaling>
          <c:orientation val="minMax"/>
        </c:scaling>
        <c:delete val="0"/>
        <c:axPos val="l"/>
        <c:majorGridlines/>
        <c:numFmt formatCode="#,##0" sourceLinked="1"/>
        <c:majorTickMark val="out"/>
        <c:minorTickMark val="none"/>
        <c:tickLblPos val="nextTo"/>
        <c:crossAx val="-213417461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7443064"/>
        <c:axId val="2029001160"/>
      </c:barChart>
      <c:catAx>
        <c:axId val="-2137443064"/>
        <c:scaling>
          <c:orientation val="minMax"/>
        </c:scaling>
        <c:delete val="0"/>
        <c:axPos val="b"/>
        <c:majorTickMark val="out"/>
        <c:minorTickMark val="none"/>
        <c:tickLblPos val="nextTo"/>
        <c:crossAx val="2029001160"/>
        <c:crosses val="autoZero"/>
        <c:auto val="1"/>
        <c:lblAlgn val="ctr"/>
        <c:lblOffset val="100"/>
        <c:noMultiLvlLbl val="0"/>
      </c:catAx>
      <c:valAx>
        <c:axId val="2029001160"/>
        <c:scaling>
          <c:orientation val="minMax"/>
        </c:scaling>
        <c:delete val="0"/>
        <c:axPos val="l"/>
        <c:majorGridlines/>
        <c:numFmt formatCode="0%" sourceLinked="1"/>
        <c:majorTickMark val="out"/>
        <c:minorTickMark val="none"/>
        <c:tickLblPos val="nextTo"/>
        <c:crossAx val="-2137443064"/>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'D11'!$F$96:$F$101</c:f>
              <c:strCache>
                <c:ptCount val="6"/>
                <c:pt idx="0">
                  <c:v>District 10 Elementary Schools</c:v>
                </c:pt>
                <c:pt idx="1">
                  <c:v>Citywide Elementary Schools</c:v>
                </c:pt>
                <c:pt idx="2">
                  <c:v>District 10 Middle Schools</c:v>
                </c:pt>
                <c:pt idx="3">
                  <c:v>Citywide Middle Schools</c:v>
                </c:pt>
                <c:pt idx="4">
                  <c:v>Bronx High Schools</c:v>
                </c:pt>
                <c:pt idx="5">
                  <c:v>Citywide High Schools</c:v>
                </c:pt>
              </c:strCache>
            </c:strRef>
          </c:cat>
          <c:val>
            <c:numRef>
              <c:f>'D11'!$G$96:$G$101</c:f>
              <c:numCache>
                <c:formatCode>0.0%</c:formatCode>
                <c:ptCount val="6"/>
                <c:pt idx="0">
                  <c:v>1.056</c:v>
                </c:pt>
                <c:pt idx="1">
                  <c:v>0.974</c:v>
                </c:pt>
                <c:pt idx="2">
                  <c:v>0.805</c:v>
                </c:pt>
                <c:pt idx="3">
                  <c:v>0.809</c:v>
                </c:pt>
                <c:pt idx="4">
                  <c:v>0.894</c:v>
                </c:pt>
                <c:pt idx="5">
                  <c:v>0.952</c:v>
                </c:pt>
              </c:numCache>
            </c:numRef>
          </c:val>
        </c:ser>
        <c:dLbls>
          <c:showLegendKey val="0"/>
          <c:showVal val="0"/>
          <c:showCatName val="0"/>
          <c:showSerName val="0"/>
          <c:showPercent val="0"/>
          <c:showBubbleSize val="0"/>
        </c:dLbls>
        <c:gapWidth val="150"/>
        <c:axId val="-2137703048"/>
        <c:axId val="-2137394360"/>
      </c:barChart>
      <c:catAx>
        <c:axId val="-2137703048"/>
        <c:scaling>
          <c:orientation val="minMax"/>
        </c:scaling>
        <c:delete val="0"/>
        <c:axPos val="b"/>
        <c:majorTickMark val="out"/>
        <c:minorTickMark val="none"/>
        <c:tickLblPos val="nextTo"/>
        <c:crossAx val="-2137394360"/>
        <c:crosses val="autoZero"/>
        <c:auto val="1"/>
        <c:lblAlgn val="ctr"/>
        <c:lblOffset val="100"/>
        <c:noMultiLvlLbl val="0"/>
      </c:catAx>
      <c:valAx>
        <c:axId val="-2137394360"/>
        <c:scaling>
          <c:orientation val="minMax"/>
        </c:scaling>
        <c:delete val="0"/>
        <c:axPos val="l"/>
        <c:majorGridlines/>
        <c:numFmt formatCode="0%" sourceLinked="0"/>
        <c:majorTickMark val="out"/>
        <c:minorTickMark val="none"/>
        <c:tickLblPos val="nextTo"/>
        <c:crossAx val="-2137703048"/>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'D11'!$D$157:$D$184</c:f>
              <c:strCache>
                <c:ptCount val="28"/>
                <c:pt idx="0">
                  <c:v>P.S. 108 TRANSPORTABLE</c:v>
                </c:pt>
                <c:pt idx="1">
                  <c:v>P.S. 16 TRANSPORTABLE1</c:v>
                </c:pt>
                <c:pt idx="2">
                  <c:v>P.S. 103 TEMP. C.R. BLDG.</c:v>
                </c:pt>
                <c:pt idx="3">
                  <c:v>P.S. 87 TRANSPORTABLE</c:v>
                </c:pt>
                <c:pt idx="4">
                  <c:v>P.S. 105 TEMP. C.R. BLDG.</c:v>
                </c:pt>
                <c:pt idx="5">
                  <c:v>P.S. 19</c:v>
                </c:pt>
                <c:pt idx="6">
                  <c:v>P.S. 76 TEMP. C.R. BLDG.</c:v>
                </c:pt>
                <c:pt idx="7">
                  <c:v>P.S. 97 TEMP. C.R. BLDG.</c:v>
                </c:pt>
                <c:pt idx="8">
                  <c:v>P.S. 89 TEMP. C.R. BLDG.</c:v>
                </c:pt>
                <c:pt idx="9">
                  <c:v>P.S. 21</c:v>
                </c:pt>
                <c:pt idx="10">
                  <c:v>P.S. 106</c:v>
                </c:pt>
                <c:pt idx="11">
                  <c:v>P.S./I.S. 194</c:v>
                </c:pt>
                <c:pt idx="12">
                  <c:v>P.S. 83 ANNEX</c:v>
                </c:pt>
                <c:pt idx="13">
                  <c:v>P.S. 175 TRANSPORTABLE </c:v>
                </c:pt>
                <c:pt idx="14">
                  <c:v>P.S. 121 TEMP. C.R. BLDG.</c:v>
                </c:pt>
                <c:pt idx="15">
                  <c:v>P.S. 41</c:v>
                </c:pt>
                <c:pt idx="16">
                  <c:v>P.S. 97 TRANSPORTABLE</c:v>
                </c:pt>
                <c:pt idx="17">
                  <c:v>P.S. 96</c:v>
                </c:pt>
                <c:pt idx="18">
                  <c:v>P.S. 76</c:v>
                </c:pt>
                <c:pt idx="19">
                  <c:v>P.S. 105</c:v>
                </c:pt>
                <c:pt idx="20">
                  <c:v>P.S. 108</c:v>
                </c:pt>
                <c:pt idx="21">
                  <c:v>P.S. 97</c:v>
                </c:pt>
                <c:pt idx="22">
                  <c:v>P.S. 178</c:v>
                </c:pt>
                <c:pt idx="23">
                  <c:v>P.S. 16</c:v>
                </c:pt>
                <c:pt idx="24">
                  <c:v>P.S. 78</c:v>
                </c:pt>
                <c:pt idx="25">
                  <c:v>P.S. 68 TEMP. C.R. BLDG.</c:v>
                </c:pt>
                <c:pt idx="26">
                  <c:v>P.S. 87</c:v>
                </c:pt>
                <c:pt idx="27">
                  <c:v>P.S. 16 TRANSPORTABLE2</c:v>
                </c:pt>
              </c:strCache>
            </c:strRef>
          </c:cat>
          <c:val>
            <c:numRef>
              <c:f>'D11'!$E$157:$E$184</c:f>
              <c:numCache>
                <c:formatCode>General</c:formatCode>
                <c:ptCount val="28"/>
                <c:pt idx="0">
                  <c:v>187.0</c:v>
                </c:pt>
                <c:pt idx="1">
                  <c:v>173.0</c:v>
                </c:pt>
                <c:pt idx="2">
                  <c:v>159.0</c:v>
                </c:pt>
                <c:pt idx="3">
                  <c:v>152.0</c:v>
                </c:pt>
                <c:pt idx="4">
                  <c:v>151.0</c:v>
                </c:pt>
                <c:pt idx="5">
                  <c:v>147.0</c:v>
                </c:pt>
                <c:pt idx="6">
                  <c:v>143.0</c:v>
                </c:pt>
                <c:pt idx="7">
                  <c:v>141.0</c:v>
                </c:pt>
                <c:pt idx="8">
                  <c:v>140.0</c:v>
                </c:pt>
                <c:pt idx="9">
                  <c:v>137.0</c:v>
                </c:pt>
                <c:pt idx="10">
                  <c:v>137.0</c:v>
                </c:pt>
                <c:pt idx="11">
                  <c:v>136.0</c:v>
                </c:pt>
                <c:pt idx="12">
                  <c:v>134.0</c:v>
                </c:pt>
                <c:pt idx="13">
                  <c:v>126.0</c:v>
                </c:pt>
                <c:pt idx="14">
                  <c:v>126.0</c:v>
                </c:pt>
                <c:pt idx="15">
                  <c:v>125.0</c:v>
                </c:pt>
                <c:pt idx="16">
                  <c:v>125.0</c:v>
                </c:pt>
                <c:pt idx="17">
                  <c:v>123.0</c:v>
                </c:pt>
                <c:pt idx="18">
                  <c:v>120.0</c:v>
                </c:pt>
                <c:pt idx="19">
                  <c:v>114.0</c:v>
                </c:pt>
                <c:pt idx="20">
                  <c:v>114.0</c:v>
                </c:pt>
                <c:pt idx="21">
                  <c:v>113.0</c:v>
                </c:pt>
                <c:pt idx="22">
                  <c:v>111.0</c:v>
                </c:pt>
                <c:pt idx="23">
                  <c:v>110.0</c:v>
                </c:pt>
                <c:pt idx="24">
                  <c:v>109.0</c:v>
                </c:pt>
                <c:pt idx="25">
                  <c:v>109.0</c:v>
                </c:pt>
                <c:pt idx="26">
                  <c:v>108.0</c:v>
                </c:pt>
                <c:pt idx="27">
                  <c:v>107.0</c:v>
                </c:pt>
              </c:numCache>
            </c:numRef>
          </c:val>
        </c:ser>
        <c:dLbls>
          <c:showLegendKey val="0"/>
          <c:showVal val="0"/>
          <c:showCatName val="0"/>
          <c:showSerName val="0"/>
          <c:showPercent val="0"/>
          <c:showBubbleSize val="0"/>
        </c:dLbls>
        <c:gapWidth val="150"/>
        <c:axId val="-2131965400"/>
        <c:axId val="2119811112"/>
      </c:barChart>
      <c:catAx>
        <c:axId val="-2131965400"/>
        <c:scaling>
          <c:orientation val="minMax"/>
        </c:scaling>
        <c:delete val="0"/>
        <c:axPos val="b"/>
        <c:majorTickMark val="out"/>
        <c:minorTickMark val="none"/>
        <c:tickLblPos val="nextTo"/>
        <c:crossAx val="2119811112"/>
        <c:crosses val="autoZero"/>
        <c:auto val="1"/>
        <c:lblAlgn val="ctr"/>
        <c:lblOffset val="100"/>
        <c:noMultiLvlLbl val="0"/>
      </c:catAx>
      <c:valAx>
        <c:axId val="2119811112"/>
        <c:scaling>
          <c:orientation val="minMax"/>
        </c:scaling>
        <c:delete val="0"/>
        <c:axPos val="l"/>
        <c:majorGridlines/>
        <c:numFmt formatCode="General" sourceLinked="1"/>
        <c:majorTickMark val="out"/>
        <c:minorTickMark val="none"/>
        <c:tickLblPos val="nextTo"/>
        <c:crossAx val="-2131965400"/>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Sheet1!$A$2:$A$15</c:f>
              <c:strCache>
                <c:ptCount val="14"/>
                <c:pt idx="0">
                  <c:v>BRONX HS OF SCIENCE</c:v>
                </c:pt>
                <c:pt idx="1">
                  <c:v>BRONX LEADERSHIP ACADEMY</c:v>
                </c:pt>
                <c:pt idx="2">
                  <c:v>M.S./H.S. 270</c:v>
                </c:pt>
                <c:pt idx="3">
                  <c:v>HS OF AMERICAN STUDIES</c:v>
                </c:pt>
                <c:pt idx="4">
                  <c:v>JAMES MONROE HS CAMPUS ANNEX</c:v>
                </c:pt>
                <c:pt idx="5">
                  <c:v>EAGLE ACADEMY FOR YOUNG MEN</c:v>
                </c:pt>
                <c:pt idx="6">
                  <c:v>BATHGATE HS</c:v>
                </c:pt>
                <c:pt idx="7">
                  <c:v>HERBERT H. LEHMAN HS</c:v>
                </c:pt>
                <c:pt idx="8">
                  <c:v>DEWITT CLINTON HS</c:v>
                </c:pt>
                <c:pt idx="9">
                  <c:v>BRONX HS FOR THE VISUAL ARTS</c:v>
                </c:pt>
                <c:pt idx="10">
                  <c:v>EVANDER CHILDS HS</c:v>
                </c:pt>
                <c:pt idx="11">
                  <c:v>MORRIS HS</c:v>
                </c:pt>
                <c:pt idx="12">
                  <c:v>HS OF LAW, GOV'T &amp; JUSTICE</c:v>
                </c:pt>
                <c:pt idx="13">
                  <c:v>MOTT HAVEN EDUCATIONAL CAMPUS</c:v>
                </c:pt>
              </c:strCache>
            </c:strRef>
          </c:cat>
          <c:val>
            <c:numRef>
              <c:f>Sheet1!$B$2:$B$15</c:f>
              <c:numCache>
                <c:formatCode>0%</c:formatCode>
                <c:ptCount val="14"/>
                <c:pt idx="0">
                  <c:v>1.33</c:v>
                </c:pt>
                <c:pt idx="1">
                  <c:v>1.26</c:v>
                </c:pt>
                <c:pt idx="2">
                  <c:v>1.24</c:v>
                </c:pt>
                <c:pt idx="3">
                  <c:v>1.19</c:v>
                </c:pt>
                <c:pt idx="4">
                  <c:v>1.16</c:v>
                </c:pt>
                <c:pt idx="5">
                  <c:v>1.14</c:v>
                </c:pt>
                <c:pt idx="6">
                  <c:v>1.13</c:v>
                </c:pt>
                <c:pt idx="7">
                  <c:v>1.09</c:v>
                </c:pt>
                <c:pt idx="8">
                  <c:v>1.09</c:v>
                </c:pt>
                <c:pt idx="9">
                  <c:v>1.07</c:v>
                </c:pt>
                <c:pt idx="10">
                  <c:v>1.06</c:v>
                </c:pt>
                <c:pt idx="11">
                  <c:v>1.05</c:v>
                </c:pt>
                <c:pt idx="12">
                  <c:v>1.03</c:v>
                </c:pt>
                <c:pt idx="13">
                  <c:v>1.03</c:v>
                </c:pt>
              </c:numCache>
            </c:numRef>
          </c:val>
        </c:ser>
        <c:dLbls>
          <c:showLegendKey val="0"/>
          <c:showVal val="0"/>
          <c:showCatName val="0"/>
          <c:showSerName val="0"/>
          <c:showPercent val="0"/>
          <c:showBubbleSize val="0"/>
        </c:dLbls>
        <c:gapWidth val="150"/>
        <c:axId val="2132604760"/>
        <c:axId val="2131799704"/>
      </c:barChart>
      <c:catAx>
        <c:axId val="2132604760"/>
        <c:scaling>
          <c:orientation val="minMax"/>
        </c:scaling>
        <c:delete val="0"/>
        <c:axPos val="b"/>
        <c:majorTickMark val="out"/>
        <c:minorTickMark val="none"/>
        <c:tickLblPos val="nextTo"/>
        <c:crossAx val="2131799704"/>
        <c:crosses val="autoZero"/>
        <c:auto val="1"/>
        <c:lblAlgn val="ctr"/>
        <c:lblOffset val="100"/>
        <c:noMultiLvlLbl val="0"/>
      </c:catAx>
      <c:valAx>
        <c:axId val="2131799704"/>
        <c:scaling>
          <c:orientation val="minMax"/>
        </c:scaling>
        <c:delete val="0"/>
        <c:axPos val="l"/>
        <c:majorGridlines/>
        <c:numFmt formatCode="0%" sourceLinked="1"/>
        <c:majorTickMark val="out"/>
        <c:minorTickMark val="none"/>
        <c:tickLblPos val="nextTo"/>
        <c:crossAx val="2132604760"/>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Bronx!$A$34:$A$37</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Bronx!$B$34:$B$37</c:f>
              <c:numCache>
                <c:formatCode>#,##0</c:formatCode>
                <c:ptCount val="4"/>
                <c:pt idx="0" formatCode="General">
                  <c:v>640.0</c:v>
                </c:pt>
                <c:pt idx="1">
                  <c:v>1275.0</c:v>
                </c:pt>
                <c:pt idx="2">
                  <c:v>2123.0</c:v>
                </c:pt>
                <c:pt idx="3" formatCode="General">
                  <c:v>352.0</c:v>
                </c:pt>
              </c:numCache>
            </c:numRef>
          </c:val>
        </c:ser>
        <c:dLbls>
          <c:showLegendKey val="0"/>
          <c:showVal val="0"/>
          <c:showCatName val="0"/>
          <c:showSerName val="0"/>
          <c:showPercent val="0"/>
          <c:showBubbleSize val="0"/>
        </c:dLbls>
        <c:gapWidth val="150"/>
        <c:axId val="2030018872"/>
        <c:axId val="-2137938136"/>
      </c:barChart>
      <c:catAx>
        <c:axId val="2030018872"/>
        <c:scaling>
          <c:orientation val="minMax"/>
        </c:scaling>
        <c:delete val="0"/>
        <c:axPos val="b"/>
        <c:majorTickMark val="out"/>
        <c:minorTickMark val="none"/>
        <c:tickLblPos val="nextTo"/>
        <c:crossAx val="-2137938136"/>
        <c:crosses val="autoZero"/>
        <c:auto val="1"/>
        <c:lblAlgn val="ctr"/>
        <c:lblOffset val="100"/>
        <c:noMultiLvlLbl val="0"/>
      </c:catAx>
      <c:valAx>
        <c:axId val="-2137938136"/>
        <c:scaling>
          <c:orientation val="minMax"/>
        </c:scaling>
        <c:delete val="0"/>
        <c:axPos val="l"/>
        <c:majorGridlines/>
        <c:numFmt formatCode="General" sourceLinked="1"/>
        <c:majorTickMark val="out"/>
        <c:minorTickMark val="none"/>
        <c:tickLblPos val="nextTo"/>
        <c:crossAx val="203001887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053684744"/>
        <c:axId val="2074755064"/>
      </c:barChart>
      <c:catAx>
        <c:axId val="2053684744"/>
        <c:scaling>
          <c:orientation val="minMax"/>
        </c:scaling>
        <c:delete val="0"/>
        <c:axPos val="b"/>
        <c:majorTickMark val="out"/>
        <c:minorTickMark val="none"/>
        <c:tickLblPos val="nextTo"/>
        <c:crossAx val="2074755064"/>
        <c:crosses val="autoZero"/>
        <c:auto val="1"/>
        <c:lblAlgn val="ctr"/>
        <c:lblOffset val="100"/>
        <c:noMultiLvlLbl val="0"/>
      </c:catAx>
      <c:valAx>
        <c:axId val="2074755064"/>
        <c:scaling>
          <c:orientation val="minMax"/>
        </c:scaling>
        <c:delete val="0"/>
        <c:axPos val="l"/>
        <c:majorGridlines/>
        <c:numFmt formatCode="0%" sourceLinked="0"/>
        <c:majorTickMark val="out"/>
        <c:minorTickMark val="none"/>
        <c:tickLblPos val="nextTo"/>
        <c:crossAx val="2053684744"/>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029794056"/>
        <c:axId val="2029771096"/>
      </c:barChart>
      <c:catAx>
        <c:axId val="2029794056"/>
        <c:scaling>
          <c:orientation val="minMax"/>
        </c:scaling>
        <c:delete val="0"/>
        <c:axPos val="b"/>
        <c:majorTickMark val="out"/>
        <c:minorTickMark val="none"/>
        <c:tickLblPos val="nextTo"/>
        <c:crossAx val="2029771096"/>
        <c:crosses val="autoZero"/>
        <c:auto val="1"/>
        <c:lblAlgn val="ctr"/>
        <c:lblOffset val="100"/>
        <c:noMultiLvlLbl val="0"/>
      </c:catAx>
      <c:valAx>
        <c:axId val="2029771096"/>
        <c:scaling>
          <c:orientation val="minMax"/>
        </c:scaling>
        <c:delete val="0"/>
        <c:axPos val="l"/>
        <c:majorGridlines/>
        <c:numFmt formatCode="#,##0" sourceLinked="1"/>
        <c:majorTickMark val="out"/>
        <c:minorTickMark val="none"/>
        <c:tickLblPos val="nextTo"/>
        <c:crossAx val="2029794056"/>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4869288"/>
        <c:axId val="2137676280"/>
      </c:barChart>
      <c:catAx>
        <c:axId val="2134869288"/>
        <c:scaling>
          <c:orientation val="minMax"/>
        </c:scaling>
        <c:delete val="0"/>
        <c:axPos val="b"/>
        <c:majorTickMark val="out"/>
        <c:minorTickMark val="none"/>
        <c:tickLblPos val="nextTo"/>
        <c:crossAx val="2137676280"/>
        <c:crosses val="autoZero"/>
        <c:auto val="1"/>
        <c:lblAlgn val="ctr"/>
        <c:lblOffset val="100"/>
        <c:noMultiLvlLbl val="0"/>
      </c:catAx>
      <c:valAx>
        <c:axId val="2137676280"/>
        <c:scaling>
          <c:orientation val="minMax"/>
          <c:max val="20000.0"/>
        </c:scaling>
        <c:delete val="0"/>
        <c:axPos val="l"/>
        <c:majorGridlines/>
        <c:numFmt formatCode="#,##0" sourceLinked="1"/>
        <c:majorTickMark val="out"/>
        <c:minorTickMark val="none"/>
        <c:tickLblPos val="nextTo"/>
        <c:crossAx val="2134869288"/>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a:t>
            </a:r>
            <a:r>
              <a:rPr lang="en-US" baseline="0" dirty="0" smtClean="0"/>
              <a:t>wait lists </a:t>
            </a:r>
            <a:r>
              <a:rPr lang="en-US" baseline="0" dirty="0"/>
              <a:t>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053680760"/>
        <c:axId val="2134682056"/>
      </c:barChart>
      <c:catAx>
        <c:axId val="2053680760"/>
        <c:scaling>
          <c:orientation val="minMax"/>
        </c:scaling>
        <c:delete val="0"/>
        <c:axPos val="b"/>
        <c:majorTickMark val="none"/>
        <c:minorTickMark val="none"/>
        <c:tickLblPos val="nextTo"/>
        <c:crossAx val="2134682056"/>
        <c:crosses val="autoZero"/>
        <c:auto val="1"/>
        <c:lblAlgn val="ctr"/>
        <c:lblOffset val="100"/>
        <c:noMultiLvlLbl val="0"/>
      </c:catAx>
      <c:valAx>
        <c:axId val="2134682056"/>
        <c:scaling>
          <c:orientation val="minMax"/>
        </c:scaling>
        <c:delete val="0"/>
        <c:axPos val="l"/>
        <c:majorGridlines/>
        <c:numFmt formatCode="General" sourceLinked="1"/>
        <c:majorTickMark val="none"/>
        <c:minorTickMark val="none"/>
        <c:tickLblPos val="nextTo"/>
        <c:crossAx val="20536807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 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4098200"/>
        <c:axId val="-2134035336"/>
      </c:barChart>
      <c:catAx>
        <c:axId val="-2134098200"/>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34035336"/>
        <c:crosses val="autoZero"/>
        <c:auto val="1"/>
        <c:lblAlgn val="ctr"/>
        <c:lblOffset val="100"/>
        <c:noMultiLvlLbl val="0"/>
      </c:catAx>
      <c:valAx>
        <c:axId val="-2134035336"/>
        <c:scaling>
          <c:orientation val="minMax"/>
        </c:scaling>
        <c:delete val="0"/>
        <c:axPos val="l"/>
        <c:majorGridlines/>
        <c:numFmt formatCode="0%" sourceLinked="1"/>
        <c:majorTickMark val="out"/>
        <c:minorTickMark val="none"/>
        <c:tickLblPos val="nextTo"/>
        <c:crossAx val="-2134098200"/>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600" dirty="0"/>
              <a:t>Zoned Kindergarten</a:t>
            </a:r>
            <a:r>
              <a:rPr lang="en-US" sz="1600" baseline="0" dirty="0"/>
              <a:t> wait lists, citywide 2009-13</a:t>
            </a:r>
            <a:endParaRPr lang="en-US" sz="1600" dirty="0"/>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7923240"/>
        <c:axId val="2053653400"/>
      </c:lineChart>
      <c:catAx>
        <c:axId val="2137923240"/>
        <c:scaling>
          <c:orientation val="minMax"/>
        </c:scaling>
        <c:delete val="0"/>
        <c:axPos val="b"/>
        <c:numFmt formatCode="General" sourceLinked="1"/>
        <c:majorTickMark val="out"/>
        <c:minorTickMark val="none"/>
        <c:tickLblPos val="nextTo"/>
        <c:crossAx val="2053653400"/>
        <c:crosses val="autoZero"/>
        <c:auto val="1"/>
        <c:lblAlgn val="ctr"/>
        <c:lblOffset val="100"/>
        <c:noMultiLvlLbl val="0"/>
      </c:catAx>
      <c:valAx>
        <c:axId val="2053653400"/>
        <c:scaling>
          <c:orientation val="minMax"/>
        </c:scaling>
        <c:delete val="0"/>
        <c:axPos val="l"/>
        <c:majorGridlines/>
        <c:numFmt formatCode="General" sourceLinked="1"/>
        <c:majorTickMark val="out"/>
        <c:minorTickMark val="none"/>
        <c:tickLblPos val="nextTo"/>
        <c:crossAx val="213792324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largest since 1998 </a:t>
            </a:r>
          </a:p>
          <a:p>
            <a:pPr>
              <a:defRPr/>
            </a:pP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029034264"/>
        <c:axId val="-2137754792"/>
      </c:lineChart>
      <c:catAx>
        <c:axId val="2029034264"/>
        <c:scaling>
          <c:orientation val="minMax"/>
        </c:scaling>
        <c:delete val="0"/>
        <c:axPos val="b"/>
        <c:majorTickMark val="none"/>
        <c:minorTickMark val="none"/>
        <c:tickLblPos val="nextTo"/>
        <c:crossAx val="-2137754792"/>
        <c:crosses val="autoZero"/>
        <c:auto val="1"/>
        <c:lblAlgn val="ctr"/>
        <c:lblOffset val="100"/>
        <c:noMultiLvlLbl val="0"/>
      </c:catAx>
      <c:valAx>
        <c:axId val="-2137754792"/>
        <c:scaling>
          <c:orientation val="minMax"/>
        </c:scaling>
        <c:delete val="1"/>
        <c:axPos val="l"/>
        <c:majorGridlines/>
        <c:numFmt formatCode="0.00" sourceLinked="1"/>
        <c:majorTickMark val="none"/>
        <c:minorTickMark val="none"/>
        <c:tickLblPos val="none"/>
        <c:crossAx val="202903426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2752696"/>
        <c:axId val="-2132434520"/>
      </c:lineChart>
      <c:catAx>
        <c:axId val="2132752696"/>
        <c:scaling>
          <c:orientation val="minMax"/>
        </c:scaling>
        <c:delete val="0"/>
        <c:axPos val="b"/>
        <c:majorTickMark val="none"/>
        <c:minorTickMark val="none"/>
        <c:tickLblPos val="nextTo"/>
        <c:crossAx val="-2132434520"/>
        <c:crosses val="autoZero"/>
        <c:auto val="1"/>
        <c:lblAlgn val="ctr"/>
        <c:lblOffset val="100"/>
        <c:noMultiLvlLbl val="0"/>
      </c:catAx>
      <c:valAx>
        <c:axId val="-2132434520"/>
        <c:scaling>
          <c:orientation val="minMax"/>
        </c:scaling>
        <c:delete val="1"/>
        <c:axPos val="l"/>
        <c:majorGridlines/>
        <c:numFmt formatCode="0.0" sourceLinked="1"/>
        <c:majorTickMark val="none"/>
        <c:minorTickMark val="none"/>
        <c:tickLblPos val="none"/>
        <c:crossAx val="213275269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072761128"/>
        <c:axId val="2137512360"/>
      </c:lineChart>
      <c:catAx>
        <c:axId val="2072761128"/>
        <c:scaling>
          <c:orientation val="minMax"/>
        </c:scaling>
        <c:delete val="0"/>
        <c:axPos val="b"/>
        <c:majorTickMark val="out"/>
        <c:minorTickMark val="none"/>
        <c:tickLblPos val="nextTo"/>
        <c:txPr>
          <a:bodyPr/>
          <a:lstStyle/>
          <a:p>
            <a:pPr>
              <a:defRPr sz="1800"/>
            </a:pPr>
            <a:endParaRPr lang="en-US"/>
          </a:p>
        </c:txPr>
        <c:crossAx val="2137512360"/>
        <c:crosses val="autoZero"/>
        <c:auto val="1"/>
        <c:lblAlgn val="ctr"/>
        <c:lblOffset val="100"/>
        <c:noMultiLvlLbl val="0"/>
      </c:catAx>
      <c:valAx>
        <c:axId val="2137512360"/>
        <c:scaling>
          <c:orientation val="minMax"/>
        </c:scaling>
        <c:delete val="1"/>
        <c:axPos val="l"/>
        <c:majorGridlines/>
        <c:numFmt formatCode="#,##0" sourceLinked="1"/>
        <c:majorTickMark val="out"/>
        <c:minorTickMark val="none"/>
        <c:tickLblPos val="none"/>
        <c:crossAx val="2072761128"/>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330409648161"/>
          <c:y val="0.191801843155256"/>
          <c:w val="0.608645669291338"/>
          <c:h val="0.591714628720737"/>
        </c:manualLayout>
      </c:layout>
      <c:lineChart>
        <c:grouping val="standard"/>
        <c:varyColors val="0"/>
        <c:ser>
          <c:idx val="0"/>
          <c:order val="0"/>
          <c:tx>
            <c:strRef>
              <c:f>'Macintosh HD:Users:peterdalmasy:Desktop:Class Size Matters:Class Size Data:Class Size:Short term CS Data:District Data:[D11 class sizes upd. 2013-14.xlsx]D11 charts'!$A$3</c:f>
              <c:strCache>
                <c:ptCount val="1"/>
                <c:pt idx="0">
                  <c:v>D 11</c:v>
                </c:pt>
              </c:strCache>
            </c:strRef>
          </c:tx>
          <c:spPr>
            <a:ln>
              <a:solidFill>
                <a:schemeClr val="tx1"/>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charts'!$B$3:$I$3</c:f>
              <c:numCache>
                <c:formatCode>General</c:formatCode>
                <c:ptCount val="8"/>
                <c:pt idx="0">
                  <c:v>22.0</c:v>
                </c:pt>
                <c:pt idx="1">
                  <c:v>21.7</c:v>
                </c:pt>
                <c:pt idx="2">
                  <c:v>22.3030888030888</c:v>
                </c:pt>
                <c:pt idx="3">
                  <c:v>23.26510721247562</c:v>
                </c:pt>
                <c:pt idx="4">
                  <c:v>23.79249011857707</c:v>
                </c:pt>
                <c:pt idx="5">
                  <c:v>24.3</c:v>
                </c:pt>
                <c:pt idx="6">
                  <c:v>25.1</c:v>
                </c:pt>
                <c:pt idx="7">
                  <c:v>25.44</c:v>
                </c:pt>
              </c:numCache>
            </c:numRef>
          </c:val>
          <c:smooth val="0"/>
        </c:ser>
        <c:ser>
          <c:idx val="1"/>
          <c:order val="1"/>
          <c:tx>
            <c:strRef>
              <c:f>'Macintosh HD:Users:peterdalmasy:Desktop:Class Size Matters:Class Size Data:Class Size:Short term CS Data:District Data:[D11 class sizes upd. 2013-14.xlsx]D11 charts'!$A$4</c:f>
              <c:strCache>
                <c:ptCount val="1"/>
                <c:pt idx="0">
                  <c:v>citywide actual</c:v>
                </c:pt>
              </c:strCache>
            </c:strRef>
          </c:tx>
          <c:spPr>
            <a:ln>
              <a:solidFill>
                <a:srgbClr val="FF0000"/>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charts'!$B$4:$I$4</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Data:[D11 class sizes upd. 2013-14.xlsx]D11 charts'!$A$5</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charts'!$B$5:$I$5</c:f>
              <c:numCache>
                <c:formatCode>General</c:formatCode>
                <c:ptCount val="8"/>
                <c:pt idx="0">
                  <c:v>21.0</c:v>
                </c:pt>
                <c:pt idx="1">
                  <c:v>20.7</c:v>
                </c:pt>
                <c:pt idx="2">
                  <c:v>20.5</c:v>
                </c:pt>
                <c:pt idx="3">
                  <c:v>20.3</c:v>
                </c:pt>
                <c:pt idx="4">
                  <c:v>20.1</c:v>
                </c:pt>
                <c:pt idx="5">
                  <c:v>19.9</c:v>
                </c:pt>
                <c:pt idx="6">
                  <c:v>19.9</c:v>
                </c:pt>
                <c:pt idx="7">
                  <c:v>19.9</c:v>
                </c:pt>
              </c:numCache>
            </c:numRef>
          </c:val>
          <c:smooth val="0"/>
        </c:ser>
        <c:dLbls>
          <c:showLegendKey val="0"/>
          <c:showVal val="0"/>
          <c:showCatName val="0"/>
          <c:showSerName val="0"/>
          <c:showPercent val="0"/>
          <c:showBubbleSize val="0"/>
        </c:dLbls>
        <c:marker val="1"/>
        <c:smooth val="0"/>
        <c:axId val="-2131917112"/>
        <c:axId val="-2132251944"/>
      </c:lineChart>
      <c:catAx>
        <c:axId val="-2131917112"/>
        <c:scaling>
          <c:orientation val="minMax"/>
        </c:scaling>
        <c:delete val="0"/>
        <c:axPos val="b"/>
        <c:majorTickMark val="none"/>
        <c:minorTickMark val="none"/>
        <c:tickLblPos val="nextTo"/>
        <c:txPr>
          <a:bodyPr rot="-2700000"/>
          <a:lstStyle/>
          <a:p>
            <a:pPr>
              <a:defRPr/>
            </a:pPr>
            <a:endParaRPr lang="en-US"/>
          </a:p>
        </c:txPr>
        <c:crossAx val="-2132251944"/>
        <c:crosses val="autoZero"/>
        <c:auto val="1"/>
        <c:lblAlgn val="ctr"/>
        <c:lblOffset val="100"/>
        <c:noMultiLvlLbl val="0"/>
      </c:catAx>
      <c:valAx>
        <c:axId val="-2132251944"/>
        <c:scaling>
          <c:orientation val="minMax"/>
          <c:max val="26.0"/>
          <c:min val="19.0"/>
        </c:scaling>
        <c:delete val="0"/>
        <c:axPos val="l"/>
        <c:majorGridlines/>
        <c:title>
          <c:tx>
            <c:rich>
              <a:bodyPr/>
              <a:lstStyle/>
              <a:p>
                <a:pPr>
                  <a:defRPr/>
                </a:pPr>
                <a:r>
                  <a:rPr lang="en-US"/>
                  <a:t>Students per class</a:t>
                </a:r>
              </a:p>
            </c:rich>
          </c:tx>
          <c:layout/>
          <c:overlay val="0"/>
        </c:title>
        <c:numFmt formatCode="0" sourceLinked="0"/>
        <c:majorTickMark val="none"/>
        <c:minorTickMark val="none"/>
        <c:tickLblPos val="nextTo"/>
        <c:crossAx val="-213191711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'D11'!$A$10</c:f>
              <c:strCache>
                <c:ptCount val="1"/>
                <c:pt idx="0">
                  <c:v>D11</c:v>
                </c:pt>
              </c:strCache>
            </c:strRef>
          </c:tx>
          <c:spPr>
            <a:ln>
              <a:solidFill>
                <a:schemeClr val="tx1"/>
              </a:solidFill>
            </a:ln>
          </c:spPr>
          <c:marker>
            <c:symbol val="none"/>
          </c:marker>
          <c:dLbls>
            <c:numFmt formatCode="#,##0.0" sourceLinked="0"/>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'D11'!$B$10:$I$10</c:f>
              <c:numCache>
                <c:formatCode>General</c:formatCode>
                <c:ptCount val="8"/>
                <c:pt idx="0">
                  <c:v>26.3</c:v>
                </c:pt>
                <c:pt idx="1">
                  <c:v>26.0</c:v>
                </c:pt>
                <c:pt idx="2" formatCode="0.0">
                  <c:v>26.58130841121495</c:v>
                </c:pt>
                <c:pt idx="3" formatCode="0.0">
                  <c:v>26.67542213883677</c:v>
                </c:pt>
                <c:pt idx="4" formatCode="0.0">
                  <c:v>26.9</c:v>
                </c:pt>
                <c:pt idx="5">
                  <c:v>27.2</c:v>
                </c:pt>
                <c:pt idx="6">
                  <c:v>27.4</c:v>
                </c:pt>
                <c:pt idx="7">
                  <c:v>27.55</c:v>
                </c:pt>
              </c:numCache>
            </c:numRef>
          </c:val>
          <c:smooth val="0"/>
        </c:ser>
        <c:ser>
          <c:idx val="1"/>
          <c:order val="1"/>
          <c:tx>
            <c:strRef>
              <c:f>'D11'!$A$11</c:f>
              <c:strCache>
                <c:ptCount val="1"/>
                <c:pt idx="0">
                  <c:v>citywide</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'D11'!$B$11:$I$11</c:f>
              <c:numCache>
                <c:formatCode>General</c:formatCode>
                <c:ptCount val="8"/>
                <c:pt idx="0">
                  <c:v>25.6</c:v>
                </c:pt>
                <c:pt idx="1">
                  <c:v>24.8</c:v>
                </c:pt>
                <c:pt idx="2">
                  <c:v>25.3</c:v>
                </c:pt>
                <c:pt idx="3">
                  <c:v>25.8</c:v>
                </c:pt>
                <c:pt idx="4">
                  <c:v>26.3</c:v>
                </c:pt>
                <c:pt idx="5">
                  <c:v>26.6</c:v>
                </c:pt>
                <c:pt idx="6">
                  <c:v>26.7</c:v>
                </c:pt>
                <c:pt idx="7">
                  <c:v>26.8</c:v>
                </c:pt>
              </c:numCache>
            </c:numRef>
          </c:val>
          <c:smooth val="0"/>
        </c:ser>
        <c:ser>
          <c:idx val="2"/>
          <c:order val="2"/>
          <c:tx>
            <c:strRef>
              <c:f>'D11'!$A$12</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'D11'!$B$12:$I$12</c:f>
              <c:numCache>
                <c:formatCode>General</c:formatCode>
                <c:ptCount val="8"/>
                <c:pt idx="0">
                  <c:v>25.6</c:v>
                </c:pt>
                <c:pt idx="1">
                  <c:v>25.1</c:v>
                </c:pt>
                <c:pt idx="2">
                  <c:v>24.6</c:v>
                </c:pt>
                <c:pt idx="3">
                  <c:v>23.8</c:v>
                </c:pt>
                <c:pt idx="4">
                  <c:v>23.3</c:v>
                </c:pt>
                <c:pt idx="5">
                  <c:v>22.9</c:v>
                </c:pt>
                <c:pt idx="6">
                  <c:v>22.9</c:v>
                </c:pt>
                <c:pt idx="7">
                  <c:v>22.9</c:v>
                </c:pt>
              </c:numCache>
            </c:numRef>
          </c:val>
          <c:smooth val="0"/>
        </c:ser>
        <c:dLbls>
          <c:showLegendKey val="0"/>
          <c:showVal val="0"/>
          <c:showCatName val="0"/>
          <c:showSerName val="0"/>
          <c:showPercent val="0"/>
          <c:showBubbleSize val="0"/>
        </c:dLbls>
        <c:marker val="1"/>
        <c:smooth val="0"/>
        <c:axId val="-2134518312"/>
        <c:axId val="2050652632"/>
      </c:lineChart>
      <c:catAx>
        <c:axId val="-2134518312"/>
        <c:scaling>
          <c:orientation val="minMax"/>
        </c:scaling>
        <c:delete val="0"/>
        <c:axPos val="b"/>
        <c:majorTickMark val="out"/>
        <c:minorTickMark val="none"/>
        <c:tickLblPos val="nextTo"/>
        <c:crossAx val="2050652632"/>
        <c:crosses val="autoZero"/>
        <c:auto val="1"/>
        <c:lblAlgn val="ctr"/>
        <c:lblOffset val="100"/>
        <c:noMultiLvlLbl val="0"/>
      </c:catAx>
      <c:valAx>
        <c:axId val="2050652632"/>
        <c:scaling>
          <c:orientation val="minMax"/>
          <c:min val="22.0"/>
        </c:scaling>
        <c:delete val="0"/>
        <c:axPos val="l"/>
        <c:majorGridlines/>
        <c:numFmt formatCode="General" sourceLinked="1"/>
        <c:majorTickMark val="out"/>
        <c:minorTickMark val="none"/>
        <c:tickLblPos val="nextTo"/>
        <c:crossAx val="-213451831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4048664"/>
        <c:axId val="2050019880"/>
      </c:lineChart>
      <c:catAx>
        <c:axId val="-2134048664"/>
        <c:scaling>
          <c:orientation val="minMax"/>
        </c:scaling>
        <c:delete val="0"/>
        <c:axPos val="b"/>
        <c:majorTickMark val="out"/>
        <c:minorTickMark val="none"/>
        <c:tickLblPos val="nextTo"/>
        <c:crossAx val="2050019880"/>
        <c:crosses val="autoZero"/>
        <c:auto val="1"/>
        <c:lblAlgn val="ctr"/>
        <c:lblOffset val="100"/>
        <c:noMultiLvlLbl val="0"/>
      </c:catAx>
      <c:valAx>
        <c:axId val="2050019880"/>
        <c:scaling>
          <c:orientation val="minMax"/>
          <c:min val="24.0"/>
        </c:scaling>
        <c:delete val="0"/>
        <c:axPos val="l"/>
        <c:majorGridlines/>
        <c:numFmt formatCode="General" sourceLinked="1"/>
        <c:majorTickMark val="out"/>
        <c:minorTickMark val="none"/>
        <c:tickLblPos val="nextTo"/>
        <c:crossAx val="-2134048664"/>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Sheet9!$B$1:$B$17</c:f>
              <c:strCache>
                <c:ptCount val="17"/>
                <c:pt idx="0">
                  <c:v>P.S. 112 BRONXWOOD</c:v>
                </c:pt>
                <c:pt idx="1">
                  <c:v>P.S. 096 RICHARD RODGERS</c:v>
                </c:pt>
                <c:pt idx="2">
                  <c:v>P.S. 078 ANNE HUTCHINSON</c:v>
                </c:pt>
                <c:pt idx="3">
                  <c:v>P.S. 103 HECTOR FONTANEZ</c:v>
                </c:pt>
                <c:pt idx="4">
                  <c:v>PS/MS 194</c:v>
                </c:pt>
                <c:pt idx="5">
                  <c:v>P.S. 087 BRONX</c:v>
                </c:pt>
                <c:pt idx="6">
                  <c:v>P.S. 016 WAKEFIELD</c:v>
                </c:pt>
                <c:pt idx="7">
                  <c:v>P.S. 019 JUDITH K. WEISS</c:v>
                </c:pt>
                <c:pt idx="8">
                  <c:v>P.S. 076 THE BENNINGTON SCHOOL</c:v>
                </c:pt>
                <c:pt idx="9">
                  <c:v>P.S. 083 DONALD HERTZ</c:v>
                </c:pt>
                <c:pt idx="10">
                  <c:v>P.S. 105 SEN ABRAHAM BERNSTEIN</c:v>
                </c:pt>
                <c:pt idx="11">
                  <c:v>BAYCHESTER ACADEMY</c:v>
                </c:pt>
                <c:pt idx="12">
                  <c:v>P.S. 175 CITY ISLAND</c:v>
                </c:pt>
                <c:pt idx="13">
                  <c:v>PS/MS 194</c:v>
                </c:pt>
                <c:pt idx="14">
                  <c:v>P.S. 041 GUN HILL ROAD</c:v>
                </c:pt>
                <c:pt idx="15">
                  <c:v>P.S. 068 BRONX</c:v>
                </c:pt>
                <c:pt idx="16">
                  <c:v>P.S. 021 Philip H. Sheridan</c:v>
                </c:pt>
              </c:strCache>
            </c:strRef>
          </c:cat>
          <c:val>
            <c:numRef>
              <c:f>Sheet9!$C$1:$C$17</c:f>
              <c:numCache>
                <c:formatCode>0</c:formatCode>
                <c:ptCount val="17"/>
                <c:pt idx="0">
                  <c:v>45.0</c:v>
                </c:pt>
                <c:pt idx="1">
                  <c:v>29.0</c:v>
                </c:pt>
                <c:pt idx="2">
                  <c:v>26.2</c:v>
                </c:pt>
                <c:pt idx="3">
                  <c:v>26.0</c:v>
                </c:pt>
                <c:pt idx="4">
                  <c:v>26.0</c:v>
                </c:pt>
                <c:pt idx="5">
                  <c:v>25.8</c:v>
                </c:pt>
                <c:pt idx="6">
                  <c:v>25.0</c:v>
                </c:pt>
                <c:pt idx="7">
                  <c:v>25.0</c:v>
                </c:pt>
                <c:pt idx="8">
                  <c:v>25.0</c:v>
                </c:pt>
                <c:pt idx="9">
                  <c:v>25.0</c:v>
                </c:pt>
                <c:pt idx="10">
                  <c:v>25.0</c:v>
                </c:pt>
                <c:pt idx="11">
                  <c:v>25.0</c:v>
                </c:pt>
                <c:pt idx="12">
                  <c:v>25.0</c:v>
                </c:pt>
                <c:pt idx="13">
                  <c:v>25.0</c:v>
                </c:pt>
                <c:pt idx="14">
                  <c:v>24.8</c:v>
                </c:pt>
                <c:pt idx="15">
                  <c:v>24.7</c:v>
                </c:pt>
                <c:pt idx="16">
                  <c:v>24.6</c:v>
                </c:pt>
              </c:numCache>
            </c:numRef>
          </c:val>
        </c:ser>
        <c:dLbls>
          <c:showLegendKey val="0"/>
          <c:showVal val="0"/>
          <c:showCatName val="0"/>
          <c:showSerName val="0"/>
          <c:showPercent val="0"/>
          <c:showBubbleSize val="0"/>
        </c:dLbls>
        <c:gapWidth val="150"/>
        <c:axId val="2137910792"/>
        <c:axId val="2134001096"/>
      </c:barChart>
      <c:catAx>
        <c:axId val="2137910792"/>
        <c:scaling>
          <c:orientation val="minMax"/>
        </c:scaling>
        <c:delete val="0"/>
        <c:axPos val="b"/>
        <c:majorTickMark val="out"/>
        <c:minorTickMark val="none"/>
        <c:tickLblPos val="nextTo"/>
        <c:crossAx val="2134001096"/>
        <c:crosses val="autoZero"/>
        <c:auto val="1"/>
        <c:lblAlgn val="ctr"/>
        <c:lblOffset val="100"/>
        <c:noMultiLvlLbl val="0"/>
      </c:catAx>
      <c:valAx>
        <c:axId val="2134001096"/>
        <c:scaling>
          <c:orientation val="minMax"/>
        </c:scaling>
        <c:delete val="0"/>
        <c:axPos val="l"/>
        <c:majorGridlines/>
        <c:numFmt formatCode="0" sourceLinked="1"/>
        <c:majorTickMark val="out"/>
        <c:minorTickMark val="none"/>
        <c:tickLblPos val="nextTo"/>
        <c:crossAx val="213791079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911CF6A-DDD0-48B3-AFB8-A9E58A216385}" type="datetimeFigureOut">
              <a:rPr lang="en-US" smtClean="0"/>
              <a:t>7/11/14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B2CA7E1F-AE6B-4B36-AFDA-E5EE3B17EDD0}" type="slidenum">
              <a:rPr lang="en-US" smtClean="0"/>
              <a:t>‹#›</a:t>
            </a:fld>
            <a:endParaRPr lang="en-US"/>
          </a:p>
        </p:txBody>
      </p:sp>
    </p:spTree>
    <p:extLst>
      <p:ext uri="{BB962C8B-B14F-4D97-AF65-F5344CB8AC3E}">
        <p14:creationId xmlns:p14="http://schemas.microsoft.com/office/powerpoint/2010/main" val="2293203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7225"/>
            <a:ext cx="7848600" cy="1927225"/>
          </a:xfrm>
        </p:spPr>
        <p:txBody>
          <a:bodyPr>
            <a:normAutofit/>
          </a:bodyPr>
          <a:lstStyle/>
          <a:p>
            <a:pPr algn="ctr"/>
            <a:r>
              <a:rPr lang="en-US" sz="2800" dirty="0" err="1"/>
              <a:t>UnMet</a:t>
            </a:r>
            <a:r>
              <a:rPr lang="en-US" sz="2800" dirty="0"/>
              <a:t> need for seats in New 2015-2019 capital plan</a:t>
            </a:r>
            <a:br>
              <a:rPr lang="en-US" sz="2800" dirty="0"/>
            </a:br>
            <a:r>
              <a:rPr lang="en-US" sz="1800" dirty="0"/>
              <a:t/>
            </a:r>
            <a:br>
              <a:rPr lang="en-US" sz="1800" dirty="0"/>
            </a:br>
            <a:r>
              <a:rPr lang="en-US" sz="1800" i="1" dirty="0"/>
              <a:t>Including CLASS SIZE and OVERCROWDING data  </a:t>
            </a:r>
            <a:r>
              <a:rPr lang="en-US" sz="1800" i="1" dirty="0" smtClean="0"/>
              <a:t/>
            </a:r>
            <a:br>
              <a:rPr lang="en-US" sz="1800" i="1" dirty="0" smtClean="0"/>
            </a:br>
            <a:r>
              <a:rPr lang="en-US" sz="1800" i="1" dirty="0" smtClean="0"/>
              <a:t>for </a:t>
            </a:r>
            <a:r>
              <a:rPr lang="en-US" sz="1800" i="1" dirty="0"/>
              <a:t>Community School district </a:t>
            </a:r>
            <a:r>
              <a:rPr lang="en-US" sz="1800" i="1" dirty="0" smtClean="0"/>
              <a:t>11</a:t>
            </a:r>
            <a:endParaRPr lang="en-US" sz="1800" i="1" dirty="0"/>
          </a:p>
        </p:txBody>
      </p:sp>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District 11 have increased in grades K-3 </a:t>
            </a:r>
            <a:br>
              <a:rPr lang="en-US" sz="1800" b="1" i="1" dirty="0" smtClean="0"/>
            </a:br>
            <a:r>
              <a:rPr lang="en-US" sz="1800" b="1" i="1" dirty="0" smtClean="0"/>
              <a:t>by 17% since 2007 and are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0427142"/>
              </p:ext>
            </p:extLst>
          </p:nvPr>
        </p:nvGraphicFramePr>
        <p:xfrm>
          <a:off x="0" y="1352550"/>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1800" b="1" i="1" dirty="0" smtClean="0"/>
              <a:t>District 11’s class sizes in grades 4-8 have increased by 6.2% since 2007 </a:t>
            </a:r>
            <a:br>
              <a:rPr lang="en-US" sz="1800" b="1" i="1" dirty="0" smtClean="0"/>
            </a:br>
            <a:r>
              <a:rPr lang="en-US" sz="1800" b="1" i="1" dirty="0" smtClean="0"/>
              <a:t>and are also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27682564"/>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6096000"/>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794488541"/>
              </p:ext>
            </p:extLst>
          </p:nvPr>
        </p:nvGraphicFramePr>
        <p:xfrm>
          <a:off x="435940" y="1612899"/>
          <a:ext cx="8153400" cy="4483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a:bodyPr>
          <a:lstStyle/>
          <a:p>
            <a:r>
              <a:rPr lang="en-US" dirty="0" smtClean="0"/>
              <a:t>D11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In Kindergarten, 17 schools have average class sizes of 25 or greater in District 11.</a:t>
            </a:r>
          </a:p>
          <a:p>
            <a:endParaRPr lang="en-US" sz="2000" dirty="0" smtClean="0"/>
          </a:p>
          <a:p>
            <a:r>
              <a:rPr lang="en-US" sz="2000" dirty="0" smtClean="0"/>
              <a:t>In grades 1-3, there are 12 schools in District 11 with at least one grade with an average class size of 30 or more, according </a:t>
            </a:r>
            <a:r>
              <a:rPr lang="en-US" sz="2000" dirty="0"/>
              <a:t>to DOE’s November 2013 </a:t>
            </a:r>
            <a:r>
              <a:rPr lang="en-US" sz="2000" dirty="0" smtClean="0"/>
              <a:t>report.</a:t>
            </a:r>
          </a:p>
          <a:p>
            <a:endParaRPr lang="en-US" sz="2000" dirty="0" smtClean="0"/>
          </a:p>
          <a:p>
            <a:r>
              <a:rPr lang="en-US" sz="2000" dirty="0" smtClean="0"/>
              <a:t>PS 112 has at least two grade levels K-3 with 30 or more students.</a:t>
            </a:r>
          </a:p>
          <a:p>
            <a:endParaRPr lang="en-US" sz="2000" dirty="0"/>
          </a:p>
          <a:p>
            <a:r>
              <a:rPr lang="en-US" sz="2000" dirty="0" smtClean="0"/>
              <a:t>In grades 4-8, 26 </a:t>
            </a:r>
            <a:r>
              <a:rPr lang="en-US" sz="2000" dirty="0"/>
              <a:t>schools </a:t>
            </a:r>
            <a:r>
              <a:rPr lang="en-US" sz="2000" dirty="0" smtClean="0"/>
              <a:t>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a:p>
            <a:endParaRPr lang="en-US" sz="2000" dirty="0"/>
          </a:p>
          <a:p>
            <a:r>
              <a:rPr lang="en-US" sz="2000" dirty="0" smtClean="0"/>
              <a:t>JHS 144, MS 180, PS 83, and PS/MS 194 have </a:t>
            </a:r>
            <a:r>
              <a:rPr lang="en-US" sz="2000" dirty="0"/>
              <a:t>at least three grade levels with 30 or more students at the 4-8 level.</a:t>
            </a:r>
          </a:p>
          <a:p>
            <a:endParaRPr lang="en-US" sz="2000" dirty="0"/>
          </a:p>
        </p:txBody>
      </p:sp>
    </p:spTree>
    <p:extLst>
      <p:ext uri="{BB962C8B-B14F-4D97-AF65-F5344CB8AC3E}">
        <p14:creationId xmlns:p14="http://schemas.microsoft.com/office/powerpoint/2010/main" val="11735995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D11 with large class sizes, K-3</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1570368786"/>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324210378"/>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512039869"/>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1375426868"/>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94159020"/>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3400242011"/>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349439651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Over-utilized ES and MS buildings in CSD </a:t>
            </a:r>
            <a:r>
              <a:rPr lang="en-US" sz="2400" dirty="0" smtClean="0"/>
              <a:t>11 and in Bronx HS </a:t>
            </a:r>
            <a:endParaRPr lang="en-US" sz="2400" dirty="0"/>
          </a:p>
        </p:txBody>
      </p:sp>
      <p:sp>
        <p:nvSpPr>
          <p:cNvPr id="3" name="Content Placeholder 2"/>
          <p:cNvSpPr>
            <a:spLocks noGrp="1"/>
          </p:cNvSpPr>
          <p:nvPr>
            <p:ph idx="1"/>
          </p:nvPr>
        </p:nvSpPr>
        <p:spPr/>
        <p:txBody>
          <a:bodyPr>
            <a:normAutofit/>
          </a:bodyPr>
          <a:lstStyle/>
          <a:p>
            <a:r>
              <a:rPr lang="en-US" dirty="0" smtClean="0"/>
              <a:t>There were 28 buildings with elementary school students in CSD 11 that were over-utilized.  The seat need for these schools is over 2,800 students.*</a:t>
            </a:r>
          </a:p>
          <a:p>
            <a:pPr marL="0" indent="0">
              <a:buNone/>
            </a:pPr>
            <a:endParaRPr lang="en-US" dirty="0"/>
          </a:p>
          <a:p>
            <a:r>
              <a:rPr lang="en-US" dirty="0" smtClean="0"/>
              <a:t>14 Bronx high school buildings are over-utilized.  Nearly 2,400 seats are needed to reduce utilization to 100%.*</a:t>
            </a:r>
          </a:p>
          <a:p>
            <a:endParaRPr lang="en-US" dirty="0" smtClean="0"/>
          </a:p>
          <a:p>
            <a:pPr marL="0" indent="0">
              <a:buNone/>
            </a:pPr>
            <a:r>
              <a:rPr lang="en-US" sz="1800" i="1" dirty="0" smtClean="0"/>
              <a:t>*Note </a:t>
            </a:r>
            <a:r>
              <a:rPr lang="en-US" sz="1800" i="1" dirty="0"/>
              <a:t>that the seat need here is higher because it takes into account all </a:t>
            </a:r>
            <a:r>
              <a:rPr lang="en-US" sz="1800" i="1" dirty="0" smtClean="0"/>
              <a:t>over-utilized school buildings (</a:t>
            </a:r>
            <a:r>
              <a:rPr lang="en-US" sz="1800" i="1" dirty="0"/>
              <a:t>100% or more) rather than the need averaged across the district.</a:t>
            </a:r>
          </a:p>
          <a:p>
            <a:endParaRPr lang="en-US" dirty="0"/>
          </a:p>
          <a:p>
            <a:endParaRPr lang="en-US" dirty="0"/>
          </a:p>
        </p:txBody>
      </p:sp>
    </p:spTree>
    <p:extLst>
      <p:ext uri="{BB962C8B-B14F-4D97-AF65-F5344CB8AC3E}">
        <p14:creationId xmlns:p14="http://schemas.microsoft.com/office/powerpoint/2010/main" val="83297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a:t>Average </a:t>
            </a:r>
            <a:r>
              <a:rPr lang="en-US" sz="2400" dirty="0" smtClean="0"/>
              <a:t>Building Utilization Rates</a:t>
            </a:r>
            <a:r>
              <a:rPr lang="en-US" sz="2000" dirty="0" smtClean="0"/>
              <a:t/>
            </a:r>
            <a:br>
              <a:rPr lang="en-US" sz="2000" dirty="0" smtClean="0"/>
            </a:br>
            <a:r>
              <a:rPr lang="en-US" sz="2000" dirty="0" smtClean="0"/>
              <a:t> in CSD 11</a:t>
            </a:r>
            <a:r>
              <a:rPr lang="en-US" sz="2400" dirty="0" smtClean="0"/>
              <a:t/>
            </a:r>
            <a:br>
              <a:rPr lang="en-US" sz="2400" dirty="0" smtClean="0"/>
            </a:br>
            <a:r>
              <a:rPr lang="en-US" sz="2400" i="1" dirty="0" smtClean="0"/>
              <a:t>Elementary schools in D11 are above citywide average utilization</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827132511"/>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030600224"/>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737004358"/>
              </p:ext>
            </p:extLst>
          </p:nvPr>
        </p:nvGraphicFramePr>
        <p:xfrm>
          <a:off x="0" y="1523999"/>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8383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28 Over-utilized ES buildings in CSD 11 (percentages)</a:t>
            </a:r>
            <a:endParaRPr lang="en-US" dirty="0"/>
          </a:p>
        </p:txBody>
      </p:sp>
      <p:sp>
        <p:nvSpPr>
          <p:cNvPr id="5" name="TextBox 4"/>
          <p:cNvSpPr txBox="1"/>
          <p:nvPr/>
        </p:nvSpPr>
        <p:spPr>
          <a:xfrm>
            <a:off x="1" y="6334780"/>
            <a:ext cx="9144000" cy="307777"/>
          </a:xfrm>
          <a:prstGeom prst="rect">
            <a:avLst/>
          </a:prstGeom>
          <a:noFill/>
        </p:spPr>
        <p:txBody>
          <a:bodyPr wrap="square" rtlCol="0">
            <a:spAutoFit/>
          </a:bodyPr>
          <a:lstStyle/>
          <a:p>
            <a:r>
              <a:rPr lang="en-US" sz="1400" dirty="0" smtClean="0"/>
              <a:t>*2,872 </a:t>
            </a:r>
            <a:r>
              <a:rPr lang="en-US" sz="1400" dirty="0"/>
              <a:t>s</a:t>
            </a:r>
            <a:r>
              <a:rPr lang="en-US" sz="1400" dirty="0" smtClean="0"/>
              <a:t>eats needed to reach 100% building utilization</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6391613"/>
              </p:ext>
            </p:extLst>
          </p:nvPr>
        </p:nvGraphicFramePr>
        <p:xfrm>
          <a:off x="1" y="1524000"/>
          <a:ext cx="9143999"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883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14 Bronx High Schools Above 100%; </a:t>
            </a:r>
            <a:br>
              <a:rPr lang="en-US" sz="3100" dirty="0" smtClean="0"/>
            </a:br>
            <a:r>
              <a:rPr lang="en-US" sz="2200" i="1" dirty="0" smtClean="0"/>
              <a:t>2,385 </a:t>
            </a:r>
            <a:r>
              <a:rPr lang="en-US" sz="2200" i="1" dirty="0"/>
              <a:t>HS seats needed </a:t>
            </a:r>
            <a:r>
              <a:rPr lang="en-US" sz="2200" i="1" dirty="0" smtClean="0"/>
              <a:t>to </a:t>
            </a:r>
            <a:r>
              <a:rPr lang="en-US" sz="2200" i="1" dirty="0"/>
              <a:t>reduce building utilization rate to 100</a:t>
            </a:r>
            <a:r>
              <a:rPr lang="en-US" sz="2200" i="1" dirty="0" smtClean="0"/>
              <a:t>% but NO Bronx HS to be built in capital plan</a:t>
            </a:r>
            <a:r>
              <a:rPr lang="en-US" sz="2700" dirty="0"/>
              <a:t/>
            </a:r>
            <a:br>
              <a:rPr lang="en-US" sz="2700" dirty="0"/>
            </a:br>
            <a:endParaRPr lang="en-US" sz="2700" dirty="0"/>
          </a:p>
        </p:txBody>
      </p:sp>
      <p:sp>
        <p:nvSpPr>
          <p:cNvPr id="5" name="TextBox 4"/>
          <p:cNvSpPr txBox="1"/>
          <p:nvPr/>
        </p:nvSpPr>
        <p:spPr>
          <a:xfrm>
            <a:off x="474069" y="6403775"/>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9554285"/>
              </p:ext>
            </p:extLst>
          </p:nvPr>
        </p:nvGraphicFramePr>
        <p:xfrm>
          <a:off x="-101600" y="1524000"/>
          <a:ext cx="9245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07098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42578627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11</a:t>
            </a:r>
            <a:endParaRPr lang="en-US" sz="2400" dirty="0">
              <a:solidFill>
                <a:srgbClr val="FF6600"/>
              </a:solidFill>
            </a:endParaRPr>
          </a:p>
        </p:txBody>
      </p:sp>
      <p:sp>
        <p:nvSpPr>
          <p:cNvPr id="6" name="TextBox 5"/>
          <p:cNvSpPr txBox="1"/>
          <p:nvPr/>
        </p:nvSpPr>
        <p:spPr>
          <a:xfrm>
            <a:off x="0" y="6480433"/>
            <a:ext cx="8208542" cy="276999"/>
          </a:xfrm>
          <a:prstGeom prst="rect">
            <a:avLst/>
          </a:prstGeom>
          <a:noFill/>
        </p:spPr>
        <p:txBody>
          <a:bodyPr wrap="none" rtlCol="0">
            <a:spAutoFit/>
          </a:bodyPr>
          <a:lstStyle/>
          <a:p>
            <a:r>
              <a:rPr lang="en-US" sz="1200" i="1" dirty="0"/>
              <a:t>E</a:t>
            </a:r>
            <a:r>
              <a:rPr lang="en-US" sz="1200" i="1" dirty="0" smtClean="0"/>
              <a:t>nrollment projections estimate 1,627 to 2,475 new K-8 students in D10 by 2021 but capital plan only adds 640 seats</a:t>
            </a:r>
            <a:r>
              <a:rPr lang="en-US" sz="1200" dirty="0" smtClean="0"/>
              <a:t>.</a:t>
            </a:r>
            <a:endParaRPr lang="en-US" sz="1200" dirty="0"/>
          </a:p>
        </p:txBody>
      </p:sp>
      <p:graphicFrame>
        <p:nvGraphicFramePr>
          <p:cNvPr id="7" name="Chart 6"/>
          <p:cNvGraphicFramePr>
            <a:graphicFrameLocks/>
          </p:cNvGraphicFramePr>
          <p:nvPr>
            <p:extLst>
              <p:ext uri="{D42A27DB-BD31-4B8C-83A1-F6EECF244321}">
                <p14:modId xmlns:p14="http://schemas.microsoft.com/office/powerpoint/2010/main" val="2962115301"/>
              </p:ext>
            </p:extLst>
          </p:nvPr>
        </p:nvGraphicFramePr>
        <p:xfrm>
          <a:off x="0" y="1600200"/>
          <a:ext cx="9144000" cy="4381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48713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81561327"/>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5618172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2172491"/>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9400012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a:t>
            </a:r>
            <a:r>
              <a:rPr lang="en-US" sz="2400" dirty="0"/>
              <a:t>w</a:t>
            </a:r>
            <a:r>
              <a:rPr lang="en-US" sz="2400" dirty="0" smtClean="0"/>
              <a:t>ait </a:t>
            </a:r>
            <a:r>
              <a:rPr lang="en-US" sz="2400" dirty="0"/>
              <a:t>l</a:t>
            </a:r>
            <a:r>
              <a:rPr lang="en-US" sz="2400" dirty="0" smtClean="0"/>
              <a:t>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1992209010"/>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824523535"/>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91918610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5613630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Waitlists in CSD 11</a:t>
            </a:r>
            <a:endParaRPr lang="en-US" sz="3200" dirty="0"/>
          </a:p>
        </p:txBody>
      </p:sp>
      <p:sp>
        <p:nvSpPr>
          <p:cNvPr id="3" name="Content Placeholder 2"/>
          <p:cNvSpPr>
            <a:spLocks noGrp="1"/>
          </p:cNvSpPr>
          <p:nvPr>
            <p:ph idx="1"/>
          </p:nvPr>
        </p:nvSpPr>
        <p:spPr/>
        <p:txBody>
          <a:bodyPr>
            <a:normAutofit fontScale="85000" lnSpcReduction="2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endParaRPr lang="en-US" sz="2000" dirty="0"/>
          </a:p>
          <a:p>
            <a:r>
              <a:rPr lang="en-US" sz="2000" dirty="0" smtClean="0"/>
              <a:t>There were three schools in District 11 with waiting lists for zoned Kindergarten students</a:t>
            </a:r>
            <a:r>
              <a:rPr lang="en-US" sz="2000" dirty="0"/>
              <a:t>: </a:t>
            </a:r>
            <a:r>
              <a:rPr lang="en-US" sz="2000" dirty="0" smtClean="0"/>
              <a:t>PS </a:t>
            </a:r>
            <a:r>
              <a:rPr lang="en-US" sz="2000" dirty="0"/>
              <a:t>19 Judith K Weiss (13</a:t>
            </a:r>
            <a:r>
              <a:rPr lang="en-US" sz="2000" dirty="0" smtClean="0"/>
              <a:t>), PS 106 </a:t>
            </a:r>
            <a:r>
              <a:rPr lang="en-US" sz="2000" dirty="0" err="1" smtClean="0"/>
              <a:t>Parkchester</a:t>
            </a:r>
            <a:r>
              <a:rPr lang="en-US" sz="2000" dirty="0" smtClean="0"/>
              <a:t> (18 students), and Young Voices Academy of the Bronx (21).</a:t>
            </a:r>
          </a:p>
          <a:p>
            <a:endParaRPr lang="en-US" sz="2000" dirty="0"/>
          </a:p>
          <a:p>
            <a:r>
              <a:rPr lang="en-US" sz="2000" dirty="0" smtClean="0"/>
              <a:t> A total of 52 zoned students in D11 were on wait lists as of April 21.</a:t>
            </a:r>
          </a:p>
          <a:p>
            <a:pPr marL="0" indent="0">
              <a:buNone/>
            </a:pPr>
            <a:endParaRPr lang="en-US" sz="2000" dirty="0"/>
          </a:p>
        </p:txBody>
      </p:sp>
    </p:spTree>
    <p:extLst>
      <p:ext uri="{BB962C8B-B14F-4D97-AF65-F5344CB8AC3E}">
        <p14:creationId xmlns:p14="http://schemas.microsoft.com/office/powerpoint/2010/main" val="5089569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Trailers in CSD 11 and Bronx HS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Seven schools in CSD 11 have trailers: PS 175 (2 TCU’s, 78 students), PS 96 (11 TCU’s, 200 students), PS 106 (5 TCU’s, no enrollment listed), PS 16 (4 TCU’s, 88 students), PS 87 (4 TCU’s, 60 students), PS 108 (4 TCU’s, 200 students), PS 97 (4 TCU’s, 159 students).</a:t>
            </a:r>
          </a:p>
          <a:p>
            <a:endParaRPr lang="en-US" dirty="0"/>
          </a:p>
          <a:p>
            <a:r>
              <a:rPr lang="en-US" dirty="0" smtClean="0"/>
              <a:t>The total enrollment in trailers for CSD 11 is at least 966 students.</a:t>
            </a:r>
          </a:p>
          <a:p>
            <a:endParaRPr lang="en-US" dirty="0"/>
          </a:p>
          <a:p>
            <a:r>
              <a:rPr lang="en-US" dirty="0" smtClean="0"/>
              <a:t>There are five high schools in the Bronx, with 13 TCU’s: South Bronx HS, Adlai E Stevenson HS, John F Kennedy HS, Morris HS, and Jane Addams HS have trailers. </a:t>
            </a:r>
          </a:p>
          <a:p>
            <a:endParaRPr lang="en-US" dirty="0"/>
          </a:p>
          <a:p>
            <a:r>
              <a:rPr lang="en-US" dirty="0" smtClean="0"/>
              <a:t>The capacity for all but Jane Addams (30 students each in six classrooms) is not listed in the 2012-2013 TCU Report. Enrollment is also not listed.</a:t>
            </a:r>
          </a:p>
          <a:p>
            <a:pPr marL="0" indent="0">
              <a:buNone/>
            </a:pPr>
            <a:endParaRPr lang="en-US" dirty="0"/>
          </a:p>
        </p:txBody>
      </p:sp>
    </p:spTree>
    <p:extLst>
      <p:ext uri="{BB962C8B-B14F-4D97-AF65-F5344CB8AC3E}">
        <p14:creationId xmlns:p14="http://schemas.microsoft.com/office/powerpoint/2010/main" val="3297366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Seats Need for CSD 11 and Bronx High Schools</a:t>
            </a:r>
            <a:endParaRPr lang="en-US" sz="2800" dirty="0"/>
          </a:p>
        </p:txBody>
      </p:sp>
      <p:sp>
        <p:nvSpPr>
          <p:cNvPr id="3" name="Content Placeholder 2"/>
          <p:cNvSpPr>
            <a:spLocks noGrp="1"/>
          </p:cNvSpPr>
          <p:nvPr>
            <p:ph idx="1"/>
          </p:nvPr>
        </p:nvSpPr>
        <p:spPr/>
        <p:txBody>
          <a:bodyPr>
            <a:normAutofit/>
          </a:bodyPr>
          <a:lstStyle/>
          <a:p>
            <a:r>
              <a:rPr lang="en-US" sz="1600" dirty="0"/>
              <a:t>FY 2015-2019 Capital Plan adds </a:t>
            </a:r>
            <a:r>
              <a:rPr lang="en-US" sz="1600" dirty="0" smtClean="0"/>
              <a:t>640 </a:t>
            </a:r>
            <a:r>
              <a:rPr lang="en-US" sz="1600" dirty="0"/>
              <a:t>seats in District </a:t>
            </a:r>
            <a:r>
              <a:rPr lang="en-US" sz="1600" dirty="0" smtClean="0"/>
              <a:t>11.</a:t>
            </a:r>
            <a:endParaRPr lang="en-US" sz="1600" dirty="0"/>
          </a:p>
          <a:p>
            <a:endParaRPr lang="en-US" sz="1600" dirty="0"/>
          </a:p>
          <a:p>
            <a:r>
              <a:rPr lang="en-US" sz="1600" dirty="0"/>
              <a:t>Nearly </a:t>
            </a:r>
            <a:r>
              <a:rPr lang="en-US" sz="1600" dirty="0" smtClean="0"/>
              <a:t>2,900 </a:t>
            </a:r>
            <a:r>
              <a:rPr lang="en-US" sz="1600" dirty="0"/>
              <a:t>new seats are needed just to reduce the elementary and </a:t>
            </a:r>
            <a:r>
              <a:rPr lang="en-US" sz="1600" dirty="0" smtClean="0"/>
              <a:t>middle school </a:t>
            </a:r>
            <a:r>
              <a:rPr lang="en-US" sz="1600" dirty="0"/>
              <a:t>students in </a:t>
            </a:r>
            <a:r>
              <a:rPr lang="en-US" sz="1600" dirty="0" smtClean="0"/>
              <a:t>D11 </a:t>
            </a:r>
            <a:r>
              <a:rPr lang="en-US" sz="1600" dirty="0"/>
              <a:t>buildings over 100% utilization</a:t>
            </a:r>
            <a:r>
              <a:rPr lang="en-US" sz="1600" dirty="0" smtClean="0"/>
              <a:t>.</a:t>
            </a:r>
          </a:p>
          <a:p>
            <a:pPr marL="0" indent="0">
              <a:buNone/>
            </a:pPr>
            <a:endParaRPr lang="en-US" sz="1600" dirty="0"/>
          </a:p>
          <a:p>
            <a:r>
              <a:rPr lang="en-US" sz="1600" dirty="0"/>
              <a:t>Enrollment projections predict </a:t>
            </a:r>
            <a:r>
              <a:rPr lang="en-US" sz="1600" dirty="0" smtClean="0"/>
              <a:t>1,600 to 2,500 new K-8 students </a:t>
            </a:r>
            <a:r>
              <a:rPr lang="en-US" sz="1600" dirty="0"/>
              <a:t>over the next 5-10 </a:t>
            </a:r>
            <a:r>
              <a:rPr lang="en-US" sz="1600" dirty="0" smtClean="0"/>
              <a:t>years (</a:t>
            </a:r>
            <a:r>
              <a:rPr lang="en-US" sz="1600" dirty="0"/>
              <a:t>counting housing starts)</a:t>
            </a:r>
            <a:r>
              <a:rPr lang="en-US" sz="1600" dirty="0" smtClean="0"/>
              <a:t>.</a:t>
            </a:r>
          </a:p>
          <a:p>
            <a:endParaRPr lang="en-US" sz="1600" dirty="0"/>
          </a:p>
          <a:p>
            <a:r>
              <a:rPr lang="en-US" sz="1600" dirty="0" smtClean="0"/>
              <a:t>There are at least 966 students in trailers in CSD11 that also need to be replaced.</a:t>
            </a:r>
            <a:endParaRPr lang="en-US" sz="1600" dirty="0"/>
          </a:p>
          <a:p>
            <a:endParaRPr lang="en-US" sz="1600" dirty="0"/>
          </a:p>
          <a:p>
            <a:r>
              <a:rPr lang="en-US" sz="1600" dirty="0"/>
              <a:t>Real need for </a:t>
            </a:r>
            <a:r>
              <a:rPr lang="en-US" sz="1600" dirty="0" smtClean="0"/>
              <a:t>D11 K-8 seats could be at least as 5,460 to 6,370 new seats.</a:t>
            </a:r>
            <a:endParaRPr lang="en-US" sz="1600" dirty="0"/>
          </a:p>
          <a:p>
            <a:endParaRPr lang="en-US" sz="1600" dirty="0"/>
          </a:p>
          <a:p>
            <a:r>
              <a:rPr lang="en-US" sz="1600" dirty="0"/>
              <a:t>In </a:t>
            </a:r>
            <a:r>
              <a:rPr lang="en-US" sz="1600" dirty="0" smtClean="0"/>
              <a:t>Bronx high </a:t>
            </a:r>
            <a:r>
              <a:rPr lang="en-US" sz="1600" dirty="0"/>
              <a:t>schools, </a:t>
            </a:r>
            <a:r>
              <a:rPr lang="en-US" sz="1600" dirty="0" smtClean="0"/>
              <a:t>nearly 2,400 </a:t>
            </a:r>
            <a:r>
              <a:rPr lang="en-US" sz="1600" dirty="0"/>
              <a:t>new seats are needed to </a:t>
            </a:r>
            <a:r>
              <a:rPr lang="en-US" sz="1600" dirty="0" smtClean="0"/>
              <a:t>address current </a:t>
            </a:r>
            <a:r>
              <a:rPr lang="en-US" sz="1600" dirty="0"/>
              <a:t>overcrowding in buildings over 100% utilization.</a:t>
            </a:r>
          </a:p>
          <a:p>
            <a:endParaRPr lang="en-US" sz="1600" dirty="0" smtClean="0"/>
          </a:p>
          <a:p>
            <a:r>
              <a:rPr lang="en-US" sz="1600" b="1" i="1" dirty="0"/>
              <a:t>Yet according to the Capital Plan, no seats are currently expected to </a:t>
            </a:r>
            <a:r>
              <a:rPr lang="en-US" sz="1600" b="1" i="1" dirty="0" smtClean="0"/>
              <a:t>be added </a:t>
            </a:r>
            <a:r>
              <a:rPr lang="en-US" sz="1600" b="1" i="1" dirty="0"/>
              <a:t>in </a:t>
            </a:r>
            <a:r>
              <a:rPr lang="en-US" sz="1600" b="1" i="1" dirty="0" smtClean="0"/>
              <a:t>Bronx high </a:t>
            </a:r>
            <a:r>
              <a:rPr lang="en-US" sz="1600" b="1" i="1" dirty="0"/>
              <a:t>schools</a:t>
            </a:r>
            <a:r>
              <a:rPr lang="en-US" sz="1600" b="1" i="1" dirty="0" smtClean="0"/>
              <a:t>.</a:t>
            </a:r>
            <a:endParaRPr lang="en-US" b="1" i="1"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1557766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r>
              <a:rPr lang="en-US" sz="6400" dirty="0" smtClean="0"/>
              <a:t>.</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1835876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3103876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50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4163167558"/>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677980628"/>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531416325"/>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01915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2126750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2143734"/>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61880684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40550638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1692778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1959600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8047538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5554111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38664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97248229"/>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074731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37996095"/>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919483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2994</TotalTime>
  <Words>2647</Words>
  <Application>Microsoft Macintosh PowerPoint</Application>
  <PresentationFormat>On-screen Show (4:3)</PresentationFormat>
  <Paragraphs>274</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11</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District 11 have increased in grades K-3  by 17% since 2007 and are far above Contracts for Excellence goals</vt:lpstr>
      <vt:lpstr>District 11’s class sizes in grades 4-8 have increased by 6.2% since 2007  and are also far above Contracts for Excellence goals</vt:lpstr>
      <vt:lpstr> Class sizes city-wide have increased in core HS classes as well, by 2.3% since 2007, though the DOE data is unreliable* </vt:lpstr>
      <vt:lpstr>D11 Schools with large class sizes</vt:lpstr>
      <vt:lpstr>Examples of schools in D11 with large class sizes, K-3</vt:lpstr>
      <vt:lpstr>At least 30,000 seats currently needed  just in districts averaging over 100%</vt:lpstr>
      <vt:lpstr>Over-utilized ES and MS buildings in CSD 11 and in Bronx HS </vt:lpstr>
      <vt:lpstr>Average Building Utilization Rates  in CSD 11 Elementary schools in D11 are above citywide average utilization</vt:lpstr>
      <vt:lpstr>28 Over-utilized ES buildings in CSD 11 (percentages)</vt:lpstr>
      <vt:lpstr>14 Bronx High Schools Above 100%;  2,385 HS seats needed to reduce building utilization rate to 100% but NO Bronx HS to be built in capital plan </vt:lpstr>
      <vt:lpstr>New Seats in Capital Plan and DOE Enrollment Projections for CSD 11</vt:lpstr>
      <vt:lpstr>City-wide Enrollment Projections K-8 vs. New Seats in Capital Plan </vt:lpstr>
      <vt:lpstr>City-wide Enrollment Projections HS vs. New Seats in Capital Plan </vt:lpstr>
      <vt:lpstr>Also Kindergarten wait lists in many neighborhoods</vt:lpstr>
      <vt:lpstr>2014 Kindergarten Waitlists in CSD 11</vt:lpstr>
      <vt:lpstr>Trailers in CSD 11 and Bronx HS</vt:lpstr>
      <vt:lpstr>Seats Need for CSD 11 and Bronx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90</cp:revision>
  <cp:lastPrinted>2014-03-23T01:45:07Z</cp:lastPrinted>
  <dcterms:created xsi:type="dcterms:W3CDTF">2014-02-11T14:35:23Z</dcterms:created>
  <dcterms:modified xsi:type="dcterms:W3CDTF">2014-07-11T18:35:43Z</dcterms:modified>
</cp:coreProperties>
</file>