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notesSlides/notesSlide3.xml" ContentType="application/vnd.openxmlformats-officedocument.presentationml.notesSlide+xml"/>
  <Override PartName="/ppt/charts/chart2.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3.xml" ContentType="application/vnd.openxmlformats-officedocument.drawingml.chart+xml"/>
  <Override PartName="/ppt/drawings/drawing1.xml" ContentType="application/vnd.openxmlformats-officedocument.drawingml.chartshapes+xml"/>
  <Override PartName="/ppt/notesSlides/notesSlide7.xml" ContentType="application/vnd.openxmlformats-officedocument.presentationml.notesSlide+xml"/>
  <Override PartName="/ppt/charts/chart4.xml" ContentType="application/vnd.openxmlformats-officedocument.drawingml.chart+xml"/>
  <Override PartName="/ppt/notesSlides/notesSlide8.xml" ContentType="application/vnd.openxmlformats-officedocument.presentationml.notesSlide+xml"/>
  <Override PartName="/ppt/charts/chart5.xml" ContentType="application/vnd.openxmlformats-officedocument.drawingml.chart+xml"/>
  <Override PartName="/ppt/notesSlides/notesSlide9.xml" ContentType="application/vnd.openxmlformats-officedocument.presentationml.notesSlide+xml"/>
  <Override PartName="/ppt/charts/chart6.xml" ContentType="application/vnd.openxmlformats-officedocument.drawingml.chart+xml"/>
  <Override PartName="/ppt/notesSlides/notesSlide10.xml" ContentType="application/vnd.openxmlformats-officedocument.presentationml.notesSlide+xml"/>
  <Override PartName="/ppt/charts/chart7.xml" ContentType="application/vnd.openxmlformats-officedocument.drawingml.chart+xml"/>
  <Override PartName="/ppt/notesSlides/notesSlide11.xml" ContentType="application/vnd.openxmlformats-officedocument.presentationml.notesSlide+xml"/>
  <Override PartName="/ppt/charts/chart8.xml" ContentType="application/vnd.openxmlformats-officedocument.drawingml.chart+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9.xml" ContentType="application/vnd.openxmlformats-officedocument.drawingml.chart+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rts/chart10.xml" ContentType="application/vnd.openxmlformats-officedocument.drawingml.chart+xml"/>
  <Override PartName="/ppt/theme/themeOverride1.xml" ContentType="application/vnd.openxmlformats-officedocument.themeOverr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286" r:id="rId2"/>
    <p:sldId id="283" r:id="rId3"/>
    <p:sldId id="297" r:id="rId4"/>
    <p:sldId id="267" r:id="rId5"/>
    <p:sldId id="289" r:id="rId6"/>
    <p:sldId id="259" r:id="rId7"/>
    <p:sldId id="301" r:id="rId8"/>
    <p:sldId id="258" r:id="rId9"/>
    <p:sldId id="302" r:id="rId10"/>
    <p:sldId id="257" r:id="rId11"/>
    <p:sldId id="274" r:id="rId12"/>
    <p:sldId id="304" r:id="rId13"/>
    <p:sldId id="306" r:id="rId14"/>
    <p:sldId id="290" r:id="rId15"/>
    <p:sldId id="272" r:id="rId16"/>
    <p:sldId id="291" r:id="rId17"/>
    <p:sldId id="292" r:id="rId18"/>
    <p:sldId id="288" r:id="rId19"/>
    <p:sldId id="263" r:id="rId20"/>
    <p:sldId id="293" r:id="rId21"/>
    <p:sldId id="294" r:id="rId22"/>
  </p:sldIdLst>
  <p:sldSz cx="9144000" cy="6858000" type="screen4x3"/>
  <p:notesSz cx="6858000" cy="93138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C55EA85-AFF8-4985-9E30-CA6438E89040}">
          <p14:sldIdLst>
            <p14:sldId id="286"/>
            <p14:sldId id="283"/>
            <p14:sldId id="297"/>
            <p14:sldId id="267"/>
            <p14:sldId id="289"/>
            <p14:sldId id="259"/>
            <p14:sldId id="301"/>
            <p14:sldId id="258"/>
            <p14:sldId id="302"/>
            <p14:sldId id="257"/>
            <p14:sldId id="274"/>
            <p14:sldId id="304"/>
            <p14:sldId id="306"/>
            <p14:sldId id="290"/>
            <p14:sldId id="272"/>
            <p14:sldId id="291"/>
            <p14:sldId id="292"/>
            <p14:sldId id="288"/>
            <p14:sldId id="263"/>
            <p14:sldId id="293"/>
            <p14:sldId id="294"/>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206" y="72"/>
      </p:cViewPr>
      <p:guideLst>
        <p:guide orient="horz" pos="2160"/>
        <p:guide pos="2880"/>
      </p:guideLst>
    </p:cSldViewPr>
  </p:slideViewPr>
  <p:notesTextViewPr>
    <p:cViewPr>
      <p:scale>
        <a:sx n="1" d="1"/>
        <a:sy n="1" d="1"/>
      </p:scale>
      <p:origin x="0" y="0"/>
    </p:cViewPr>
  </p:notesTextViewPr>
  <p:sorterViewPr>
    <p:cViewPr>
      <p:scale>
        <a:sx n="100" d="100"/>
        <a:sy n="100" d="100"/>
      </p:scale>
      <p:origin x="0" y="462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Leonie\Documents\class%20sizes%202013.xlsx" TargetMode="External"/></Relationships>
</file>

<file path=ppt/charts/_rels/chart10.xml.rels><?xml version="1.0" encoding="UTF-8" standalone="yes"?>
<Relationships xmlns="http://schemas.openxmlformats.org/package/2006/relationships"><Relationship Id="rId2" Type="http://schemas.openxmlformats.org/officeDocument/2006/relationships/oleObject" Target="Macintosh%20HD:Users:mollymoody:Desktop:Class%20Size%20Data:Class%20Size%20Averages%20upd.%201.7.13%20citywide%202006-2012%20w.%20charts.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1" Type="http://schemas.openxmlformats.org/officeDocument/2006/relationships/oleObject" Target="file:///C:\Users\Leonie\Documents\class%20sizes%202013.xlsx"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Leonie\Documents\class%20sizes%202013.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Leonie\Documents\class%20sizes%202013.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Leonie\Documents\class%20sizes%202013.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Leonie\Documents\class%20sizes%202013.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Leonie\Documents\class%20sizes%202013.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Leonie\Documents\long%20term%20class%20size%20trends%20updated%20thru%202012_13.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Users\Leonie\Documents\MMR%20data%20for%20cap%20plan.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2800" dirty="0" smtClean="0"/>
              <a:t>Class</a:t>
            </a:r>
            <a:r>
              <a:rPr lang="en-US" sz="2800" baseline="0" dirty="0" smtClean="0"/>
              <a:t> sizes in grades K-3 are now </a:t>
            </a:r>
          </a:p>
          <a:p>
            <a:pPr>
              <a:defRPr/>
            </a:pPr>
            <a:r>
              <a:rPr lang="en-US" sz="2800" baseline="0" dirty="0" smtClean="0"/>
              <a:t>the largest since 1998</a:t>
            </a:r>
            <a:endParaRPr lang="en-US" sz="2800" baseline="0" dirty="0"/>
          </a:p>
          <a:p>
            <a:pPr>
              <a:defRPr/>
            </a:pPr>
            <a:r>
              <a:rPr lang="en-US" sz="1400" baseline="0" dirty="0" smtClean="0"/>
              <a:t>General </a:t>
            </a:r>
            <a:r>
              <a:rPr lang="en-US" sz="1400" baseline="0" dirty="0" err="1" smtClean="0"/>
              <a:t>ed</a:t>
            </a:r>
            <a:r>
              <a:rPr lang="en-US" sz="1400" baseline="0" dirty="0" smtClean="0"/>
              <a:t>, CTT and gifted: data from IBO </a:t>
            </a:r>
            <a:r>
              <a:rPr lang="en-US" sz="1400" baseline="0" dirty="0"/>
              <a:t>1998-2005; DOE 2006-2013</a:t>
            </a:r>
            <a:endParaRPr lang="en-US" sz="1400" dirty="0"/>
          </a:p>
        </c:rich>
      </c:tx>
      <c:layout/>
      <c:overlay val="0"/>
      <c:spPr>
        <a:solidFill>
          <a:schemeClr val="accent1">
            <a:lumMod val="20000"/>
            <a:lumOff val="80000"/>
          </a:schemeClr>
        </a:solidFill>
      </c:spPr>
    </c:title>
    <c:autoTitleDeleted val="0"/>
    <c:plotArea>
      <c:layout/>
      <c:lineChart>
        <c:grouping val="standard"/>
        <c:varyColors val="0"/>
        <c:ser>
          <c:idx val="0"/>
          <c:order val="0"/>
          <c:marker>
            <c:symbol val="none"/>
          </c:marker>
          <c:dLbls>
            <c:txPr>
              <a:bodyPr/>
              <a:lstStyle/>
              <a:p>
                <a:pPr>
                  <a:defRPr sz="1600" b="1"/>
                </a:pPr>
                <a:endParaRPr lang="en-US"/>
              </a:p>
            </c:txPr>
            <c:showLegendKey val="0"/>
            <c:showVal val="1"/>
            <c:showCatName val="0"/>
            <c:showSerName val="0"/>
            <c:showPercent val="0"/>
            <c:showBubbleSize val="0"/>
            <c:showLeaderLines val="0"/>
          </c:dLbls>
          <c:cat>
            <c:strRef>
              <c:f>'LT trend'!$G$10:$V$10</c:f>
              <c:strCache>
                <c:ptCount val="16"/>
                <c:pt idx="0">
                  <c:v>1998/99</c:v>
                </c:pt>
                <c:pt idx="1">
                  <c:v>1999/00</c:v>
                </c:pt>
                <c:pt idx="2">
                  <c:v>2000/01</c:v>
                </c:pt>
                <c:pt idx="3">
                  <c:v>2001/02</c:v>
                </c:pt>
                <c:pt idx="4">
                  <c:v>2002/03</c:v>
                </c:pt>
                <c:pt idx="5">
                  <c:v>2003/04</c:v>
                </c:pt>
                <c:pt idx="6">
                  <c:v>2004/05</c:v>
                </c:pt>
                <c:pt idx="7">
                  <c:v>2005/06</c:v>
                </c:pt>
                <c:pt idx="8">
                  <c:v>2006/07</c:v>
                </c:pt>
                <c:pt idx="9">
                  <c:v>2007/08</c:v>
                </c:pt>
                <c:pt idx="10">
                  <c:v>2008/09</c:v>
                </c:pt>
                <c:pt idx="11">
                  <c:v>2009/10</c:v>
                </c:pt>
                <c:pt idx="12">
                  <c:v>2010/11</c:v>
                </c:pt>
                <c:pt idx="13">
                  <c:v>2011/12</c:v>
                </c:pt>
                <c:pt idx="14">
                  <c:v>2012/13</c:v>
                </c:pt>
                <c:pt idx="15">
                  <c:v>2013/14</c:v>
                </c:pt>
              </c:strCache>
            </c:strRef>
          </c:cat>
          <c:val>
            <c:numRef>
              <c:f>'LT trend'!$G$11:$V$11</c:f>
              <c:numCache>
                <c:formatCode>0.00</c:formatCode>
                <c:ptCount val="16"/>
                <c:pt idx="0">
                  <c:v>24.902153703129834</c:v>
                </c:pt>
                <c:pt idx="1">
                  <c:v>23.24580561180214</c:v>
                </c:pt>
                <c:pt idx="2">
                  <c:v>22.379472224198025</c:v>
                </c:pt>
                <c:pt idx="3">
                  <c:v>22.095560680311323</c:v>
                </c:pt>
                <c:pt idx="4">
                  <c:v>21.68038688095411</c:v>
                </c:pt>
                <c:pt idx="5">
                  <c:v>21.550788221296848</c:v>
                </c:pt>
                <c:pt idx="6">
                  <c:v>21.284872298624752</c:v>
                </c:pt>
                <c:pt idx="7">
                  <c:v>21.119423684413285</c:v>
                </c:pt>
                <c:pt idx="8">
                  <c:v>21</c:v>
                </c:pt>
                <c:pt idx="9">
                  <c:v>20.9</c:v>
                </c:pt>
                <c:pt idx="10">
                  <c:v>21.4</c:v>
                </c:pt>
                <c:pt idx="11">
                  <c:v>22.1</c:v>
                </c:pt>
                <c:pt idx="12">
                  <c:v>22.9</c:v>
                </c:pt>
                <c:pt idx="13">
                  <c:v>23.89</c:v>
                </c:pt>
                <c:pt idx="14">
                  <c:v>24.459999999999997</c:v>
                </c:pt>
                <c:pt idx="15">
                  <c:v>24.86</c:v>
                </c:pt>
              </c:numCache>
            </c:numRef>
          </c:val>
          <c:smooth val="0"/>
        </c:ser>
        <c:dLbls>
          <c:showLegendKey val="0"/>
          <c:showVal val="0"/>
          <c:showCatName val="0"/>
          <c:showSerName val="0"/>
          <c:showPercent val="0"/>
          <c:showBubbleSize val="0"/>
        </c:dLbls>
        <c:marker val="1"/>
        <c:smooth val="0"/>
        <c:axId val="97889280"/>
        <c:axId val="41906944"/>
      </c:lineChart>
      <c:catAx>
        <c:axId val="97889280"/>
        <c:scaling>
          <c:orientation val="minMax"/>
        </c:scaling>
        <c:delete val="0"/>
        <c:axPos val="b"/>
        <c:majorTickMark val="none"/>
        <c:minorTickMark val="none"/>
        <c:tickLblPos val="nextTo"/>
        <c:crossAx val="41906944"/>
        <c:crosses val="autoZero"/>
        <c:auto val="1"/>
        <c:lblAlgn val="ctr"/>
        <c:lblOffset val="100"/>
        <c:noMultiLvlLbl val="0"/>
      </c:catAx>
      <c:valAx>
        <c:axId val="41906944"/>
        <c:scaling>
          <c:orientation val="minMax"/>
        </c:scaling>
        <c:delete val="1"/>
        <c:axPos val="l"/>
        <c:majorGridlines/>
        <c:numFmt formatCode="0.00" sourceLinked="1"/>
        <c:majorTickMark val="none"/>
        <c:minorTickMark val="none"/>
        <c:tickLblPos val="none"/>
        <c:crossAx val="97889280"/>
        <c:crosses val="autoZero"/>
        <c:crossBetween val="between"/>
      </c:valAx>
    </c:plotArea>
    <c:plotVisOnly val="1"/>
    <c:dispBlanksAs val="gap"/>
    <c:showDLblsOverMax val="0"/>
  </c:chart>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8.043973349485159E-2"/>
          <c:y val="5.8205128205128201E-2"/>
          <c:w val="0.66673531193216207"/>
          <c:h val="0.81458711891782687"/>
        </c:manualLayout>
      </c:layout>
      <c:lineChart>
        <c:grouping val="standard"/>
        <c:varyColors val="0"/>
        <c:ser>
          <c:idx val="0"/>
          <c:order val="0"/>
          <c:tx>
            <c:v>C4E spending (in millions)</c:v>
          </c:tx>
          <c:spPr>
            <a:ln>
              <a:solidFill>
                <a:srgbClr val="008000"/>
              </a:solidFill>
            </a:ln>
          </c:spPr>
          <c:marker>
            <c:symbol val="none"/>
          </c:marker>
          <c:dLbls>
            <c:dLbl>
              <c:idx val="1"/>
              <c:layout>
                <c:manualLayout>
                  <c:x val="-6.0000000000000005E-2"/>
                  <c:y val="-2.33333333333334E-2"/>
                </c:manualLayout>
              </c:layout>
              <c:showLegendKey val="0"/>
              <c:showVal val="1"/>
              <c:showCatName val="0"/>
              <c:showSerName val="0"/>
              <c:showPercent val="0"/>
              <c:showBubbleSize val="0"/>
            </c:dLbl>
            <c:dLbl>
              <c:idx val="4"/>
              <c:delete val="1"/>
            </c:dLbl>
            <c:numFmt formatCode="&quot;$&quot;#,##0" sourceLinked="0"/>
            <c:txPr>
              <a:bodyPr/>
              <a:lstStyle/>
              <a:p>
                <a:pPr>
                  <a:defRPr sz="1200"/>
                </a:pPr>
                <a:endParaRPr lang="en-US"/>
              </a:p>
            </c:txPr>
            <c:showLegendKey val="0"/>
            <c:showVal val="1"/>
            <c:showCatName val="0"/>
            <c:showSerName val="0"/>
            <c:showPercent val="0"/>
            <c:showBubbleSize val="0"/>
            <c:showLeaderLines val="0"/>
          </c:dLbls>
          <c:cat>
            <c:strRef>
              <c:f>charts!$D$110:$D$116</c:f>
              <c:strCache>
                <c:ptCount val="7"/>
                <c:pt idx="0">
                  <c:v>2006-07</c:v>
                </c:pt>
                <c:pt idx="1">
                  <c:v>2007-08</c:v>
                </c:pt>
                <c:pt idx="2">
                  <c:v>2008-09</c:v>
                </c:pt>
                <c:pt idx="3">
                  <c:v>2009-10</c:v>
                </c:pt>
                <c:pt idx="4">
                  <c:v>2010-11</c:v>
                </c:pt>
                <c:pt idx="5">
                  <c:v>2011-12</c:v>
                </c:pt>
                <c:pt idx="6">
                  <c:v>2012-13</c:v>
                </c:pt>
              </c:strCache>
            </c:strRef>
          </c:cat>
          <c:val>
            <c:numRef>
              <c:f>charts!$E$110:$E$116</c:f>
              <c:numCache>
                <c:formatCode>0</c:formatCode>
                <c:ptCount val="7"/>
                <c:pt idx="0">
                  <c:v>0</c:v>
                </c:pt>
                <c:pt idx="1">
                  <c:v>258</c:v>
                </c:pt>
                <c:pt idx="2">
                  <c:v>645.29999999999995</c:v>
                </c:pt>
                <c:pt idx="3">
                  <c:v>644.79999999999995</c:v>
                </c:pt>
                <c:pt idx="4">
                  <c:v>531</c:v>
                </c:pt>
                <c:pt idx="5">
                  <c:v>530.79999999999995</c:v>
                </c:pt>
                <c:pt idx="6">
                  <c:v>530.79999999999995</c:v>
                </c:pt>
              </c:numCache>
            </c:numRef>
          </c:val>
          <c:smooth val="0"/>
        </c:ser>
        <c:dLbls>
          <c:showLegendKey val="0"/>
          <c:showVal val="1"/>
          <c:showCatName val="0"/>
          <c:showSerName val="0"/>
          <c:showPercent val="0"/>
          <c:showBubbleSize val="0"/>
        </c:dLbls>
        <c:marker val="1"/>
        <c:smooth val="0"/>
        <c:axId val="116493312"/>
        <c:axId val="116515584"/>
      </c:lineChart>
      <c:lineChart>
        <c:grouping val="standard"/>
        <c:varyColors val="0"/>
        <c:ser>
          <c:idx val="1"/>
          <c:order val="1"/>
          <c:tx>
            <c:v>K-3 average class sizes</c:v>
          </c:tx>
          <c:spPr>
            <a:ln>
              <a:solidFill>
                <a:srgbClr val="FF0000"/>
              </a:solidFill>
            </a:ln>
          </c:spPr>
          <c:marker>
            <c:symbol val="none"/>
          </c:marker>
          <c:cat>
            <c:strRef>
              <c:f>charts!$D$110:$D$116</c:f>
              <c:strCache>
                <c:ptCount val="7"/>
                <c:pt idx="0">
                  <c:v>2006-07</c:v>
                </c:pt>
                <c:pt idx="1">
                  <c:v>2007-08</c:v>
                </c:pt>
                <c:pt idx="2">
                  <c:v>2008-09</c:v>
                </c:pt>
                <c:pt idx="3">
                  <c:v>2009-10</c:v>
                </c:pt>
                <c:pt idx="4">
                  <c:v>2010-11</c:v>
                </c:pt>
                <c:pt idx="5">
                  <c:v>2011-12</c:v>
                </c:pt>
                <c:pt idx="6">
                  <c:v>2012-13</c:v>
                </c:pt>
              </c:strCache>
            </c:strRef>
          </c:cat>
          <c:val>
            <c:numRef>
              <c:f>charts!$F$110:$F$116</c:f>
              <c:numCache>
                <c:formatCode>General</c:formatCode>
                <c:ptCount val="7"/>
                <c:pt idx="0">
                  <c:v>21</c:v>
                </c:pt>
                <c:pt idx="1">
                  <c:v>20.9</c:v>
                </c:pt>
                <c:pt idx="2">
                  <c:v>21.4</c:v>
                </c:pt>
                <c:pt idx="3">
                  <c:v>22.1</c:v>
                </c:pt>
                <c:pt idx="4">
                  <c:v>22.9</c:v>
                </c:pt>
                <c:pt idx="5">
                  <c:v>23.9</c:v>
                </c:pt>
                <c:pt idx="6">
                  <c:v>24.5</c:v>
                </c:pt>
              </c:numCache>
            </c:numRef>
          </c:val>
          <c:smooth val="0"/>
        </c:ser>
        <c:ser>
          <c:idx val="2"/>
          <c:order val="2"/>
          <c:tx>
            <c:v>C4E class size goals</c:v>
          </c:tx>
          <c:spPr>
            <a:ln>
              <a:solidFill>
                <a:srgbClr val="000090"/>
              </a:solidFill>
            </a:ln>
          </c:spPr>
          <c:marker>
            <c:symbol val="none"/>
          </c:marker>
          <c:cat>
            <c:strRef>
              <c:f>charts!$D$110:$D$116</c:f>
              <c:strCache>
                <c:ptCount val="7"/>
                <c:pt idx="0">
                  <c:v>2006-07</c:v>
                </c:pt>
                <c:pt idx="1">
                  <c:v>2007-08</c:v>
                </c:pt>
                <c:pt idx="2">
                  <c:v>2008-09</c:v>
                </c:pt>
                <c:pt idx="3">
                  <c:v>2009-10</c:v>
                </c:pt>
                <c:pt idx="4">
                  <c:v>2010-11</c:v>
                </c:pt>
                <c:pt idx="5">
                  <c:v>2011-12</c:v>
                </c:pt>
                <c:pt idx="6">
                  <c:v>2012-13</c:v>
                </c:pt>
              </c:strCache>
            </c:strRef>
          </c:cat>
          <c:val>
            <c:numRef>
              <c:f>charts!$G$110:$G$116</c:f>
              <c:numCache>
                <c:formatCode>General</c:formatCode>
                <c:ptCount val="7"/>
                <c:pt idx="0">
                  <c:v>21</c:v>
                </c:pt>
                <c:pt idx="1">
                  <c:v>20.7</c:v>
                </c:pt>
                <c:pt idx="2">
                  <c:v>20.5</c:v>
                </c:pt>
                <c:pt idx="3">
                  <c:v>20.3</c:v>
                </c:pt>
                <c:pt idx="4">
                  <c:v>20.100000000000001</c:v>
                </c:pt>
                <c:pt idx="5">
                  <c:v>19.899999999999999</c:v>
                </c:pt>
                <c:pt idx="6">
                  <c:v>19.899999999999999</c:v>
                </c:pt>
              </c:numCache>
            </c:numRef>
          </c:val>
          <c:smooth val="0"/>
        </c:ser>
        <c:dLbls>
          <c:showLegendKey val="0"/>
          <c:showVal val="1"/>
          <c:showCatName val="0"/>
          <c:showSerName val="0"/>
          <c:showPercent val="0"/>
          <c:showBubbleSize val="0"/>
        </c:dLbls>
        <c:marker val="1"/>
        <c:smooth val="0"/>
        <c:axId val="116654848"/>
        <c:axId val="116517504"/>
      </c:lineChart>
      <c:catAx>
        <c:axId val="116493312"/>
        <c:scaling>
          <c:orientation val="minMax"/>
        </c:scaling>
        <c:delete val="0"/>
        <c:axPos val="b"/>
        <c:majorTickMark val="out"/>
        <c:minorTickMark val="none"/>
        <c:tickLblPos val="nextTo"/>
        <c:txPr>
          <a:bodyPr rot="-2700000"/>
          <a:lstStyle/>
          <a:p>
            <a:pPr>
              <a:defRPr/>
            </a:pPr>
            <a:endParaRPr lang="en-US"/>
          </a:p>
        </c:txPr>
        <c:crossAx val="116515584"/>
        <c:crosses val="autoZero"/>
        <c:auto val="1"/>
        <c:lblAlgn val="ctr"/>
        <c:lblOffset val="100"/>
        <c:noMultiLvlLbl val="0"/>
      </c:catAx>
      <c:valAx>
        <c:axId val="116515584"/>
        <c:scaling>
          <c:orientation val="minMax"/>
          <c:min val="0"/>
        </c:scaling>
        <c:delete val="0"/>
        <c:axPos val="l"/>
        <c:majorGridlines/>
        <c:title>
          <c:tx>
            <c:rich>
              <a:bodyPr/>
              <a:lstStyle/>
              <a:p>
                <a:pPr>
                  <a:defRPr sz="1400"/>
                </a:pPr>
                <a:r>
                  <a:rPr lang="en-US" sz="1400"/>
                  <a:t>dollars (in millions)</a:t>
                </a:r>
              </a:p>
            </c:rich>
          </c:tx>
          <c:layout/>
          <c:overlay val="0"/>
        </c:title>
        <c:numFmt formatCode="0" sourceLinked="1"/>
        <c:majorTickMark val="out"/>
        <c:minorTickMark val="none"/>
        <c:tickLblPos val="nextTo"/>
        <c:crossAx val="116493312"/>
        <c:crosses val="autoZero"/>
        <c:crossBetween val="between"/>
      </c:valAx>
      <c:valAx>
        <c:axId val="116517504"/>
        <c:scaling>
          <c:orientation val="minMax"/>
          <c:min val="19"/>
        </c:scaling>
        <c:delete val="0"/>
        <c:axPos val="r"/>
        <c:title>
          <c:tx>
            <c:rich>
              <a:bodyPr/>
              <a:lstStyle/>
              <a:p>
                <a:pPr>
                  <a:defRPr sz="1400"/>
                </a:pPr>
                <a:r>
                  <a:rPr lang="en-US" sz="1400"/>
                  <a:t>Class Size Avgs. </a:t>
                </a:r>
              </a:p>
            </c:rich>
          </c:tx>
          <c:layout/>
          <c:overlay val="0"/>
        </c:title>
        <c:numFmt formatCode="General" sourceLinked="1"/>
        <c:majorTickMark val="out"/>
        <c:minorTickMark val="none"/>
        <c:tickLblPos val="nextTo"/>
        <c:crossAx val="116654848"/>
        <c:crosses val="max"/>
        <c:crossBetween val="between"/>
      </c:valAx>
      <c:catAx>
        <c:axId val="116654848"/>
        <c:scaling>
          <c:orientation val="minMax"/>
        </c:scaling>
        <c:delete val="1"/>
        <c:axPos val="b"/>
        <c:majorTickMark val="out"/>
        <c:minorTickMark val="none"/>
        <c:tickLblPos val="none"/>
        <c:crossAx val="116517504"/>
        <c:crosses val="autoZero"/>
        <c:auto val="1"/>
        <c:lblAlgn val="ctr"/>
        <c:lblOffset val="100"/>
        <c:noMultiLvlLbl val="0"/>
      </c:catAx>
    </c:plotArea>
    <c:legend>
      <c:legendPos val="r"/>
      <c:layout>
        <c:manualLayout>
          <c:xMode val="edge"/>
          <c:yMode val="edge"/>
          <c:x val="0.81136862507571184"/>
          <c:y val="0.12467837674136902"/>
          <c:w val="0.18555445184736505"/>
          <c:h val="0.73705350292751903"/>
        </c:manualLayout>
      </c:layout>
      <c:overlay val="0"/>
      <c:spPr>
        <a:ln>
          <a:noFill/>
        </a:ln>
      </c:spPr>
      <c:txPr>
        <a:bodyPr/>
        <a:lstStyle/>
        <a:p>
          <a:pPr>
            <a:defRPr sz="1800"/>
          </a:pPr>
          <a:endParaRPr lang="en-US"/>
        </a:p>
      </c:txPr>
    </c:legend>
    <c:plotVisOnly val="1"/>
    <c:dispBlanksAs val="gap"/>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l">
              <a:defRPr/>
            </a:pPr>
            <a:r>
              <a:rPr lang="en-US" sz="2800" dirty="0" smtClean="0"/>
              <a:t>Class</a:t>
            </a:r>
            <a:r>
              <a:rPr lang="en-US" sz="2800" baseline="0" dirty="0" smtClean="0"/>
              <a:t> sizes in grades </a:t>
            </a:r>
            <a:r>
              <a:rPr lang="en-US" sz="2800" dirty="0" smtClean="0"/>
              <a:t>4th-8</a:t>
            </a:r>
            <a:r>
              <a:rPr lang="en-US" sz="2800" baseline="30000" dirty="0" smtClean="0"/>
              <a:t>th</a:t>
            </a:r>
            <a:r>
              <a:rPr lang="en-US" sz="2800" dirty="0" smtClean="0"/>
              <a:t> </a:t>
            </a:r>
            <a:r>
              <a:rPr lang="en-US" sz="2800" baseline="0" dirty="0" smtClean="0"/>
              <a:t>largest </a:t>
            </a:r>
            <a:r>
              <a:rPr lang="en-US" sz="2800" baseline="0" dirty="0"/>
              <a:t>since 2002 </a:t>
            </a:r>
          </a:p>
          <a:p>
            <a:pPr algn="l">
              <a:defRPr/>
            </a:pPr>
            <a:r>
              <a:rPr lang="en-US" sz="1800" b="1" i="0" baseline="0" dirty="0" err="1" smtClean="0">
                <a:effectLst/>
              </a:rPr>
              <a:t>Gened</a:t>
            </a:r>
            <a:r>
              <a:rPr lang="en-US" sz="1800" b="1" i="0" baseline="0" dirty="0" smtClean="0">
                <a:effectLst/>
              </a:rPr>
              <a:t>, CTT and gifted: data from IBO 1998-2005; DOE 2006-2013</a:t>
            </a:r>
            <a:endParaRPr lang="en-US" sz="1100" dirty="0">
              <a:effectLst/>
            </a:endParaRPr>
          </a:p>
        </c:rich>
      </c:tx>
      <c:layout>
        <c:manualLayout>
          <c:xMode val="edge"/>
          <c:yMode val="edge"/>
          <c:x val="0.12712532256997286"/>
          <c:y val="7.8651685393258425E-2"/>
        </c:manualLayout>
      </c:layout>
      <c:overlay val="0"/>
      <c:spPr>
        <a:solidFill>
          <a:schemeClr val="accent1">
            <a:lumMod val="20000"/>
            <a:lumOff val="80000"/>
          </a:schemeClr>
        </a:solidFill>
      </c:spPr>
    </c:title>
    <c:autoTitleDeleted val="0"/>
    <c:plotArea>
      <c:layout>
        <c:manualLayout>
          <c:layoutTarget val="inner"/>
          <c:xMode val="edge"/>
          <c:yMode val="edge"/>
          <c:x val="1.5406162464985997E-2"/>
          <c:y val="0.12432584269662923"/>
          <c:w val="0.96918767507002801"/>
          <c:h val="0.70703810197882566"/>
        </c:manualLayout>
      </c:layout>
      <c:lineChart>
        <c:grouping val="standard"/>
        <c:varyColors val="0"/>
        <c:ser>
          <c:idx val="0"/>
          <c:order val="0"/>
          <c:marker>
            <c:symbol val="none"/>
          </c:marker>
          <c:dLbls>
            <c:txPr>
              <a:bodyPr/>
              <a:lstStyle/>
              <a:p>
                <a:pPr>
                  <a:defRPr sz="1600" b="1"/>
                </a:pPr>
                <a:endParaRPr lang="en-US"/>
              </a:p>
            </c:txPr>
            <c:showLegendKey val="0"/>
            <c:showVal val="1"/>
            <c:showCatName val="0"/>
            <c:showSerName val="0"/>
            <c:showPercent val="0"/>
            <c:showBubbleSize val="0"/>
            <c:showLeaderLines val="0"/>
          </c:dLbls>
          <c:cat>
            <c:strRef>
              <c:f>'LT trend'!$J$31:$Y$31</c:f>
              <c:strCache>
                <c:ptCount val="16"/>
                <c:pt idx="0">
                  <c:v>1998/99</c:v>
                </c:pt>
                <c:pt idx="1">
                  <c:v>1999/00</c:v>
                </c:pt>
                <c:pt idx="2">
                  <c:v>2000/01</c:v>
                </c:pt>
                <c:pt idx="3">
                  <c:v>2001/02</c:v>
                </c:pt>
                <c:pt idx="4">
                  <c:v>2002/03</c:v>
                </c:pt>
                <c:pt idx="5">
                  <c:v>2003/04</c:v>
                </c:pt>
                <c:pt idx="6">
                  <c:v>2004/05</c:v>
                </c:pt>
                <c:pt idx="7">
                  <c:v>2005/06</c:v>
                </c:pt>
                <c:pt idx="8">
                  <c:v> 2006/07</c:v>
                </c:pt>
                <c:pt idx="9">
                  <c:v>2007/08</c:v>
                </c:pt>
                <c:pt idx="10">
                  <c:v>2008/09</c:v>
                </c:pt>
                <c:pt idx="11">
                  <c:v>2009/10</c:v>
                </c:pt>
                <c:pt idx="12">
                  <c:v>2010-11</c:v>
                </c:pt>
                <c:pt idx="13">
                  <c:v>2011/12</c:v>
                </c:pt>
                <c:pt idx="14">
                  <c:v>2012/13</c:v>
                </c:pt>
                <c:pt idx="15">
                  <c:v>2013/14</c:v>
                </c:pt>
              </c:strCache>
            </c:strRef>
          </c:cat>
          <c:val>
            <c:numRef>
              <c:f>'LT trend'!$J$32:$Y$32</c:f>
              <c:numCache>
                <c:formatCode>0.0</c:formatCode>
                <c:ptCount val="16"/>
                <c:pt idx="0">
                  <c:v>28.087172502203341</c:v>
                </c:pt>
                <c:pt idx="1">
                  <c:v>27.508882565561787</c:v>
                </c:pt>
                <c:pt idx="2">
                  <c:v>27.230740547393534</c:v>
                </c:pt>
                <c:pt idx="3">
                  <c:v>27.356857818504288</c:v>
                </c:pt>
                <c:pt idx="4">
                  <c:v>27.044258811460391</c:v>
                </c:pt>
                <c:pt idx="5">
                  <c:v>26.700728862973758</c:v>
                </c:pt>
                <c:pt idx="6">
                  <c:v>26.442842354333028</c:v>
                </c:pt>
                <c:pt idx="7">
                  <c:v>25.920627802690582</c:v>
                </c:pt>
                <c:pt idx="8">
                  <c:v>25.6</c:v>
                </c:pt>
                <c:pt idx="9">
                  <c:v>25.1</c:v>
                </c:pt>
                <c:pt idx="10" formatCode="General">
                  <c:v>25.3</c:v>
                </c:pt>
                <c:pt idx="11" formatCode="General">
                  <c:v>25.8</c:v>
                </c:pt>
                <c:pt idx="12" formatCode="General">
                  <c:v>26.3</c:v>
                </c:pt>
                <c:pt idx="13" formatCode="General">
                  <c:v>26.6</c:v>
                </c:pt>
                <c:pt idx="14" formatCode="General">
                  <c:v>26.7</c:v>
                </c:pt>
                <c:pt idx="15" formatCode="General">
                  <c:v>26.8</c:v>
                </c:pt>
              </c:numCache>
            </c:numRef>
          </c:val>
          <c:smooth val="0"/>
        </c:ser>
        <c:dLbls>
          <c:showLegendKey val="0"/>
          <c:showVal val="0"/>
          <c:showCatName val="0"/>
          <c:showSerName val="0"/>
          <c:showPercent val="0"/>
          <c:showBubbleSize val="0"/>
        </c:dLbls>
        <c:marker val="1"/>
        <c:smooth val="0"/>
        <c:axId val="89770240"/>
        <c:axId val="95629312"/>
      </c:lineChart>
      <c:catAx>
        <c:axId val="89770240"/>
        <c:scaling>
          <c:orientation val="minMax"/>
        </c:scaling>
        <c:delete val="0"/>
        <c:axPos val="b"/>
        <c:majorTickMark val="none"/>
        <c:minorTickMark val="none"/>
        <c:tickLblPos val="nextTo"/>
        <c:crossAx val="95629312"/>
        <c:crosses val="autoZero"/>
        <c:auto val="1"/>
        <c:lblAlgn val="ctr"/>
        <c:lblOffset val="100"/>
        <c:noMultiLvlLbl val="0"/>
      </c:catAx>
      <c:valAx>
        <c:axId val="95629312"/>
        <c:scaling>
          <c:orientation val="minMax"/>
        </c:scaling>
        <c:delete val="1"/>
        <c:axPos val="l"/>
        <c:majorGridlines/>
        <c:numFmt formatCode="0.0" sourceLinked="1"/>
        <c:majorTickMark val="none"/>
        <c:minorTickMark val="none"/>
        <c:tickLblPos val="none"/>
        <c:crossAx val="89770240"/>
        <c:crosses val="autoZero"/>
        <c:crossBetween val="between"/>
      </c:valAx>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en-US" sz="1600" dirty="0" err="1" smtClean="0"/>
              <a:t>Gened</a:t>
            </a:r>
            <a:r>
              <a:rPr lang="en-US" sz="1600" dirty="0"/>
              <a:t>, ICT</a:t>
            </a:r>
            <a:r>
              <a:rPr lang="en-US" sz="1600" baseline="0" dirty="0"/>
              <a:t> &amp; </a:t>
            </a:r>
            <a:r>
              <a:rPr lang="en-US" sz="1600" baseline="0" dirty="0" smtClean="0"/>
              <a:t>G&amp;T</a:t>
            </a:r>
          </a:p>
          <a:p>
            <a:pPr>
              <a:defRPr sz="1600"/>
            </a:pPr>
            <a:r>
              <a:rPr lang="en-US" sz="1600" baseline="0" dirty="0" smtClean="0"/>
              <a:t>Data source: DOE class size reports  </a:t>
            </a:r>
            <a:endParaRPr lang="en-US" sz="1600" baseline="0" dirty="0"/>
          </a:p>
        </c:rich>
      </c:tx>
      <c:layout>
        <c:manualLayout>
          <c:xMode val="edge"/>
          <c:yMode val="edge"/>
          <c:x val="0.37869216000777683"/>
          <c:y val="0"/>
        </c:manualLayout>
      </c:layout>
      <c:overlay val="0"/>
    </c:title>
    <c:autoTitleDeleted val="0"/>
    <c:plotArea>
      <c:layout>
        <c:manualLayout>
          <c:layoutTarget val="inner"/>
          <c:xMode val="edge"/>
          <c:yMode val="edge"/>
          <c:x val="0.13089129483814524"/>
          <c:y val="0.16774441152081893"/>
          <c:w val="0.73873602605229904"/>
          <c:h val="0.77391065724576191"/>
        </c:manualLayout>
      </c:layout>
      <c:lineChart>
        <c:grouping val="standard"/>
        <c:varyColors val="0"/>
        <c:ser>
          <c:idx val="0"/>
          <c:order val="0"/>
          <c:tx>
            <c:strRef>
              <c:f>charts!$A$5</c:f>
              <c:strCache>
                <c:ptCount val="1"/>
                <c:pt idx="0">
                  <c:v>C4E target</c:v>
                </c:pt>
              </c:strCache>
            </c:strRef>
          </c:tx>
          <c:marker>
            <c:symbol val="none"/>
          </c:marker>
          <c:dLbls>
            <c:txPr>
              <a:bodyPr/>
              <a:lstStyle/>
              <a:p>
                <a:pPr>
                  <a:defRPr sz="1400"/>
                </a:pPr>
                <a:endParaRPr lang="en-US"/>
              </a:p>
            </c:txPr>
            <c:showLegendKey val="0"/>
            <c:showVal val="1"/>
            <c:showCatName val="0"/>
            <c:showSerName val="0"/>
            <c:showPercent val="0"/>
            <c:showBubbleSize val="0"/>
            <c:showLeaderLines val="0"/>
          </c:dLbls>
          <c:cat>
            <c:strRef>
              <c:f>charts!$B$3:$I$4</c:f>
              <c:strCache>
                <c:ptCount val="8"/>
                <c:pt idx="0">
                  <c:v>2006-7</c:v>
                </c:pt>
                <c:pt idx="1">
                  <c:v>2007-8</c:v>
                </c:pt>
                <c:pt idx="2">
                  <c:v>2008-9</c:v>
                </c:pt>
                <c:pt idx="3">
                  <c:v>2009-10</c:v>
                </c:pt>
                <c:pt idx="4">
                  <c:v>2010-11</c:v>
                </c:pt>
                <c:pt idx="5">
                  <c:v>2011-12</c:v>
                </c:pt>
                <c:pt idx="6">
                  <c:v>2012-13</c:v>
                </c:pt>
                <c:pt idx="7">
                  <c:v>2013-14</c:v>
                </c:pt>
              </c:strCache>
            </c:strRef>
          </c:cat>
          <c:val>
            <c:numRef>
              <c:f>charts!$B$5:$I$5</c:f>
              <c:numCache>
                <c:formatCode>General</c:formatCode>
                <c:ptCount val="8"/>
                <c:pt idx="0">
                  <c:v>21</c:v>
                </c:pt>
                <c:pt idx="1">
                  <c:v>20.7</c:v>
                </c:pt>
                <c:pt idx="2">
                  <c:v>20.5</c:v>
                </c:pt>
                <c:pt idx="3">
                  <c:v>20.3</c:v>
                </c:pt>
                <c:pt idx="4">
                  <c:v>20.100000000000001</c:v>
                </c:pt>
                <c:pt idx="5">
                  <c:v>19.899999999999999</c:v>
                </c:pt>
              </c:numCache>
            </c:numRef>
          </c:val>
          <c:smooth val="0"/>
        </c:ser>
        <c:ser>
          <c:idx val="1"/>
          <c:order val="1"/>
          <c:tx>
            <c:strRef>
              <c:f>charts!$A$6</c:f>
              <c:strCache>
                <c:ptCount val="1"/>
                <c:pt idx="0">
                  <c:v>citywide actual</c:v>
                </c:pt>
              </c:strCache>
            </c:strRef>
          </c:tx>
          <c:marker>
            <c:symbol val="none"/>
          </c:marker>
          <c:dLbls>
            <c:txPr>
              <a:bodyPr/>
              <a:lstStyle/>
              <a:p>
                <a:pPr>
                  <a:defRPr sz="1600"/>
                </a:pPr>
                <a:endParaRPr lang="en-US"/>
              </a:p>
            </c:txPr>
            <c:showLegendKey val="0"/>
            <c:showVal val="1"/>
            <c:showCatName val="0"/>
            <c:showSerName val="0"/>
            <c:showPercent val="0"/>
            <c:showBubbleSize val="0"/>
            <c:showLeaderLines val="0"/>
          </c:dLbls>
          <c:cat>
            <c:strRef>
              <c:f>charts!$B$3:$I$4</c:f>
              <c:strCache>
                <c:ptCount val="8"/>
                <c:pt idx="0">
                  <c:v>2006-7</c:v>
                </c:pt>
                <c:pt idx="1">
                  <c:v>2007-8</c:v>
                </c:pt>
                <c:pt idx="2">
                  <c:v>2008-9</c:v>
                </c:pt>
                <c:pt idx="3">
                  <c:v>2009-10</c:v>
                </c:pt>
                <c:pt idx="4">
                  <c:v>2010-11</c:v>
                </c:pt>
                <c:pt idx="5">
                  <c:v>2011-12</c:v>
                </c:pt>
                <c:pt idx="6">
                  <c:v>2012-13</c:v>
                </c:pt>
                <c:pt idx="7">
                  <c:v>2013-14</c:v>
                </c:pt>
              </c:strCache>
            </c:strRef>
          </c:cat>
          <c:val>
            <c:numRef>
              <c:f>charts!$B$6:$I$6</c:f>
              <c:numCache>
                <c:formatCode>General</c:formatCode>
                <c:ptCount val="8"/>
                <c:pt idx="0">
                  <c:v>21</c:v>
                </c:pt>
                <c:pt idx="1">
                  <c:v>20.9</c:v>
                </c:pt>
                <c:pt idx="2">
                  <c:v>21.4</c:v>
                </c:pt>
                <c:pt idx="3">
                  <c:v>22.1</c:v>
                </c:pt>
                <c:pt idx="4">
                  <c:v>22.9</c:v>
                </c:pt>
                <c:pt idx="5">
                  <c:v>23.9</c:v>
                </c:pt>
                <c:pt idx="6">
                  <c:v>24.5</c:v>
                </c:pt>
                <c:pt idx="7">
                  <c:v>24.9</c:v>
                </c:pt>
              </c:numCache>
            </c:numRef>
          </c:val>
          <c:smooth val="0"/>
        </c:ser>
        <c:dLbls>
          <c:showLegendKey val="0"/>
          <c:showVal val="0"/>
          <c:showCatName val="0"/>
          <c:showSerName val="0"/>
          <c:showPercent val="0"/>
          <c:showBubbleSize val="0"/>
        </c:dLbls>
        <c:marker val="1"/>
        <c:smooth val="0"/>
        <c:axId val="98015488"/>
        <c:axId val="98021376"/>
      </c:lineChart>
      <c:catAx>
        <c:axId val="98015488"/>
        <c:scaling>
          <c:orientation val="minMax"/>
        </c:scaling>
        <c:delete val="0"/>
        <c:axPos val="b"/>
        <c:majorTickMark val="none"/>
        <c:minorTickMark val="none"/>
        <c:tickLblPos val="nextTo"/>
        <c:txPr>
          <a:bodyPr/>
          <a:lstStyle/>
          <a:p>
            <a:pPr>
              <a:defRPr sz="1400"/>
            </a:pPr>
            <a:endParaRPr lang="en-US"/>
          </a:p>
        </c:txPr>
        <c:crossAx val="98021376"/>
        <c:crosses val="autoZero"/>
        <c:auto val="1"/>
        <c:lblAlgn val="ctr"/>
        <c:lblOffset val="100"/>
        <c:noMultiLvlLbl val="0"/>
      </c:catAx>
      <c:valAx>
        <c:axId val="98021376"/>
        <c:scaling>
          <c:orientation val="minMax"/>
          <c:max val="25"/>
          <c:min val="18"/>
        </c:scaling>
        <c:delete val="0"/>
        <c:axPos val="l"/>
        <c:majorGridlines/>
        <c:numFmt formatCode="General" sourceLinked="1"/>
        <c:majorTickMark val="none"/>
        <c:minorTickMark val="none"/>
        <c:tickLblPos val="nextTo"/>
        <c:crossAx val="98015488"/>
        <c:crosses val="autoZero"/>
        <c:crossBetween val="between"/>
      </c:valAx>
    </c:plotArea>
    <c:legend>
      <c:legendPos val="r"/>
      <c:layout>
        <c:manualLayout>
          <c:xMode val="edge"/>
          <c:yMode val="edge"/>
          <c:x val="0.83197299990278983"/>
          <c:y val="0.25264965710059933"/>
          <c:w val="0.15136033343054342"/>
          <c:h val="0.45363671775487346"/>
        </c:manualLayout>
      </c:layout>
      <c:overlay val="0"/>
      <c:txPr>
        <a:bodyPr/>
        <a:lstStyle/>
        <a:p>
          <a:pPr>
            <a:defRPr sz="1800"/>
          </a:pPr>
          <a:endParaRPr lang="en-US"/>
        </a:p>
      </c:txPr>
    </c:legend>
    <c:plotVisOnly val="1"/>
    <c:dispBlanksAs val="gap"/>
    <c:showDLblsOverMax val="0"/>
  </c:chart>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US" sz="1400" dirty="0" smtClean="0"/>
              <a:t>class sizes by borough</a:t>
            </a:r>
          </a:p>
          <a:p>
            <a:pPr>
              <a:defRPr sz="1400"/>
            </a:pPr>
            <a:r>
              <a:rPr lang="en-US" sz="1400" dirty="0" err="1" smtClean="0"/>
              <a:t>gened</a:t>
            </a:r>
            <a:r>
              <a:rPr lang="en-US" sz="1400" dirty="0"/>
              <a:t>, CTT, G &amp; T; 2013 </a:t>
            </a:r>
            <a:r>
              <a:rPr lang="en-US" sz="1400" dirty="0" smtClean="0"/>
              <a:t>figures</a:t>
            </a:r>
            <a:endParaRPr lang="en-US" sz="1400" dirty="0"/>
          </a:p>
        </c:rich>
      </c:tx>
      <c:layout>
        <c:manualLayout>
          <c:xMode val="edge"/>
          <c:yMode val="edge"/>
          <c:x val="0.35055166715271707"/>
          <c:y val="0"/>
        </c:manualLayout>
      </c:layout>
      <c:overlay val="0"/>
    </c:title>
    <c:autoTitleDeleted val="0"/>
    <c:plotArea>
      <c:layout/>
      <c:barChart>
        <c:barDir val="col"/>
        <c:grouping val="clustered"/>
        <c:varyColors val="0"/>
        <c:ser>
          <c:idx val="0"/>
          <c:order val="0"/>
          <c:invertIfNegative val="0"/>
          <c:dLbls>
            <c:numFmt formatCode="#,##0.0" sourceLinked="0"/>
            <c:txPr>
              <a:bodyPr/>
              <a:lstStyle/>
              <a:p>
                <a:pPr>
                  <a:defRPr sz="1600"/>
                </a:pPr>
                <a:endParaRPr lang="en-US"/>
              </a:p>
            </c:txPr>
            <c:showLegendKey val="0"/>
            <c:showVal val="1"/>
            <c:showCatName val="0"/>
            <c:showSerName val="0"/>
            <c:showPercent val="0"/>
            <c:showBubbleSize val="0"/>
            <c:showLeaderLines val="0"/>
          </c:dLbls>
          <c:cat>
            <c:strRef>
              <c:f>'bor charts'!$A$6:$A$10</c:f>
              <c:strCache>
                <c:ptCount val="5"/>
                <c:pt idx="0">
                  <c:v>Brooklyn</c:v>
                </c:pt>
                <c:pt idx="1">
                  <c:v>Manhattan</c:v>
                </c:pt>
                <c:pt idx="2">
                  <c:v>Queens</c:v>
                </c:pt>
                <c:pt idx="3">
                  <c:v>Staten I</c:v>
                </c:pt>
                <c:pt idx="4">
                  <c:v>Bronx</c:v>
                </c:pt>
              </c:strCache>
            </c:strRef>
          </c:cat>
          <c:val>
            <c:numRef>
              <c:f>'bor charts'!$B$6:$B$10</c:f>
              <c:numCache>
                <c:formatCode>General</c:formatCode>
                <c:ptCount val="5"/>
                <c:pt idx="0">
                  <c:v>24.588917899622857</c:v>
                </c:pt>
                <c:pt idx="1">
                  <c:v>23.07</c:v>
                </c:pt>
                <c:pt idx="2">
                  <c:v>25.825780771586036</c:v>
                </c:pt>
                <c:pt idx="3">
                  <c:v>25.554755043227665</c:v>
                </c:pt>
                <c:pt idx="4">
                  <c:v>24.836465413834475</c:v>
                </c:pt>
              </c:numCache>
            </c:numRef>
          </c:val>
        </c:ser>
        <c:dLbls>
          <c:showLegendKey val="0"/>
          <c:showVal val="0"/>
          <c:showCatName val="0"/>
          <c:showSerName val="0"/>
          <c:showPercent val="0"/>
          <c:showBubbleSize val="0"/>
        </c:dLbls>
        <c:gapWidth val="150"/>
        <c:axId val="40770176"/>
        <c:axId val="40776064"/>
      </c:barChart>
      <c:catAx>
        <c:axId val="40770176"/>
        <c:scaling>
          <c:orientation val="minMax"/>
        </c:scaling>
        <c:delete val="0"/>
        <c:axPos val="b"/>
        <c:majorTickMark val="none"/>
        <c:minorTickMark val="none"/>
        <c:tickLblPos val="nextTo"/>
        <c:txPr>
          <a:bodyPr/>
          <a:lstStyle/>
          <a:p>
            <a:pPr>
              <a:defRPr sz="1600"/>
            </a:pPr>
            <a:endParaRPr lang="en-US"/>
          </a:p>
        </c:txPr>
        <c:crossAx val="40776064"/>
        <c:crosses val="autoZero"/>
        <c:auto val="1"/>
        <c:lblAlgn val="ctr"/>
        <c:lblOffset val="100"/>
        <c:noMultiLvlLbl val="0"/>
      </c:catAx>
      <c:valAx>
        <c:axId val="40776064"/>
        <c:scaling>
          <c:orientation val="minMax"/>
        </c:scaling>
        <c:delete val="0"/>
        <c:axPos val="l"/>
        <c:majorGridlines/>
        <c:numFmt formatCode="General" sourceLinked="1"/>
        <c:majorTickMark val="none"/>
        <c:minorTickMark val="none"/>
        <c:tickLblPos val="nextTo"/>
        <c:crossAx val="40770176"/>
        <c:crosses val="autoZero"/>
        <c:crossBetween val="between"/>
      </c:valAx>
    </c:plotArea>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9993559832798668E-2"/>
          <c:y val="3.1154032854444458E-2"/>
          <c:w val="0.78395681442597465"/>
          <c:h val="0.8985502090936226"/>
        </c:manualLayout>
      </c:layout>
      <c:lineChart>
        <c:grouping val="standard"/>
        <c:varyColors val="0"/>
        <c:ser>
          <c:idx val="0"/>
          <c:order val="0"/>
          <c:tx>
            <c:strRef>
              <c:f>charts!$A$33</c:f>
              <c:strCache>
                <c:ptCount val="1"/>
                <c:pt idx="0">
                  <c:v>C4E target</c:v>
                </c:pt>
              </c:strCache>
            </c:strRef>
          </c:tx>
          <c:marker>
            <c:symbol val="none"/>
          </c:marker>
          <c:dLbls>
            <c:txPr>
              <a:bodyPr/>
              <a:lstStyle/>
              <a:p>
                <a:pPr>
                  <a:defRPr sz="1600"/>
                </a:pPr>
                <a:endParaRPr lang="en-US"/>
              </a:p>
            </c:txPr>
            <c:showLegendKey val="0"/>
            <c:showVal val="1"/>
            <c:showCatName val="0"/>
            <c:showSerName val="0"/>
            <c:showPercent val="0"/>
            <c:showBubbleSize val="0"/>
            <c:showLeaderLines val="0"/>
          </c:dLbls>
          <c:cat>
            <c:strRef>
              <c:f>charts!$B$32:$I$32</c:f>
              <c:strCache>
                <c:ptCount val="8"/>
                <c:pt idx="0">
                  <c:v>Baseline</c:v>
                </c:pt>
                <c:pt idx="1">
                  <c:v>2007-8</c:v>
                </c:pt>
                <c:pt idx="2">
                  <c:v>2008-9</c:v>
                </c:pt>
                <c:pt idx="3">
                  <c:v>2009-10</c:v>
                </c:pt>
                <c:pt idx="4">
                  <c:v>2010-11</c:v>
                </c:pt>
                <c:pt idx="5">
                  <c:v>2011-2012</c:v>
                </c:pt>
                <c:pt idx="6">
                  <c:v>2012-13</c:v>
                </c:pt>
                <c:pt idx="7">
                  <c:v>2013-14</c:v>
                </c:pt>
              </c:strCache>
            </c:strRef>
          </c:cat>
          <c:val>
            <c:numRef>
              <c:f>charts!$B$33:$I$33</c:f>
              <c:numCache>
                <c:formatCode>General</c:formatCode>
                <c:ptCount val="8"/>
                <c:pt idx="0">
                  <c:v>25.6</c:v>
                </c:pt>
                <c:pt idx="1">
                  <c:v>24.8</c:v>
                </c:pt>
                <c:pt idx="2">
                  <c:v>24.6</c:v>
                </c:pt>
                <c:pt idx="3">
                  <c:v>23.8</c:v>
                </c:pt>
                <c:pt idx="4">
                  <c:v>23.3</c:v>
                </c:pt>
                <c:pt idx="5">
                  <c:v>22.9</c:v>
                </c:pt>
              </c:numCache>
            </c:numRef>
          </c:val>
          <c:smooth val="0"/>
        </c:ser>
        <c:ser>
          <c:idx val="1"/>
          <c:order val="1"/>
          <c:tx>
            <c:strRef>
              <c:f>charts!$A$34</c:f>
              <c:strCache>
                <c:ptCount val="1"/>
                <c:pt idx="0">
                  <c:v>citywide actual</c:v>
                </c:pt>
              </c:strCache>
            </c:strRef>
          </c:tx>
          <c:marker>
            <c:symbol val="none"/>
          </c:marker>
          <c:dLbls>
            <c:txPr>
              <a:bodyPr/>
              <a:lstStyle/>
              <a:p>
                <a:pPr>
                  <a:defRPr sz="1600"/>
                </a:pPr>
                <a:endParaRPr lang="en-US"/>
              </a:p>
            </c:txPr>
            <c:showLegendKey val="0"/>
            <c:showVal val="1"/>
            <c:showCatName val="0"/>
            <c:showSerName val="0"/>
            <c:showPercent val="0"/>
            <c:showBubbleSize val="0"/>
            <c:showLeaderLines val="0"/>
          </c:dLbls>
          <c:cat>
            <c:strRef>
              <c:f>charts!$B$32:$I$32</c:f>
              <c:strCache>
                <c:ptCount val="8"/>
                <c:pt idx="0">
                  <c:v>Baseline</c:v>
                </c:pt>
                <c:pt idx="1">
                  <c:v>2007-8</c:v>
                </c:pt>
                <c:pt idx="2">
                  <c:v>2008-9</c:v>
                </c:pt>
                <c:pt idx="3">
                  <c:v>2009-10</c:v>
                </c:pt>
                <c:pt idx="4">
                  <c:v>2010-11</c:v>
                </c:pt>
                <c:pt idx="5">
                  <c:v>2011-2012</c:v>
                </c:pt>
                <c:pt idx="6">
                  <c:v>2012-13</c:v>
                </c:pt>
                <c:pt idx="7">
                  <c:v>2013-14</c:v>
                </c:pt>
              </c:strCache>
            </c:strRef>
          </c:cat>
          <c:val>
            <c:numRef>
              <c:f>charts!$B$34:$I$34</c:f>
              <c:numCache>
                <c:formatCode>General</c:formatCode>
                <c:ptCount val="8"/>
                <c:pt idx="0">
                  <c:v>25.6</c:v>
                </c:pt>
                <c:pt idx="1">
                  <c:v>25.1</c:v>
                </c:pt>
                <c:pt idx="2">
                  <c:v>25.3</c:v>
                </c:pt>
                <c:pt idx="3">
                  <c:v>25.8</c:v>
                </c:pt>
                <c:pt idx="4">
                  <c:v>26.3</c:v>
                </c:pt>
                <c:pt idx="5">
                  <c:v>26.6</c:v>
                </c:pt>
                <c:pt idx="6">
                  <c:v>26.7</c:v>
                </c:pt>
                <c:pt idx="7">
                  <c:v>26.8</c:v>
                </c:pt>
              </c:numCache>
            </c:numRef>
          </c:val>
          <c:smooth val="0"/>
        </c:ser>
        <c:dLbls>
          <c:showLegendKey val="0"/>
          <c:showVal val="0"/>
          <c:showCatName val="0"/>
          <c:showSerName val="0"/>
          <c:showPercent val="0"/>
          <c:showBubbleSize val="0"/>
        </c:dLbls>
        <c:marker val="1"/>
        <c:smooth val="0"/>
        <c:axId val="41950592"/>
        <c:axId val="42001536"/>
      </c:lineChart>
      <c:catAx>
        <c:axId val="41950592"/>
        <c:scaling>
          <c:orientation val="minMax"/>
        </c:scaling>
        <c:delete val="0"/>
        <c:axPos val="b"/>
        <c:majorTickMark val="none"/>
        <c:minorTickMark val="none"/>
        <c:tickLblPos val="nextTo"/>
        <c:txPr>
          <a:bodyPr/>
          <a:lstStyle/>
          <a:p>
            <a:pPr>
              <a:defRPr sz="1200"/>
            </a:pPr>
            <a:endParaRPr lang="en-US"/>
          </a:p>
        </c:txPr>
        <c:crossAx val="42001536"/>
        <c:crosses val="autoZero"/>
        <c:auto val="1"/>
        <c:lblAlgn val="ctr"/>
        <c:lblOffset val="100"/>
        <c:noMultiLvlLbl val="0"/>
      </c:catAx>
      <c:valAx>
        <c:axId val="42001536"/>
        <c:scaling>
          <c:orientation val="minMax"/>
          <c:max val="28"/>
          <c:min val="22"/>
        </c:scaling>
        <c:delete val="0"/>
        <c:axPos val="l"/>
        <c:majorGridlines/>
        <c:numFmt formatCode="General" sourceLinked="1"/>
        <c:majorTickMark val="none"/>
        <c:minorTickMark val="none"/>
        <c:tickLblPos val="nextTo"/>
        <c:crossAx val="41950592"/>
        <c:crosses val="autoZero"/>
        <c:crossBetween val="between"/>
      </c:valAx>
    </c:plotArea>
    <c:legend>
      <c:legendPos val="r"/>
      <c:layout>
        <c:manualLayout>
          <c:xMode val="edge"/>
          <c:yMode val="edge"/>
          <c:x val="0.80388864586371145"/>
          <c:y val="0.21891738840993627"/>
          <c:w val="0.18685209487702931"/>
          <c:h val="0.36574271597005992"/>
        </c:manualLayout>
      </c:layout>
      <c:overlay val="0"/>
      <c:txPr>
        <a:bodyPr/>
        <a:lstStyle/>
        <a:p>
          <a:pPr>
            <a:defRPr sz="2000"/>
          </a:pPr>
          <a:endParaRPr lang="en-US"/>
        </a:p>
      </c:txPr>
    </c:legend>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4th-8th grade class size average by borough</a:t>
            </a:r>
          </a:p>
          <a:p>
            <a:pPr>
              <a:defRPr/>
            </a:pPr>
            <a:r>
              <a:rPr lang="en-US" sz="1100"/>
              <a:t>(gened</a:t>
            </a:r>
            <a:r>
              <a:rPr lang="en-US" sz="1100" baseline="0"/>
              <a:t>, CTT &amp; gifted; 2013 figures)</a:t>
            </a:r>
            <a:endParaRPr lang="en-US" sz="1100"/>
          </a:p>
        </c:rich>
      </c:tx>
      <c:layout/>
      <c:overlay val="0"/>
    </c:title>
    <c:autoTitleDeleted val="0"/>
    <c:plotArea>
      <c:layout/>
      <c:barChart>
        <c:barDir val="col"/>
        <c:grouping val="clustered"/>
        <c:varyColors val="0"/>
        <c:ser>
          <c:idx val="0"/>
          <c:order val="0"/>
          <c:invertIfNegative val="0"/>
          <c:dLbls>
            <c:numFmt formatCode="#,##0.0" sourceLinked="0"/>
            <c:txPr>
              <a:bodyPr/>
              <a:lstStyle/>
              <a:p>
                <a:pPr>
                  <a:defRPr sz="1600"/>
                </a:pPr>
                <a:endParaRPr lang="en-US"/>
              </a:p>
            </c:txPr>
            <c:showLegendKey val="0"/>
            <c:showVal val="1"/>
            <c:showCatName val="0"/>
            <c:showSerName val="0"/>
            <c:showPercent val="0"/>
            <c:showBubbleSize val="0"/>
            <c:showLeaderLines val="0"/>
          </c:dLbls>
          <c:cat>
            <c:strRef>
              <c:f>'bor charts'!$A$13:$A$17</c:f>
              <c:strCache>
                <c:ptCount val="5"/>
                <c:pt idx="0">
                  <c:v>Brooklyn</c:v>
                </c:pt>
                <c:pt idx="1">
                  <c:v>Manhattan</c:v>
                </c:pt>
                <c:pt idx="2">
                  <c:v>Queens</c:v>
                </c:pt>
                <c:pt idx="3">
                  <c:v>Staten I</c:v>
                </c:pt>
                <c:pt idx="4">
                  <c:v>Bronx</c:v>
                </c:pt>
              </c:strCache>
            </c:strRef>
          </c:cat>
          <c:val>
            <c:numRef>
              <c:f>'bor charts'!$B$13:$B$17</c:f>
              <c:numCache>
                <c:formatCode>General</c:formatCode>
                <c:ptCount val="5"/>
                <c:pt idx="0">
                  <c:v>26.291139240506325</c:v>
                </c:pt>
                <c:pt idx="1">
                  <c:v>25.16268560361523</c:v>
                </c:pt>
                <c:pt idx="2">
                  <c:v>27.906022694210066</c:v>
                </c:pt>
                <c:pt idx="3">
                  <c:v>29.191819464033856</c:v>
                </c:pt>
                <c:pt idx="4">
                  <c:v>26.463489623366634</c:v>
                </c:pt>
              </c:numCache>
            </c:numRef>
          </c:val>
        </c:ser>
        <c:dLbls>
          <c:showLegendKey val="0"/>
          <c:showVal val="0"/>
          <c:showCatName val="0"/>
          <c:showSerName val="0"/>
          <c:showPercent val="0"/>
          <c:showBubbleSize val="0"/>
        </c:dLbls>
        <c:gapWidth val="150"/>
        <c:axId val="100289920"/>
        <c:axId val="100316288"/>
      </c:barChart>
      <c:catAx>
        <c:axId val="100289920"/>
        <c:scaling>
          <c:orientation val="minMax"/>
        </c:scaling>
        <c:delete val="0"/>
        <c:axPos val="b"/>
        <c:majorTickMark val="none"/>
        <c:minorTickMark val="none"/>
        <c:tickLblPos val="nextTo"/>
        <c:txPr>
          <a:bodyPr/>
          <a:lstStyle/>
          <a:p>
            <a:pPr>
              <a:defRPr sz="1400"/>
            </a:pPr>
            <a:endParaRPr lang="en-US"/>
          </a:p>
        </c:txPr>
        <c:crossAx val="100316288"/>
        <c:crosses val="autoZero"/>
        <c:auto val="1"/>
        <c:lblAlgn val="ctr"/>
        <c:lblOffset val="100"/>
        <c:noMultiLvlLbl val="0"/>
      </c:catAx>
      <c:valAx>
        <c:axId val="100316288"/>
        <c:scaling>
          <c:orientation val="minMax"/>
        </c:scaling>
        <c:delete val="0"/>
        <c:axPos val="l"/>
        <c:majorGridlines/>
        <c:numFmt formatCode="General" sourceLinked="1"/>
        <c:majorTickMark val="none"/>
        <c:minorTickMark val="none"/>
        <c:tickLblPos val="nextTo"/>
        <c:crossAx val="100289920"/>
        <c:crosses val="autoZero"/>
        <c:crossBetween val="between"/>
      </c:valAx>
    </c:plotArea>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b="0"/>
            </a:pPr>
            <a:r>
              <a:rPr lang="en-US" sz="1600" b="0" dirty="0" smtClean="0"/>
              <a:t>(</a:t>
            </a:r>
            <a:r>
              <a:rPr lang="en-US" sz="1600" b="0" dirty="0" err="1"/>
              <a:t>Gened</a:t>
            </a:r>
            <a:r>
              <a:rPr lang="en-US" sz="1600" b="0" dirty="0"/>
              <a:t> &amp; </a:t>
            </a:r>
            <a:r>
              <a:rPr lang="en-US" sz="1600" b="0" dirty="0" smtClean="0"/>
              <a:t>CCT </a:t>
            </a:r>
            <a:r>
              <a:rPr lang="en-US" sz="1600" b="0" dirty="0" err="1"/>
              <a:t>fr</a:t>
            </a:r>
            <a:r>
              <a:rPr lang="en-US" sz="1600" b="0" dirty="0"/>
              <a:t>/DOE</a:t>
            </a:r>
            <a:r>
              <a:rPr lang="en-US" sz="1600" b="0" baseline="0" dirty="0"/>
              <a:t> calculations)</a:t>
            </a:r>
            <a:endParaRPr lang="en-US" sz="1600" b="0" dirty="0"/>
          </a:p>
        </c:rich>
      </c:tx>
      <c:layout/>
      <c:overlay val="0"/>
    </c:title>
    <c:autoTitleDeleted val="0"/>
    <c:plotArea>
      <c:layout/>
      <c:lineChart>
        <c:grouping val="standard"/>
        <c:varyColors val="0"/>
        <c:ser>
          <c:idx val="0"/>
          <c:order val="0"/>
          <c:tx>
            <c:strRef>
              <c:f>charts!$B$67</c:f>
              <c:strCache>
                <c:ptCount val="1"/>
                <c:pt idx="0">
                  <c:v>C4E target</c:v>
                </c:pt>
              </c:strCache>
            </c:strRef>
          </c:tx>
          <c:marker>
            <c:symbol val="none"/>
          </c:marker>
          <c:dLbls>
            <c:dLbl>
              <c:idx val="1"/>
              <c:layout>
                <c:manualLayout>
                  <c:x val="4.6296296296296302E-3"/>
                  <c:y val="3.3672391930733854E-2"/>
                </c:manualLayout>
              </c:layout>
              <c:showLegendKey val="0"/>
              <c:showVal val="1"/>
              <c:showCatName val="0"/>
              <c:showSerName val="0"/>
              <c:showPercent val="0"/>
              <c:showBubbleSize val="0"/>
            </c:dLbl>
            <c:txPr>
              <a:bodyPr/>
              <a:lstStyle/>
              <a:p>
                <a:pPr>
                  <a:defRPr sz="1600"/>
                </a:pPr>
                <a:endParaRPr lang="en-US"/>
              </a:p>
            </c:txPr>
            <c:showLegendKey val="0"/>
            <c:showVal val="1"/>
            <c:showCatName val="0"/>
            <c:showSerName val="0"/>
            <c:showPercent val="0"/>
            <c:showBubbleSize val="0"/>
            <c:showLeaderLines val="0"/>
          </c:dLbls>
          <c:cat>
            <c:strRef>
              <c:f>charts!$C$66:$J$66</c:f>
              <c:strCache>
                <c:ptCount val="8"/>
                <c:pt idx="0">
                  <c:v>2006-7</c:v>
                </c:pt>
                <c:pt idx="1">
                  <c:v>2007-8</c:v>
                </c:pt>
                <c:pt idx="2">
                  <c:v>2008-9</c:v>
                </c:pt>
                <c:pt idx="3">
                  <c:v>2009-10</c:v>
                </c:pt>
                <c:pt idx="4">
                  <c:v>2010-11</c:v>
                </c:pt>
                <c:pt idx="5">
                  <c:v>2011-12</c:v>
                </c:pt>
                <c:pt idx="6">
                  <c:v>2012-13</c:v>
                </c:pt>
                <c:pt idx="7">
                  <c:v>2013-14</c:v>
                </c:pt>
              </c:strCache>
            </c:strRef>
          </c:cat>
          <c:val>
            <c:numRef>
              <c:f>charts!$C$67:$J$67</c:f>
              <c:numCache>
                <c:formatCode>General</c:formatCode>
                <c:ptCount val="8"/>
                <c:pt idx="0">
                  <c:v>25.6</c:v>
                </c:pt>
                <c:pt idx="1">
                  <c:v>26</c:v>
                </c:pt>
                <c:pt idx="2">
                  <c:v>25.7</c:v>
                </c:pt>
                <c:pt idx="3">
                  <c:v>25.2</c:v>
                </c:pt>
                <c:pt idx="4">
                  <c:v>24.8</c:v>
                </c:pt>
                <c:pt idx="5">
                  <c:v>24.5</c:v>
                </c:pt>
              </c:numCache>
            </c:numRef>
          </c:val>
          <c:smooth val="0"/>
        </c:ser>
        <c:ser>
          <c:idx val="1"/>
          <c:order val="1"/>
          <c:tx>
            <c:strRef>
              <c:f>charts!$B$68</c:f>
              <c:strCache>
                <c:ptCount val="1"/>
                <c:pt idx="0">
                  <c:v>Actual</c:v>
                </c:pt>
              </c:strCache>
            </c:strRef>
          </c:tx>
          <c:marker>
            <c:symbol val="none"/>
          </c:marker>
          <c:dLbls>
            <c:dLbl>
              <c:idx val="1"/>
              <c:layout>
                <c:manualLayout>
                  <c:x val="-1.2345679012345682E-2"/>
                  <c:y val="-2.5254293948050392E-2"/>
                </c:manualLayout>
              </c:layout>
              <c:showLegendKey val="0"/>
              <c:showVal val="1"/>
              <c:showCatName val="0"/>
              <c:showSerName val="0"/>
              <c:showPercent val="0"/>
              <c:showBubbleSize val="0"/>
            </c:dLbl>
            <c:txPr>
              <a:bodyPr/>
              <a:lstStyle/>
              <a:p>
                <a:pPr>
                  <a:defRPr sz="1600"/>
                </a:pPr>
                <a:endParaRPr lang="en-US"/>
              </a:p>
            </c:txPr>
            <c:showLegendKey val="0"/>
            <c:showVal val="1"/>
            <c:showCatName val="0"/>
            <c:showSerName val="0"/>
            <c:showPercent val="0"/>
            <c:showBubbleSize val="0"/>
            <c:showLeaderLines val="0"/>
          </c:dLbls>
          <c:cat>
            <c:strRef>
              <c:f>charts!$C$66:$J$66</c:f>
              <c:strCache>
                <c:ptCount val="8"/>
                <c:pt idx="0">
                  <c:v>2006-7</c:v>
                </c:pt>
                <c:pt idx="1">
                  <c:v>2007-8</c:v>
                </c:pt>
                <c:pt idx="2">
                  <c:v>2008-9</c:v>
                </c:pt>
                <c:pt idx="3">
                  <c:v>2009-10</c:v>
                </c:pt>
                <c:pt idx="4">
                  <c:v>2010-11</c:v>
                </c:pt>
                <c:pt idx="5">
                  <c:v>2011-12</c:v>
                </c:pt>
                <c:pt idx="6">
                  <c:v>2012-13</c:v>
                </c:pt>
                <c:pt idx="7">
                  <c:v>2013-14</c:v>
                </c:pt>
              </c:strCache>
            </c:strRef>
          </c:cat>
          <c:val>
            <c:numRef>
              <c:f>charts!$C$68:$J$68</c:f>
              <c:numCache>
                <c:formatCode>General</c:formatCode>
                <c:ptCount val="8"/>
                <c:pt idx="0">
                  <c:v>25.6</c:v>
                </c:pt>
                <c:pt idx="1">
                  <c:v>26.1</c:v>
                </c:pt>
                <c:pt idx="2">
                  <c:v>26.2</c:v>
                </c:pt>
                <c:pt idx="3">
                  <c:v>26.6</c:v>
                </c:pt>
                <c:pt idx="4">
                  <c:v>26.5</c:v>
                </c:pt>
                <c:pt idx="5">
                  <c:v>26.4</c:v>
                </c:pt>
                <c:pt idx="6">
                  <c:v>26.3</c:v>
                </c:pt>
                <c:pt idx="7">
                  <c:v>26.7</c:v>
                </c:pt>
              </c:numCache>
            </c:numRef>
          </c:val>
          <c:smooth val="0"/>
        </c:ser>
        <c:dLbls>
          <c:showLegendKey val="0"/>
          <c:showVal val="0"/>
          <c:showCatName val="0"/>
          <c:showSerName val="0"/>
          <c:showPercent val="0"/>
          <c:showBubbleSize val="0"/>
        </c:dLbls>
        <c:marker val="1"/>
        <c:smooth val="0"/>
        <c:axId val="100438400"/>
        <c:axId val="100439936"/>
      </c:lineChart>
      <c:catAx>
        <c:axId val="100438400"/>
        <c:scaling>
          <c:orientation val="minMax"/>
        </c:scaling>
        <c:delete val="0"/>
        <c:axPos val="b"/>
        <c:majorTickMark val="none"/>
        <c:minorTickMark val="none"/>
        <c:tickLblPos val="nextTo"/>
        <c:txPr>
          <a:bodyPr/>
          <a:lstStyle/>
          <a:p>
            <a:pPr>
              <a:defRPr sz="1600"/>
            </a:pPr>
            <a:endParaRPr lang="en-US"/>
          </a:p>
        </c:txPr>
        <c:crossAx val="100439936"/>
        <c:crosses val="autoZero"/>
        <c:auto val="1"/>
        <c:lblAlgn val="ctr"/>
        <c:lblOffset val="100"/>
        <c:noMultiLvlLbl val="0"/>
      </c:catAx>
      <c:valAx>
        <c:axId val="100439936"/>
        <c:scaling>
          <c:orientation val="minMax"/>
        </c:scaling>
        <c:delete val="0"/>
        <c:axPos val="l"/>
        <c:majorGridlines/>
        <c:numFmt formatCode="General" sourceLinked="1"/>
        <c:majorTickMark val="none"/>
        <c:minorTickMark val="none"/>
        <c:tickLblPos val="nextTo"/>
        <c:crossAx val="100438400"/>
        <c:crosses val="autoZero"/>
        <c:crossBetween val="between"/>
      </c:valAx>
    </c:plotArea>
    <c:legend>
      <c:legendPos val="r"/>
      <c:layout/>
      <c:overlay val="0"/>
      <c:txPr>
        <a:bodyPr/>
        <a:lstStyle/>
        <a:p>
          <a:pPr>
            <a:defRPr sz="1400"/>
          </a:pPr>
          <a:endParaRPr lang="en-US"/>
        </a:p>
      </c:txPr>
    </c:legend>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err="1" smtClean="0"/>
              <a:t>gened</a:t>
            </a:r>
            <a:r>
              <a:rPr lang="en-US" dirty="0" smtClean="0"/>
              <a:t>/CTT/gifted</a:t>
            </a:r>
          </a:p>
          <a:p>
            <a:pPr>
              <a:defRPr/>
            </a:pPr>
            <a:r>
              <a:rPr lang="en-US" dirty="0" smtClean="0"/>
              <a:t>Data: DOE class size reports </a:t>
            </a:r>
            <a:endParaRPr lang="en-US" dirty="0"/>
          </a:p>
        </c:rich>
      </c:tx>
      <c:layout>
        <c:manualLayout>
          <c:xMode val="edge"/>
          <c:yMode val="edge"/>
          <c:x val="0.38978006221444561"/>
          <c:y val="0"/>
        </c:manualLayout>
      </c:layout>
      <c:overlay val="0"/>
    </c:title>
    <c:autoTitleDeleted val="0"/>
    <c:plotArea>
      <c:layout/>
      <c:barChart>
        <c:barDir val="col"/>
        <c:grouping val="clustered"/>
        <c:varyColors val="0"/>
        <c:ser>
          <c:idx val="0"/>
          <c:order val="0"/>
          <c:tx>
            <c:strRef>
              <c:f>Sheet1!$C$9</c:f>
              <c:strCache>
                <c:ptCount val="1"/>
                <c:pt idx="0">
                  <c:v>gened/CTT</c:v>
                </c:pt>
              </c:strCache>
            </c:strRef>
          </c:tx>
          <c:invertIfNegative val="0"/>
          <c:dLbls>
            <c:txPr>
              <a:bodyPr/>
              <a:lstStyle/>
              <a:p>
                <a:pPr>
                  <a:defRPr sz="1600"/>
                </a:pPr>
                <a:endParaRPr lang="en-US"/>
              </a:p>
            </c:txPr>
            <c:showLegendKey val="0"/>
            <c:showVal val="1"/>
            <c:showCatName val="0"/>
            <c:showSerName val="0"/>
            <c:showPercent val="0"/>
            <c:showBubbleSize val="0"/>
            <c:showLeaderLines val="0"/>
          </c:dLbls>
          <c:cat>
            <c:strRef>
              <c:f>Sheet1!$D$8:$J$8</c:f>
              <c:strCache>
                <c:ptCount val="7"/>
                <c:pt idx="0">
                  <c:v>2007/8</c:v>
                </c:pt>
                <c:pt idx="1">
                  <c:v>2008/9</c:v>
                </c:pt>
                <c:pt idx="2">
                  <c:v>2009/10</c:v>
                </c:pt>
                <c:pt idx="3">
                  <c:v>2010/11</c:v>
                </c:pt>
                <c:pt idx="4">
                  <c:v>2011/12</c:v>
                </c:pt>
                <c:pt idx="5">
                  <c:v>2012/13</c:v>
                </c:pt>
                <c:pt idx="6">
                  <c:v>2013/14</c:v>
                </c:pt>
              </c:strCache>
            </c:strRef>
          </c:cat>
          <c:val>
            <c:numRef>
              <c:f>Sheet1!$D$9:$J$9</c:f>
              <c:numCache>
                <c:formatCode>General</c:formatCode>
                <c:ptCount val="7"/>
                <c:pt idx="0">
                  <c:v>25851</c:v>
                </c:pt>
                <c:pt idx="1">
                  <c:v>25502</c:v>
                </c:pt>
                <c:pt idx="2">
                  <c:v>25077</c:v>
                </c:pt>
                <c:pt idx="3">
                  <c:v>24552</c:v>
                </c:pt>
                <c:pt idx="4">
                  <c:v>24005</c:v>
                </c:pt>
                <c:pt idx="5">
                  <c:v>23720</c:v>
                </c:pt>
                <c:pt idx="6">
                  <c:v>23374</c:v>
                </c:pt>
              </c:numCache>
            </c:numRef>
          </c:val>
        </c:ser>
        <c:dLbls>
          <c:showLegendKey val="0"/>
          <c:showVal val="0"/>
          <c:showCatName val="0"/>
          <c:showSerName val="0"/>
          <c:showPercent val="0"/>
          <c:showBubbleSize val="0"/>
        </c:dLbls>
        <c:gapWidth val="150"/>
        <c:axId val="115479296"/>
        <c:axId val="115480832"/>
      </c:barChart>
      <c:catAx>
        <c:axId val="115479296"/>
        <c:scaling>
          <c:orientation val="minMax"/>
        </c:scaling>
        <c:delete val="0"/>
        <c:axPos val="b"/>
        <c:majorTickMark val="none"/>
        <c:minorTickMark val="none"/>
        <c:tickLblPos val="nextTo"/>
        <c:crossAx val="115480832"/>
        <c:crosses val="autoZero"/>
        <c:auto val="1"/>
        <c:lblAlgn val="ctr"/>
        <c:lblOffset val="100"/>
        <c:noMultiLvlLbl val="0"/>
      </c:catAx>
      <c:valAx>
        <c:axId val="115480832"/>
        <c:scaling>
          <c:orientation val="minMax"/>
        </c:scaling>
        <c:delete val="1"/>
        <c:axPos val="l"/>
        <c:majorGridlines/>
        <c:numFmt formatCode="General" sourceLinked="1"/>
        <c:majorTickMark val="none"/>
        <c:minorTickMark val="none"/>
        <c:tickLblPos val="none"/>
        <c:crossAx val="115479296"/>
        <c:crosses val="autoZero"/>
        <c:crossBetween val="between"/>
      </c:valAx>
    </c:plotArea>
    <c:plotVisOnly val="1"/>
    <c:dispBlanksAs val="gap"/>
    <c:showDLblsOverMax val="0"/>
  </c:chart>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2000" b="1" i="0" baseline="0" dirty="0" smtClean="0">
                <a:solidFill>
                  <a:srgbClr val="FF6600"/>
                </a:solidFill>
                <a:effectLst/>
              </a:rPr>
              <a:t>Total </a:t>
            </a:r>
            <a:r>
              <a:rPr lang="en-US" sz="2000" b="1" i="0" baseline="0" dirty="0">
                <a:solidFill>
                  <a:srgbClr val="FF6600"/>
                </a:solidFill>
                <a:effectLst/>
              </a:rPr>
              <a:t>no. of teachers dropped by 5,000 since 2007-8 </a:t>
            </a:r>
            <a:endParaRPr lang="en-US" sz="2000" dirty="0">
              <a:solidFill>
                <a:srgbClr val="FF6600"/>
              </a:solidFill>
              <a:effectLst/>
            </a:endParaRPr>
          </a:p>
          <a:p>
            <a:pPr>
              <a:defRPr/>
            </a:pPr>
            <a:r>
              <a:rPr lang="en-US" sz="1800" b="1" i="0" baseline="0" dirty="0">
                <a:effectLst/>
              </a:rPr>
              <a:t>data source: Mayor's Management Report</a:t>
            </a:r>
            <a:endParaRPr lang="en-US" sz="1800" dirty="0">
              <a:effectLst/>
            </a:endParaRPr>
          </a:p>
        </c:rich>
      </c:tx>
      <c:layout>
        <c:manualLayout>
          <c:xMode val="edge"/>
          <c:yMode val="edge"/>
          <c:x val="0.12881752426295501"/>
          <c:y val="1.4768700787401599E-3"/>
        </c:manualLayout>
      </c:layout>
      <c:overlay val="0"/>
      <c:spPr>
        <a:noFill/>
      </c:spPr>
    </c:title>
    <c:autoTitleDeleted val="0"/>
    <c:plotArea>
      <c:layout>
        <c:manualLayout>
          <c:layoutTarget val="inner"/>
          <c:xMode val="edge"/>
          <c:yMode val="edge"/>
          <c:x val="3.05555555555556E-2"/>
          <c:y val="0.18242978491463299"/>
          <c:w val="0.93888888888888999"/>
          <c:h val="0.70159033202361798"/>
        </c:manualLayout>
      </c:layout>
      <c:lineChart>
        <c:grouping val="standard"/>
        <c:varyColors val="0"/>
        <c:ser>
          <c:idx val="0"/>
          <c:order val="0"/>
          <c:tx>
            <c:strRef>
              <c:f>'teachers MMR'!$C$32</c:f>
              <c:strCache>
                <c:ptCount val="1"/>
                <c:pt idx="0">
                  <c:v>teachers</c:v>
                </c:pt>
              </c:strCache>
            </c:strRef>
          </c:tx>
          <c:spPr>
            <a:ln>
              <a:solidFill>
                <a:srgbClr val="FF6600"/>
              </a:solidFill>
            </a:ln>
          </c:spPr>
          <c:marker>
            <c:symbol val="none"/>
          </c:marker>
          <c:dLbls>
            <c:dLbl>
              <c:idx val="0"/>
              <c:layout>
                <c:manualLayout>
                  <c:x val="-1.54320987654321E-2"/>
                  <c:y val="-1.7471062349269099E-2"/>
                </c:manualLayout>
              </c:layout>
              <c:showLegendKey val="0"/>
              <c:showVal val="1"/>
              <c:showCatName val="0"/>
              <c:showSerName val="0"/>
              <c:showPercent val="0"/>
              <c:showBubbleSize val="0"/>
            </c:dLbl>
            <c:txPr>
              <a:bodyPr/>
              <a:lstStyle/>
              <a:p>
                <a:pPr>
                  <a:defRPr sz="1800"/>
                </a:pPr>
                <a:endParaRPr lang="en-US"/>
              </a:p>
            </c:txPr>
            <c:showLegendKey val="0"/>
            <c:showVal val="1"/>
            <c:showCatName val="0"/>
            <c:showSerName val="0"/>
            <c:showPercent val="0"/>
            <c:showBubbleSize val="0"/>
            <c:showLeaderLines val="0"/>
          </c:dLbls>
          <c:cat>
            <c:strRef>
              <c:f>'teachers MMR'!$D$31:$I$31</c:f>
              <c:strCache>
                <c:ptCount val="6"/>
                <c:pt idx="0">
                  <c:v>FY08</c:v>
                </c:pt>
                <c:pt idx="1">
                  <c:v>FY09</c:v>
                </c:pt>
                <c:pt idx="2">
                  <c:v>FY10</c:v>
                </c:pt>
                <c:pt idx="3">
                  <c:v>FY11</c:v>
                </c:pt>
                <c:pt idx="4">
                  <c:v>FY12</c:v>
                </c:pt>
                <c:pt idx="5">
                  <c:v>FY 13</c:v>
                </c:pt>
              </c:strCache>
            </c:strRef>
          </c:cat>
          <c:val>
            <c:numRef>
              <c:f>'teachers MMR'!$D$32:$I$32</c:f>
              <c:numCache>
                <c:formatCode>#,##0</c:formatCode>
                <c:ptCount val="6"/>
                <c:pt idx="0">
                  <c:v>79109</c:v>
                </c:pt>
                <c:pt idx="1">
                  <c:v>79021</c:v>
                </c:pt>
                <c:pt idx="2">
                  <c:v>76795</c:v>
                </c:pt>
                <c:pt idx="3">
                  <c:v>74958</c:v>
                </c:pt>
                <c:pt idx="4">
                  <c:v>72787</c:v>
                </c:pt>
                <c:pt idx="5">
                  <c:v>73844</c:v>
                </c:pt>
              </c:numCache>
            </c:numRef>
          </c:val>
          <c:smooth val="0"/>
        </c:ser>
        <c:dLbls>
          <c:showLegendKey val="0"/>
          <c:showVal val="0"/>
          <c:showCatName val="0"/>
          <c:showSerName val="0"/>
          <c:showPercent val="0"/>
          <c:showBubbleSize val="0"/>
        </c:dLbls>
        <c:marker val="1"/>
        <c:smooth val="0"/>
        <c:axId val="116428800"/>
        <c:axId val="116430336"/>
      </c:lineChart>
      <c:catAx>
        <c:axId val="116428800"/>
        <c:scaling>
          <c:orientation val="minMax"/>
        </c:scaling>
        <c:delete val="0"/>
        <c:axPos val="b"/>
        <c:majorTickMark val="out"/>
        <c:minorTickMark val="none"/>
        <c:tickLblPos val="nextTo"/>
        <c:txPr>
          <a:bodyPr/>
          <a:lstStyle/>
          <a:p>
            <a:pPr>
              <a:defRPr sz="1800"/>
            </a:pPr>
            <a:endParaRPr lang="en-US"/>
          </a:p>
        </c:txPr>
        <c:crossAx val="116430336"/>
        <c:crosses val="autoZero"/>
        <c:auto val="1"/>
        <c:lblAlgn val="ctr"/>
        <c:lblOffset val="100"/>
        <c:noMultiLvlLbl val="0"/>
      </c:catAx>
      <c:valAx>
        <c:axId val="116430336"/>
        <c:scaling>
          <c:orientation val="minMax"/>
        </c:scaling>
        <c:delete val="1"/>
        <c:axPos val="l"/>
        <c:majorGridlines/>
        <c:numFmt formatCode="#,##0" sourceLinked="1"/>
        <c:majorTickMark val="out"/>
        <c:minorTickMark val="none"/>
        <c:tickLblPos val="none"/>
        <c:crossAx val="116428800"/>
        <c:crosses val="autoZero"/>
        <c:crossBetween val="between"/>
      </c:valAx>
    </c:plotArea>
    <c:plotVisOnly val="1"/>
    <c:dispBlanksAs val="gap"/>
    <c:showDLblsOverMax val="0"/>
  </c:chart>
  <c:spPr>
    <a:ln>
      <a:solidFill>
        <a:schemeClr val="accent1"/>
      </a:solidFill>
    </a:ln>
  </c:sp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0.19792</cdr:x>
      <cdr:y>0.89045</cdr:y>
    </cdr:from>
    <cdr:to>
      <cdr:x>0.80833</cdr:x>
      <cdr:y>1</cdr:y>
    </cdr:to>
    <cdr:sp macro="" textlink="">
      <cdr:nvSpPr>
        <cdr:cNvPr id="2" name="TextBox 1"/>
        <cdr:cNvSpPr txBox="1"/>
      </cdr:nvSpPr>
      <cdr:spPr>
        <a:xfrm xmlns:a="http://schemas.openxmlformats.org/drawingml/2006/main">
          <a:off x="904874" y="2709862"/>
          <a:ext cx="2790825" cy="33337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5138"/>
          </a:xfrm>
          <a:prstGeom prst="rect">
            <a:avLst/>
          </a:prstGeom>
        </p:spPr>
        <p:txBody>
          <a:bodyPr vert="horz" lIns="91440" tIns="45720" rIns="91440" bIns="45720" rtlCol="0"/>
          <a:lstStyle>
            <a:lvl1pPr algn="r">
              <a:defRPr sz="1200"/>
            </a:lvl1pPr>
          </a:lstStyle>
          <a:p>
            <a:fld id="{AB79F85C-036E-4B52-B612-D721D0CBFDEA}" type="datetimeFigureOut">
              <a:rPr lang="en-US" smtClean="0"/>
              <a:pPr/>
              <a:t>3/20/2014</a:t>
            </a:fld>
            <a:endParaRPr lang="en-US"/>
          </a:p>
        </p:txBody>
      </p:sp>
      <p:sp>
        <p:nvSpPr>
          <p:cNvPr id="4" name="Footer Placeholder 3"/>
          <p:cNvSpPr>
            <a:spLocks noGrp="1"/>
          </p:cNvSpPr>
          <p:nvPr>
            <p:ph type="ftr" sz="quarter" idx="2"/>
          </p:nvPr>
        </p:nvSpPr>
        <p:spPr>
          <a:xfrm>
            <a:off x="0" y="8847138"/>
            <a:ext cx="2971800" cy="46513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47138"/>
            <a:ext cx="2971800" cy="465137"/>
          </a:xfrm>
          <a:prstGeom prst="rect">
            <a:avLst/>
          </a:prstGeom>
        </p:spPr>
        <p:txBody>
          <a:bodyPr vert="horz" lIns="91440" tIns="45720" rIns="91440" bIns="45720" rtlCol="0" anchor="b"/>
          <a:lstStyle>
            <a:lvl1pPr algn="r">
              <a:defRPr sz="1200"/>
            </a:lvl1pPr>
          </a:lstStyle>
          <a:p>
            <a:fld id="{10BE3226-5443-4D06-A92A-FDD33D617441}" type="slidenum">
              <a:rPr lang="en-US" smtClean="0"/>
              <a:pPr/>
              <a:t>‹#›</a:t>
            </a:fld>
            <a:endParaRPr lang="en-US"/>
          </a:p>
        </p:txBody>
      </p:sp>
    </p:spTree>
    <p:extLst>
      <p:ext uri="{BB962C8B-B14F-4D97-AF65-F5344CB8AC3E}">
        <p14:creationId xmlns:p14="http://schemas.microsoft.com/office/powerpoint/2010/main" val="29682653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69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5693"/>
          </a:xfrm>
          <a:prstGeom prst="rect">
            <a:avLst/>
          </a:prstGeom>
        </p:spPr>
        <p:txBody>
          <a:bodyPr vert="horz" lIns="91440" tIns="45720" rIns="91440" bIns="45720" rtlCol="0"/>
          <a:lstStyle>
            <a:lvl1pPr algn="r">
              <a:defRPr sz="1200"/>
            </a:lvl1pPr>
          </a:lstStyle>
          <a:p>
            <a:fld id="{6570E5D4-792D-4682-9A2C-C19E0D1E9048}" type="datetimeFigureOut">
              <a:rPr lang="en-US" smtClean="0"/>
              <a:pPr/>
              <a:t>3/20/2014</a:t>
            </a:fld>
            <a:endParaRPr lang="en-US"/>
          </a:p>
        </p:txBody>
      </p:sp>
      <p:sp>
        <p:nvSpPr>
          <p:cNvPr id="4" name="Slide Image Placeholder 3"/>
          <p:cNvSpPr>
            <a:spLocks noGrp="1" noRot="1" noChangeAspect="1"/>
          </p:cNvSpPr>
          <p:nvPr>
            <p:ph type="sldImg" idx="2"/>
          </p:nvPr>
        </p:nvSpPr>
        <p:spPr>
          <a:xfrm>
            <a:off x="1101725" y="698500"/>
            <a:ext cx="4654550" cy="34925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24085"/>
            <a:ext cx="5486400" cy="419123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6553"/>
            <a:ext cx="2971800" cy="46569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46553"/>
            <a:ext cx="2971800" cy="465693"/>
          </a:xfrm>
          <a:prstGeom prst="rect">
            <a:avLst/>
          </a:prstGeom>
        </p:spPr>
        <p:txBody>
          <a:bodyPr vert="horz" lIns="91440" tIns="45720" rIns="91440" bIns="45720" rtlCol="0" anchor="b"/>
          <a:lstStyle>
            <a:lvl1pPr algn="r">
              <a:defRPr sz="1200"/>
            </a:lvl1pPr>
          </a:lstStyle>
          <a:p>
            <a:fld id="{6843E2E5-64D5-4B06-9A0F-CDC3C06BE1D0}" type="slidenum">
              <a:rPr lang="en-US" smtClean="0"/>
              <a:pPr/>
              <a:t>‹#›</a:t>
            </a:fld>
            <a:endParaRPr lang="en-US"/>
          </a:p>
        </p:txBody>
      </p:sp>
    </p:spTree>
    <p:extLst>
      <p:ext uri="{BB962C8B-B14F-4D97-AF65-F5344CB8AC3E}">
        <p14:creationId xmlns:p14="http://schemas.microsoft.com/office/powerpoint/2010/main" val="5006367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1</a:t>
            </a:fld>
            <a:endParaRPr lang="en-US"/>
          </a:p>
        </p:txBody>
      </p:sp>
    </p:spTree>
    <p:extLst>
      <p:ext uri="{BB962C8B-B14F-4D97-AF65-F5344CB8AC3E}">
        <p14:creationId xmlns:p14="http://schemas.microsoft.com/office/powerpoint/2010/main" val="30623792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10</a:t>
            </a:fld>
            <a:endParaRPr lang="en-US"/>
          </a:p>
        </p:txBody>
      </p:sp>
    </p:spTree>
    <p:extLst>
      <p:ext uri="{BB962C8B-B14F-4D97-AF65-F5344CB8AC3E}">
        <p14:creationId xmlns:p14="http://schemas.microsoft.com/office/powerpoint/2010/main" val="27947821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11</a:t>
            </a:fld>
            <a:endParaRPr lang="en-US"/>
          </a:p>
        </p:txBody>
      </p:sp>
    </p:spTree>
    <p:extLst>
      <p:ext uri="{BB962C8B-B14F-4D97-AF65-F5344CB8AC3E}">
        <p14:creationId xmlns:p14="http://schemas.microsoft.com/office/powerpoint/2010/main" val="2894183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ea typeface="ＭＳ Ｐゴシック" charset="-128"/>
            </a:endParaRPr>
          </a:p>
        </p:txBody>
      </p:sp>
      <p:sp>
        <p:nvSpPr>
          <p:cNvPr id="297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ea typeface="ＭＳ Ｐゴシック" charset="-128"/>
              </a:defRPr>
            </a:lvl1pPr>
            <a:lvl2pPr marL="742950" indent="-285750" eaLnBrk="0" hangingPunct="0">
              <a:spcBef>
                <a:spcPct val="30000"/>
              </a:spcBef>
              <a:defRPr sz="1200">
                <a:solidFill>
                  <a:schemeClr val="tx1"/>
                </a:solidFill>
                <a:latin typeface="Arial" charset="0"/>
                <a:ea typeface="ＭＳ Ｐゴシック" charset="-128"/>
              </a:defRPr>
            </a:lvl2pPr>
            <a:lvl3pPr marL="1143000" indent="-228600" eaLnBrk="0" hangingPunct="0">
              <a:spcBef>
                <a:spcPct val="30000"/>
              </a:spcBef>
              <a:defRPr sz="1200">
                <a:solidFill>
                  <a:schemeClr val="tx1"/>
                </a:solidFill>
                <a:latin typeface="Arial" charset="0"/>
                <a:ea typeface="ＭＳ Ｐゴシック" charset="-128"/>
              </a:defRPr>
            </a:lvl3pPr>
            <a:lvl4pPr marL="1600200" indent="-228600" eaLnBrk="0" hangingPunct="0">
              <a:spcBef>
                <a:spcPct val="30000"/>
              </a:spcBef>
              <a:defRPr sz="1200">
                <a:solidFill>
                  <a:schemeClr val="tx1"/>
                </a:solidFill>
                <a:latin typeface="Arial" charset="0"/>
                <a:ea typeface="ＭＳ Ｐゴシック" charset="-128"/>
              </a:defRPr>
            </a:lvl4pPr>
            <a:lvl5pPr marL="2057400" indent="-228600" eaLnBrk="0" hangingPunct="0">
              <a:spcBef>
                <a:spcPct val="30000"/>
              </a:spcBef>
              <a:defRPr sz="1200">
                <a:solidFill>
                  <a:schemeClr val="tx1"/>
                </a:solidFill>
                <a:latin typeface="Arial" charset="0"/>
                <a:ea typeface="ＭＳ Ｐゴシック" charset="-128"/>
              </a:defRPr>
            </a:lvl5pPr>
            <a:lvl6pPr marL="2514600" indent="-228600" eaLnBrk="0" fontAlgn="base" hangingPunct="0">
              <a:spcBef>
                <a:spcPct val="30000"/>
              </a:spcBef>
              <a:spcAft>
                <a:spcPct val="0"/>
              </a:spcAft>
              <a:defRPr sz="1200">
                <a:solidFill>
                  <a:schemeClr val="tx1"/>
                </a:solidFill>
                <a:latin typeface="Arial" charset="0"/>
                <a:ea typeface="ＭＳ Ｐゴシック" charset="-128"/>
              </a:defRPr>
            </a:lvl6pPr>
            <a:lvl7pPr marL="2971800" indent="-228600" eaLnBrk="0" fontAlgn="base" hangingPunct="0">
              <a:spcBef>
                <a:spcPct val="30000"/>
              </a:spcBef>
              <a:spcAft>
                <a:spcPct val="0"/>
              </a:spcAft>
              <a:defRPr sz="1200">
                <a:solidFill>
                  <a:schemeClr val="tx1"/>
                </a:solidFill>
                <a:latin typeface="Arial" charset="0"/>
                <a:ea typeface="ＭＳ Ｐゴシック" charset="-128"/>
              </a:defRPr>
            </a:lvl7pPr>
            <a:lvl8pPr marL="3429000" indent="-228600" eaLnBrk="0" fontAlgn="base" hangingPunct="0">
              <a:spcBef>
                <a:spcPct val="30000"/>
              </a:spcBef>
              <a:spcAft>
                <a:spcPct val="0"/>
              </a:spcAft>
              <a:defRPr sz="1200">
                <a:solidFill>
                  <a:schemeClr val="tx1"/>
                </a:solidFill>
                <a:latin typeface="Arial" charset="0"/>
                <a:ea typeface="ＭＳ Ｐゴシック" charset="-128"/>
              </a:defRPr>
            </a:lvl8pPr>
            <a:lvl9pPr marL="3886200" indent="-228600" eaLnBrk="0" fontAlgn="base" hangingPunct="0">
              <a:spcBef>
                <a:spcPct val="30000"/>
              </a:spcBef>
              <a:spcAft>
                <a:spcPct val="0"/>
              </a:spcAft>
              <a:defRPr sz="1200">
                <a:solidFill>
                  <a:schemeClr val="tx1"/>
                </a:solidFill>
                <a:latin typeface="Arial" charset="0"/>
                <a:ea typeface="ＭＳ Ｐゴシック" charset="-128"/>
              </a:defRPr>
            </a:lvl9pPr>
          </a:lstStyle>
          <a:p>
            <a:pPr eaLnBrk="1" hangingPunct="1">
              <a:spcBef>
                <a:spcPct val="0"/>
              </a:spcBef>
            </a:pPr>
            <a:fld id="{04AB9958-6459-42F9-B707-6C67C0DAD9BD}" type="slidenum">
              <a:rPr lang="en-US" altLang="en-US" smtClean="0"/>
              <a:pPr eaLnBrk="1" hangingPunct="1">
                <a:spcBef>
                  <a:spcPct val="0"/>
                </a:spcBef>
              </a:pPr>
              <a:t>12</a:t>
            </a:fld>
            <a:endParaRPr lang="en-US"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13</a:t>
            </a:fld>
            <a:endParaRPr lang="en-US"/>
          </a:p>
        </p:txBody>
      </p:sp>
    </p:spTree>
    <p:extLst>
      <p:ext uri="{BB962C8B-B14F-4D97-AF65-F5344CB8AC3E}">
        <p14:creationId xmlns:p14="http://schemas.microsoft.com/office/powerpoint/2010/main" val="22318540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14</a:t>
            </a:fld>
            <a:endParaRPr lang="en-US"/>
          </a:p>
        </p:txBody>
      </p:sp>
    </p:spTree>
    <p:extLst>
      <p:ext uri="{BB962C8B-B14F-4D97-AF65-F5344CB8AC3E}">
        <p14:creationId xmlns:p14="http://schemas.microsoft.com/office/powerpoint/2010/main" val="18567860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15</a:t>
            </a:fld>
            <a:endParaRPr lang="en-US"/>
          </a:p>
        </p:txBody>
      </p:sp>
    </p:spTree>
    <p:extLst>
      <p:ext uri="{BB962C8B-B14F-4D97-AF65-F5344CB8AC3E}">
        <p14:creationId xmlns:p14="http://schemas.microsoft.com/office/powerpoint/2010/main" val="40056795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16</a:t>
            </a:fld>
            <a:endParaRPr lang="en-US"/>
          </a:p>
        </p:txBody>
      </p:sp>
    </p:spTree>
    <p:extLst>
      <p:ext uri="{BB962C8B-B14F-4D97-AF65-F5344CB8AC3E}">
        <p14:creationId xmlns:p14="http://schemas.microsoft.com/office/powerpoint/2010/main" val="18675640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17</a:t>
            </a:fld>
            <a:endParaRPr lang="en-US"/>
          </a:p>
        </p:txBody>
      </p:sp>
    </p:spTree>
    <p:extLst>
      <p:ext uri="{BB962C8B-B14F-4D97-AF65-F5344CB8AC3E}">
        <p14:creationId xmlns:p14="http://schemas.microsoft.com/office/powerpoint/2010/main" val="32777572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A32D6D3D-754F-4124-AE00-8AA8F76FFCC1}" type="slidenum">
              <a:rPr lang="en-US"/>
              <a:pPr eaLnBrk="1" hangingPunct="1"/>
              <a:t>18</a:t>
            </a:fld>
            <a:endParaRPr lang="en-US"/>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19</a:t>
            </a:fld>
            <a:endParaRPr lang="en-US"/>
          </a:p>
        </p:txBody>
      </p:sp>
    </p:spTree>
    <p:extLst>
      <p:ext uri="{BB962C8B-B14F-4D97-AF65-F5344CB8AC3E}">
        <p14:creationId xmlns:p14="http://schemas.microsoft.com/office/powerpoint/2010/main" val="38572180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2</a:t>
            </a:fld>
            <a:endParaRPr lang="en-US"/>
          </a:p>
        </p:txBody>
      </p:sp>
    </p:spTree>
    <p:extLst>
      <p:ext uri="{BB962C8B-B14F-4D97-AF65-F5344CB8AC3E}">
        <p14:creationId xmlns:p14="http://schemas.microsoft.com/office/powerpoint/2010/main" val="276622096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20</a:t>
            </a:fld>
            <a:endParaRPr lang="en-US"/>
          </a:p>
        </p:txBody>
      </p:sp>
    </p:spTree>
    <p:extLst>
      <p:ext uri="{BB962C8B-B14F-4D97-AF65-F5344CB8AC3E}">
        <p14:creationId xmlns:p14="http://schemas.microsoft.com/office/powerpoint/2010/main" val="3780483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21</a:t>
            </a:fld>
            <a:endParaRPr lang="en-US"/>
          </a:p>
        </p:txBody>
      </p:sp>
    </p:spTree>
    <p:extLst>
      <p:ext uri="{BB962C8B-B14F-4D97-AF65-F5344CB8AC3E}">
        <p14:creationId xmlns:p14="http://schemas.microsoft.com/office/powerpoint/2010/main" val="8416340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3</a:t>
            </a:fld>
            <a:endParaRPr lang="en-US"/>
          </a:p>
        </p:txBody>
      </p:sp>
    </p:spTree>
    <p:extLst>
      <p:ext uri="{BB962C8B-B14F-4D97-AF65-F5344CB8AC3E}">
        <p14:creationId xmlns:p14="http://schemas.microsoft.com/office/powerpoint/2010/main" val="1568152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ln/>
        </p:spPr>
      </p:sp>
      <p:sp>
        <p:nvSpPr>
          <p:cNvPr id="235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20484" name="Slide Number Placeholder 3"/>
          <p:cNvSpPr>
            <a:spLocks noGrp="1"/>
          </p:cNvSpPr>
          <p:nvPr>
            <p:ph type="sldNum" sz="quarter" idx="5"/>
          </p:nvPr>
        </p:nvSpPr>
        <p:spPr/>
        <p:txBody>
          <a:bodyPr/>
          <a:lstStyle/>
          <a:p>
            <a:pPr>
              <a:defRPr/>
            </a:pPr>
            <a:fld id="{ED12E7BE-8110-4B01-8CCE-7D3F07645153}" type="slidenum">
              <a:rPr lang="en-US" smtClean="0">
                <a:latin typeface="Arial" pitchFamily="34" charset="0"/>
              </a:rPr>
              <a:pPr>
                <a:defRPr/>
              </a:pPr>
              <a:t>4</a:t>
            </a:fld>
            <a:endParaRPr lang="en-US" smtClean="0">
              <a:latin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5</a:t>
            </a:fld>
            <a:endParaRPr lang="en-US"/>
          </a:p>
        </p:txBody>
      </p:sp>
    </p:spTree>
    <p:extLst>
      <p:ext uri="{BB962C8B-B14F-4D97-AF65-F5344CB8AC3E}">
        <p14:creationId xmlns:p14="http://schemas.microsoft.com/office/powerpoint/2010/main" val="9899382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6</a:t>
            </a:fld>
            <a:endParaRPr lang="en-US"/>
          </a:p>
        </p:txBody>
      </p:sp>
    </p:spTree>
    <p:extLst>
      <p:ext uri="{BB962C8B-B14F-4D97-AF65-F5344CB8AC3E}">
        <p14:creationId xmlns:p14="http://schemas.microsoft.com/office/powerpoint/2010/main" val="39713652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843E2E5-64D5-4B06-9A0F-CDC3C06BE1D0}" type="slidenum">
              <a:rPr lang="en-US" smtClean="0"/>
              <a:pPr/>
              <a:t>7</a:t>
            </a:fld>
            <a:endParaRPr lang="en-US"/>
          </a:p>
        </p:txBody>
      </p:sp>
    </p:spTree>
    <p:extLst>
      <p:ext uri="{BB962C8B-B14F-4D97-AF65-F5344CB8AC3E}">
        <p14:creationId xmlns:p14="http://schemas.microsoft.com/office/powerpoint/2010/main" val="20216191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8</a:t>
            </a:fld>
            <a:endParaRPr lang="en-US"/>
          </a:p>
        </p:txBody>
      </p:sp>
    </p:spTree>
    <p:extLst>
      <p:ext uri="{BB962C8B-B14F-4D97-AF65-F5344CB8AC3E}">
        <p14:creationId xmlns:p14="http://schemas.microsoft.com/office/powerpoint/2010/main" val="23176781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9</a:t>
            </a:fld>
            <a:endParaRPr lang="en-US"/>
          </a:p>
        </p:txBody>
      </p:sp>
    </p:spTree>
    <p:extLst>
      <p:ext uri="{BB962C8B-B14F-4D97-AF65-F5344CB8AC3E}">
        <p14:creationId xmlns:p14="http://schemas.microsoft.com/office/powerpoint/2010/main" val="11182337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2727F14-72C2-41BB-B878-4F7F8C7738BF}" type="datetimeFigureOut">
              <a:rPr lang="en-US" smtClean="0"/>
              <a:pPr/>
              <a:t>3/20/2014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A7312C-F6B1-4931-B01F-00F5145E224E}" type="slidenum">
              <a:rPr lang="en-US" smtClean="0"/>
              <a:pPr/>
              <a:t>‹#›</a:t>
            </a:fld>
            <a:endParaRPr lang="en-US"/>
          </a:p>
        </p:txBody>
      </p:sp>
    </p:spTree>
    <p:extLst>
      <p:ext uri="{BB962C8B-B14F-4D97-AF65-F5344CB8AC3E}">
        <p14:creationId xmlns:p14="http://schemas.microsoft.com/office/powerpoint/2010/main" val="10042043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727F14-72C2-41BB-B878-4F7F8C7738BF}" type="datetimeFigureOut">
              <a:rPr lang="en-US" smtClean="0"/>
              <a:pPr/>
              <a:t>3/20/2014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A7312C-F6B1-4931-B01F-00F5145E224E}" type="slidenum">
              <a:rPr lang="en-US" smtClean="0"/>
              <a:pPr/>
              <a:t>‹#›</a:t>
            </a:fld>
            <a:endParaRPr lang="en-US"/>
          </a:p>
        </p:txBody>
      </p:sp>
    </p:spTree>
    <p:extLst>
      <p:ext uri="{BB962C8B-B14F-4D97-AF65-F5344CB8AC3E}">
        <p14:creationId xmlns:p14="http://schemas.microsoft.com/office/powerpoint/2010/main" val="3725472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727F14-72C2-41BB-B878-4F7F8C7738BF}" type="datetimeFigureOut">
              <a:rPr lang="en-US" smtClean="0"/>
              <a:pPr/>
              <a:t>3/20/2014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A7312C-F6B1-4931-B01F-00F5145E224E}" type="slidenum">
              <a:rPr lang="en-US" smtClean="0"/>
              <a:pPr/>
              <a:t>‹#›</a:t>
            </a:fld>
            <a:endParaRPr lang="en-US"/>
          </a:p>
        </p:txBody>
      </p:sp>
    </p:spTree>
    <p:extLst>
      <p:ext uri="{BB962C8B-B14F-4D97-AF65-F5344CB8AC3E}">
        <p14:creationId xmlns:p14="http://schemas.microsoft.com/office/powerpoint/2010/main" val="38507610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727F14-72C2-41BB-B878-4F7F8C7738BF}" type="datetimeFigureOut">
              <a:rPr lang="en-US" smtClean="0"/>
              <a:pPr/>
              <a:t>3/20/2014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A7312C-F6B1-4931-B01F-00F5145E224E}" type="slidenum">
              <a:rPr lang="en-US" smtClean="0"/>
              <a:pPr/>
              <a:t>‹#›</a:t>
            </a:fld>
            <a:endParaRPr lang="en-US"/>
          </a:p>
        </p:txBody>
      </p:sp>
    </p:spTree>
    <p:extLst>
      <p:ext uri="{BB962C8B-B14F-4D97-AF65-F5344CB8AC3E}">
        <p14:creationId xmlns:p14="http://schemas.microsoft.com/office/powerpoint/2010/main" val="21076178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2727F14-72C2-41BB-B878-4F7F8C7738BF}" type="datetimeFigureOut">
              <a:rPr lang="en-US" smtClean="0"/>
              <a:pPr/>
              <a:t>3/20/2014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A7312C-F6B1-4931-B01F-00F5145E224E}" type="slidenum">
              <a:rPr lang="en-US" smtClean="0"/>
              <a:pPr/>
              <a:t>‹#›</a:t>
            </a:fld>
            <a:endParaRPr lang="en-US"/>
          </a:p>
        </p:txBody>
      </p:sp>
    </p:spTree>
    <p:extLst>
      <p:ext uri="{BB962C8B-B14F-4D97-AF65-F5344CB8AC3E}">
        <p14:creationId xmlns:p14="http://schemas.microsoft.com/office/powerpoint/2010/main" val="34947091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2727F14-72C2-41BB-B878-4F7F8C7738BF}" type="datetimeFigureOut">
              <a:rPr lang="en-US" smtClean="0"/>
              <a:pPr/>
              <a:t>3/20/2014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A7312C-F6B1-4931-B01F-00F5145E224E}" type="slidenum">
              <a:rPr lang="en-US" smtClean="0"/>
              <a:pPr/>
              <a:t>‹#›</a:t>
            </a:fld>
            <a:endParaRPr lang="en-US"/>
          </a:p>
        </p:txBody>
      </p:sp>
    </p:spTree>
    <p:extLst>
      <p:ext uri="{BB962C8B-B14F-4D97-AF65-F5344CB8AC3E}">
        <p14:creationId xmlns:p14="http://schemas.microsoft.com/office/powerpoint/2010/main" val="5492828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2727F14-72C2-41BB-B878-4F7F8C7738BF}" type="datetimeFigureOut">
              <a:rPr lang="en-US" smtClean="0"/>
              <a:pPr/>
              <a:t>3/20/2014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A7312C-F6B1-4931-B01F-00F5145E224E}" type="slidenum">
              <a:rPr lang="en-US" smtClean="0"/>
              <a:pPr/>
              <a:t>‹#›</a:t>
            </a:fld>
            <a:endParaRPr lang="en-US"/>
          </a:p>
        </p:txBody>
      </p:sp>
    </p:spTree>
    <p:extLst>
      <p:ext uri="{BB962C8B-B14F-4D97-AF65-F5344CB8AC3E}">
        <p14:creationId xmlns:p14="http://schemas.microsoft.com/office/powerpoint/2010/main" val="2691941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2727F14-72C2-41BB-B878-4F7F8C7738BF}" type="datetimeFigureOut">
              <a:rPr lang="en-US" smtClean="0"/>
              <a:pPr/>
              <a:t>3/20/2014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A7312C-F6B1-4931-B01F-00F5145E224E}" type="slidenum">
              <a:rPr lang="en-US" smtClean="0"/>
              <a:pPr/>
              <a:t>‹#›</a:t>
            </a:fld>
            <a:endParaRPr lang="en-US"/>
          </a:p>
        </p:txBody>
      </p:sp>
    </p:spTree>
    <p:extLst>
      <p:ext uri="{BB962C8B-B14F-4D97-AF65-F5344CB8AC3E}">
        <p14:creationId xmlns:p14="http://schemas.microsoft.com/office/powerpoint/2010/main" val="38443560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727F14-72C2-41BB-B878-4F7F8C7738BF}" type="datetimeFigureOut">
              <a:rPr lang="en-US" smtClean="0"/>
              <a:pPr/>
              <a:t>3/20/2014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A7312C-F6B1-4931-B01F-00F5145E224E}" type="slidenum">
              <a:rPr lang="en-US" smtClean="0"/>
              <a:pPr/>
              <a:t>‹#›</a:t>
            </a:fld>
            <a:endParaRPr lang="en-US"/>
          </a:p>
        </p:txBody>
      </p:sp>
    </p:spTree>
    <p:extLst>
      <p:ext uri="{BB962C8B-B14F-4D97-AF65-F5344CB8AC3E}">
        <p14:creationId xmlns:p14="http://schemas.microsoft.com/office/powerpoint/2010/main" val="5832916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727F14-72C2-41BB-B878-4F7F8C7738BF}" type="datetimeFigureOut">
              <a:rPr lang="en-US" smtClean="0"/>
              <a:pPr/>
              <a:t>3/20/2014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A7312C-F6B1-4931-B01F-00F5145E224E}" type="slidenum">
              <a:rPr lang="en-US" smtClean="0"/>
              <a:pPr/>
              <a:t>‹#›</a:t>
            </a:fld>
            <a:endParaRPr lang="en-US"/>
          </a:p>
        </p:txBody>
      </p:sp>
    </p:spTree>
    <p:extLst>
      <p:ext uri="{BB962C8B-B14F-4D97-AF65-F5344CB8AC3E}">
        <p14:creationId xmlns:p14="http://schemas.microsoft.com/office/powerpoint/2010/main" val="33389647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727F14-72C2-41BB-B878-4F7F8C7738BF}" type="datetimeFigureOut">
              <a:rPr lang="en-US" smtClean="0"/>
              <a:pPr/>
              <a:t>3/20/2014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A7312C-F6B1-4931-B01F-00F5145E224E}" type="slidenum">
              <a:rPr lang="en-US" smtClean="0"/>
              <a:pPr/>
              <a:t>‹#›</a:t>
            </a:fld>
            <a:endParaRPr lang="en-US"/>
          </a:p>
        </p:txBody>
      </p:sp>
    </p:spTree>
    <p:extLst>
      <p:ext uri="{BB962C8B-B14F-4D97-AF65-F5344CB8AC3E}">
        <p14:creationId xmlns:p14="http://schemas.microsoft.com/office/powerpoint/2010/main" val="36759414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727F14-72C2-41BB-B878-4F7F8C7738BF}" type="datetimeFigureOut">
              <a:rPr lang="en-US" smtClean="0"/>
              <a:pPr/>
              <a:t>3/20/2014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A7312C-F6B1-4931-B01F-00F5145E224E}" type="slidenum">
              <a:rPr lang="en-US" smtClean="0"/>
              <a:pPr/>
              <a:t>‹#›</a:t>
            </a:fld>
            <a:endParaRPr lang="en-US"/>
          </a:p>
        </p:txBody>
      </p:sp>
    </p:spTree>
    <p:extLst>
      <p:ext uri="{BB962C8B-B14F-4D97-AF65-F5344CB8AC3E}">
        <p14:creationId xmlns:p14="http://schemas.microsoft.com/office/powerpoint/2010/main" val="26872589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lasssizematters.or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p12.nysed.gov/part100/pages/10013.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66801"/>
            <a:ext cx="7772400" cy="2209800"/>
          </a:xfrm>
          <a:solidFill>
            <a:schemeClr val="accent1">
              <a:lumMod val="20000"/>
              <a:lumOff val="80000"/>
            </a:schemeClr>
          </a:solidFill>
          <a:ln>
            <a:solidFill>
              <a:schemeClr val="accent1"/>
            </a:solidFill>
          </a:ln>
        </p:spPr>
        <p:txBody>
          <a:bodyPr/>
          <a:lstStyle/>
          <a:p>
            <a:r>
              <a:rPr lang="en-US" dirty="0" smtClean="0"/>
              <a:t>Slides for City Council Testimony on DOE expense budget </a:t>
            </a:r>
            <a:endParaRPr lang="en-US" dirty="0"/>
          </a:p>
        </p:txBody>
      </p:sp>
      <p:sp>
        <p:nvSpPr>
          <p:cNvPr id="3" name="Subtitle 2"/>
          <p:cNvSpPr>
            <a:spLocks noGrp="1"/>
          </p:cNvSpPr>
          <p:nvPr>
            <p:ph type="subTitle" idx="1"/>
          </p:nvPr>
        </p:nvSpPr>
        <p:spPr>
          <a:xfrm>
            <a:off x="1371600" y="3657600"/>
            <a:ext cx="6400800" cy="1981200"/>
          </a:xfrm>
        </p:spPr>
        <p:txBody>
          <a:bodyPr>
            <a:normAutofit fontScale="92500" lnSpcReduction="20000"/>
          </a:bodyPr>
          <a:lstStyle/>
          <a:p>
            <a:r>
              <a:rPr lang="en-US" dirty="0" smtClean="0"/>
              <a:t>by Leonie Haimson</a:t>
            </a:r>
          </a:p>
          <a:p>
            <a:r>
              <a:rPr lang="en-US" dirty="0" smtClean="0"/>
              <a:t>Executive Director, Class Size Matters</a:t>
            </a:r>
          </a:p>
          <a:p>
            <a:r>
              <a:rPr lang="en-US" dirty="0" smtClean="0"/>
              <a:t>3/20/14</a:t>
            </a:r>
            <a:endParaRPr lang="en-US" dirty="0" smtClean="0"/>
          </a:p>
          <a:p>
            <a:r>
              <a:rPr lang="en-US" dirty="0" smtClean="0">
                <a:hlinkClick r:id="rId3"/>
              </a:rPr>
              <a:t>www.classsizematters.org</a:t>
            </a:r>
            <a:r>
              <a:rPr lang="en-US" dirty="0" smtClean="0"/>
              <a:t> </a:t>
            </a:r>
          </a:p>
        </p:txBody>
      </p:sp>
    </p:spTree>
    <p:extLst>
      <p:ext uri="{BB962C8B-B14F-4D97-AF65-F5344CB8AC3E}">
        <p14:creationId xmlns:p14="http://schemas.microsoft.com/office/powerpoint/2010/main" val="20358541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7772400" cy="1219200"/>
          </a:xfrm>
          <a:solidFill>
            <a:schemeClr val="accent1">
              <a:lumMod val="20000"/>
              <a:lumOff val="80000"/>
            </a:schemeClr>
          </a:solidFill>
          <a:ln>
            <a:noFill/>
          </a:ln>
        </p:spPr>
        <p:txBody>
          <a:bodyPr>
            <a:noAutofit/>
          </a:bodyPr>
          <a:lstStyle/>
          <a:p>
            <a:r>
              <a:rPr lang="en-US" sz="2400" dirty="0" smtClean="0"/>
              <a:t/>
            </a:r>
            <a:br>
              <a:rPr lang="en-US" sz="2400" dirty="0" smtClean="0"/>
            </a:br>
            <a:r>
              <a:rPr lang="en-US" sz="2400" dirty="0" smtClean="0"/>
              <a:t>Class sizes have increased in core HS classes as well, by 4% since 2006, though the DOE data is unreliable</a:t>
            </a:r>
            <a:r>
              <a:rPr lang="en-US" sz="2400" dirty="0"/>
              <a:t>*</a:t>
            </a:r>
            <a:r>
              <a:rPr lang="en-US" sz="2400" dirty="0" smtClean="0"/>
              <a:t/>
            </a:r>
            <a:br>
              <a:rPr lang="en-US" sz="2400" dirty="0" smtClean="0"/>
            </a:br>
            <a:endParaRPr lang="en-US" sz="24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711195867"/>
              </p:ext>
            </p:extLst>
          </p:nvPr>
        </p:nvGraphicFramePr>
        <p:xfrm>
          <a:off x="381000" y="1600200"/>
          <a:ext cx="8229600" cy="4495799"/>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p:cNvSpPr txBox="1"/>
          <p:nvPr/>
        </p:nvSpPr>
        <p:spPr>
          <a:xfrm>
            <a:off x="838201" y="6095999"/>
            <a:ext cx="7239000" cy="646331"/>
          </a:xfrm>
          <a:prstGeom prst="rect">
            <a:avLst/>
          </a:prstGeom>
          <a:noFill/>
        </p:spPr>
        <p:txBody>
          <a:bodyPr wrap="square" rtlCol="0">
            <a:spAutoFit/>
          </a:bodyPr>
          <a:lstStyle/>
          <a:p>
            <a:pPr algn="ctr"/>
            <a:r>
              <a:rPr lang="en-US" dirty="0" smtClean="0"/>
              <a:t>*DOE’s class size data is unreliable &amp; </a:t>
            </a:r>
          </a:p>
          <a:p>
            <a:pPr algn="ctr"/>
            <a:r>
              <a:rPr lang="en-US" dirty="0" smtClean="0"/>
              <a:t>their methodology for calculating HS averages have changed year to year</a:t>
            </a:r>
            <a:endParaRPr lang="en-US" dirty="0"/>
          </a:p>
        </p:txBody>
      </p:sp>
    </p:spTree>
    <p:extLst>
      <p:ext uri="{BB962C8B-B14F-4D97-AF65-F5344CB8AC3E}">
        <p14:creationId xmlns:p14="http://schemas.microsoft.com/office/powerpoint/2010/main" val="26166791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solidFill>
            <a:schemeClr val="accent1">
              <a:lumMod val="20000"/>
              <a:lumOff val="80000"/>
            </a:schemeClr>
          </a:solidFill>
        </p:spPr>
        <p:txBody>
          <a:bodyPr>
            <a:normAutofit fontScale="90000"/>
          </a:bodyPr>
          <a:lstStyle/>
          <a:p>
            <a:r>
              <a:rPr lang="en-US" dirty="0" smtClean="0"/>
              <a:t>K-8 sections have declined each year since 2007</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948590600"/>
              </p:ext>
            </p:extLst>
          </p:nvPr>
        </p:nvGraphicFramePr>
        <p:xfrm>
          <a:off x="5334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335362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609600" y="274638"/>
            <a:ext cx="8077200" cy="868362"/>
          </a:xfrm>
          <a:solidFill>
            <a:schemeClr val="accent1">
              <a:lumMod val="20000"/>
              <a:lumOff val="80000"/>
            </a:schemeClr>
          </a:solidFill>
          <a:ln>
            <a:solidFill>
              <a:srgbClr val="000090"/>
            </a:solidFill>
            <a:miter lim="800000"/>
            <a:headEnd/>
            <a:tailEnd/>
          </a:ln>
        </p:spPr>
        <p:txBody>
          <a:bodyPr/>
          <a:lstStyle/>
          <a:p>
            <a:r>
              <a:rPr lang="en-US" altLang="en-US" sz="3200" smtClean="0">
                <a:ea typeface="ＭＳ Ｐゴシック" charset="-128"/>
              </a:rPr>
              <a:t>Loss of teachers while DOE had other priorities</a:t>
            </a:r>
          </a:p>
        </p:txBody>
      </p:sp>
      <p:sp>
        <p:nvSpPr>
          <p:cNvPr id="11267" name="Content Placeholder 2"/>
          <p:cNvSpPr>
            <a:spLocks noGrp="1"/>
          </p:cNvSpPr>
          <p:nvPr>
            <p:ph idx="1"/>
          </p:nvPr>
        </p:nvSpPr>
        <p:spPr>
          <a:xfrm>
            <a:off x="457200" y="1295400"/>
            <a:ext cx="8229600" cy="4830763"/>
          </a:xfrm>
        </p:spPr>
        <p:txBody>
          <a:bodyPr/>
          <a:lstStyle/>
          <a:p>
            <a:r>
              <a:rPr lang="en-US" altLang="en-US" sz="2000" dirty="0" smtClean="0">
                <a:ea typeface="ＭＳ Ｐゴシック" charset="-128"/>
              </a:rPr>
              <a:t>Number of pedagogues (mostly teachers) has been cut by more than 5,000 since 2007, despite rising enrollment. *</a:t>
            </a:r>
          </a:p>
          <a:p>
            <a:endParaRPr lang="en-US" altLang="en-US" sz="2000" dirty="0" smtClean="0">
              <a:ea typeface="ＭＳ Ｐゴシック" charset="-128"/>
            </a:endParaRPr>
          </a:p>
          <a:p>
            <a:r>
              <a:rPr lang="en-US" altLang="en-US" sz="2000" dirty="0" smtClean="0">
                <a:ea typeface="ＭＳ Ｐゴシック" charset="-128"/>
              </a:rPr>
              <a:t>Smallest #pedagogues in 2011 employed by DOE since 2003.</a:t>
            </a:r>
          </a:p>
          <a:p>
            <a:endParaRPr lang="en-US" altLang="en-US" sz="2000" dirty="0" smtClean="0">
              <a:ea typeface="ＭＳ Ｐゴシック" charset="-128"/>
            </a:endParaRPr>
          </a:p>
          <a:p>
            <a:r>
              <a:rPr lang="en-US" altLang="en-US" sz="2000" dirty="0" smtClean="0">
                <a:ea typeface="ＭＳ Ｐゴシック" charset="-128"/>
              </a:rPr>
              <a:t>Largest # non-pedagogues in 2011 employed since at least 1980. </a:t>
            </a:r>
          </a:p>
          <a:p>
            <a:endParaRPr lang="en-US" altLang="en-US" sz="2000" dirty="0" smtClean="0">
              <a:ea typeface="ＭＳ Ｐゴシック" charset="-128"/>
            </a:endParaRPr>
          </a:p>
          <a:p>
            <a:r>
              <a:rPr lang="en-US" altLang="en-US" sz="2000" dirty="0" smtClean="0">
                <a:ea typeface="ＭＳ Ｐゴシック" charset="-128"/>
              </a:rPr>
              <a:t>Highest  % of non-pedagogues to pedagogues since 1993.  </a:t>
            </a:r>
          </a:p>
          <a:p>
            <a:endParaRPr lang="en-US" altLang="en-US" sz="2000" dirty="0" smtClean="0">
              <a:ea typeface="ＭＳ Ｐゴシック" charset="-128"/>
            </a:endParaRPr>
          </a:p>
          <a:p>
            <a:pPr>
              <a:lnSpc>
                <a:spcPct val="80000"/>
              </a:lnSpc>
            </a:pPr>
            <a:r>
              <a:rPr lang="en-US" altLang="en-US" sz="2000" i="1" dirty="0" smtClean="0">
                <a:ea typeface="ＭＳ Ｐゴシック" charset="-128"/>
              </a:rPr>
              <a:t>Spending on testing, contracts, consultants, and more bureaucrats have all risen sharply.</a:t>
            </a:r>
          </a:p>
          <a:p>
            <a:pPr>
              <a:lnSpc>
                <a:spcPct val="80000"/>
              </a:lnSpc>
              <a:buFontTx/>
              <a:buNone/>
            </a:pPr>
            <a:endParaRPr lang="en-US" altLang="en-US" sz="2000" dirty="0" smtClean="0">
              <a:ea typeface="ＭＳ Ｐゴシック" charset="-128"/>
            </a:endParaRPr>
          </a:p>
          <a:p>
            <a:pPr>
              <a:lnSpc>
                <a:spcPct val="80000"/>
              </a:lnSpc>
              <a:buFontTx/>
              <a:buNone/>
            </a:pPr>
            <a:endParaRPr lang="en-US" altLang="en-US" sz="2000" dirty="0" smtClean="0">
              <a:ea typeface="ＭＳ Ｐゴシック" charset="-128"/>
            </a:endParaRPr>
          </a:p>
          <a:p>
            <a:pPr>
              <a:lnSpc>
                <a:spcPct val="80000"/>
              </a:lnSpc>
              <a:buFontTx/>
              <a:buNone/>
            </a:pPr>
            <a:r>
              <a:rPr lang="en-US" altLang="en-US" sz="1800" dirty="0" smtClean="0">
                <a:ea typeface="ＭＳ Ｐゴシック" charset="-128"/>
              </a:rPr>
              <a:t>(*Data source: Office of Management Budget headcounts, through IBO)</a:t>
            </a:r>
          </a:p>
          <a:p>
            <a:pPr>
              <a:lnSpc>
                <a:spcPct val="80000"/>
              </a:lnSpc>
            </a:pPr>
            <a:endParaRPr lang="en-US" altLang="en-US" sz="2400" dirty="0" smtClean="0">
              <a:ea typeface="ＭＳ Ｐゴシック" charset="-128"/>
            </a:endParaRPr>
          </a:p>
        </p:txBody>
      </p:sp>
    </p:spTree>
    <p:extLst>
      <p:ext uri="{BB962C8B-B14F-4D97-AF65-F5344CB8AC3E}">
        <p14:creationId xmlns:p14="http://schemas.microsoft.com/office/powerpoint/2010/main" val="21217161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577263698"/>
              </p:ext>
            </p:extLst>
          </p:nvPr>
        </p:nvGraphicFramePr>
        <p:xfrm>
          <a:off x="1066800" y="533400"/>
          <a:ext cx="6553200" cy="6096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326621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990600"/>
          </a:xfrm>
          <a:solidFill>
            <a:schemeClr val="accent1">
              <a:lumMod val="20000"/>
              <a:lumOff val="80000"/>
            </a:schemeClr>
          </a:solidFill>
        </p:spPr>
        <p:txBody>
          <a:bodyPr>
            <a:normAutofit fontScale="90000"/>
          </a:bodyPr>
          <a:lstStyle/>
          <a:p>
            <a:r>
              <a:rPr lang="en-US" dirty="0" smtClean="0"/>
              <a:t>WHY despite C4E law have class sizes increased? </a:t>
            </a:r>
            <a:endParaRPr lang="en-US" dirty="0"/>
          </a:p>
        </p:txBody>
      </p:sp>
      <p:sp>
        <p:nvSpPr>
          <p:cNvPr id="3" name="Content Placeholder 2"/>
          <p:cNvSpPr>
            <a:spLocks noGrp="1"/>
          </p:cNvSpPr>
          <p:nvPr>
            <p:ph idx="1"/>
          </p:nvPr>
        </p:nvSpPr>
        <p:spPr>
          <a:xfrm>
            <a:off x="457200" y="990600"/>
            <a:ext cx="8229600" cy="5135563"/>
          </a:xfrm>
        </p:spPr>
        <p:txBody>
          <a:bodyPr>
            <a:normAutofit fontScale="25000" lnSpcReduction="20000"/>
          </a:bodyPr>
          <a:lstStyle/>
          <a:p>
            <a:pPr marL="0" indent="0">
              <a:buNone/>
            </a:pPr>
            <a:endParaRPr lang="en-US" sz="7400" dirty="0"/>
          </a:p>
          <a:p>
            <a:r>
              <a:rPr lang="en-US" sz="9600" dirty="0" smtClean="0"/>
              <a:t>DOE has never spent any C4E </a:t>
            </a:r>
            <a:r>
              <a:rPr lang="en-US" sz="9600" dirty="0"/>
              <a:t>funds </a:t>
            </a:r>
            <a:r>
              <a:rPr lang="en-US" sz="9600" dirty="0" smtClean="0"/>
              <a:t>in their district-wide or targeted programs for </a:t>
            </a:r>
            <a:r>
              <a:rPr lang="en-US" sz="9600" dirty="0"/>
              <a:t>class size </a:t>
            </a:r>
            <a:r>
              <a:rPr lang="en-US" sz="9600" dirty="0" smtClean="0"/>
              <a:t>reduction; though this was their primary legal </a:t>
            </a:r>
            <a:r>
              <a:rPr lang="en-US" sz="9600" dirty="0"/>
              <a:t>obligation </a:t>
            </a:r>
            <a:r>
              <a:rPr lang="en-US" sz="9600" dirty="0" smtClean="0"/>
              <a:t>.</a:t>
            </a:r>
            <a:endParaRPr lang="en-US" sz="9600" dirty="0"/>
          </a:p>
          <a:p>
            <a:pPr marL="0" indent="0">
              <a:buNone/>
            </a:pPr>
            <a:endParaRPr lang="en-US" sz="9600" dirty="0"/>
          </a:p>
          <a:p>
            <a:r>
              <a:rPr lang="en-US" sz="9600" dirty="0" smtClean="0"/>
              <a:t>In </a:t>
            </a:r>
            <a:r>
              <a:rPr lang="en-US" sz="9600" dirty="0"/>
              <a:t>2009, DOE estimated that it would cost $358 million per year to achieve average C4E class size goals across the city; </a:t>
            </a:r>
            <a:endParaRPr lang="en-US" sz="9600" dirty="0" smtClean="0"/>
          </a:p>
          <a:p>
            <a:endParaRPr lang="en-US" sz="9600" dirty="0"/>
          </a:p>
          <a:p>
            <a:r>
              <a:rPr lang="en-US" sz="9600" dirty="0" smtClean="0"/>
              <a:t>DOE </a:t>
            </a:r>
            <a:r>
              <a:rPr lang="en-US" sz="9600" dirty="0"/>
              <a:t>estimated it would cost $448 million per year in staffing to achieve class size goals in ALL schools; plus more in capital costs for school construction. </a:t>
            </a:r>
            <a:endParaRPr lang="en-US" sz="9600" dirty="0" smtClean="0"/>
          </a:p>
          <a:p>
            <a:pPr marL="0" indent="0">
              <a:buNone/>
            </a:pPr>
            <a:endParaRPr lang="en-US" sz="9600" dirty="0"/>
          </a:p>
          <a:p>
            <a:r>
              <a:rPr lang="en-US" sz="9600" dirty="0" smtClean="0"/>
              <a:t>Each year, </a:t>
            </a:r>
            <a:r>
              <a:rPr lang="en-US" sz="9600" dirty="0"/>
              <a:t>NYC </a:t>
            </a:r>
            <a:r>
              <a:rPr lang="en-US" sz="9600" dirty="0" smtClean="0"/>
              <a:t>receives  </a:t>
            </a:r>
            <a:r>
              <a:rPr lang="en-US" sz="9600" dirty="0"/>
              <a:t>more than $530 million in C4E funds. </a:t>
            </a:r>
          </a:p>
          <a:p>
            <a:pPr marL="0" indent="0">
              <a:buNone/>
            </a:pPr>
            <a:endParaRPr lang="en-US" sz="6000" dirty="0" smtClean="0"/>
          </a:p>
          <a:p>
            <a:endParaRPr lang="en-US" dirty="0"/>
          </a:p>
          <a:p>
            <a:endParaRPr lang="en-US" dirty="0"/>
          </a:p>
        </p:txBody>
      </p:sp>
    </p:spTree>
    <p:extLst>
      <p:ext uri="{BB962C8B-B14F-4D97-AF65-F5344CB8AC3E}">
        <p14:creationId xmlns:p14="http://schemas.microsoft.com/office/powerpoint/2010/main" val="36560466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152400"/>
            <a:ext cx="7620000" cy="914400"/>
          </a:xfrm>
          <a:solidFill>
            <a:schemeClr val="accent1">
              <a:lumMod val="20000"/>
              <a:lumOff val="80000"/>
            </a:schemeClr>
          </a:solidFill>
        </p:spPr>
        <p:txBody>
          <a:bodyPr>
            <a:noAutofit/>
          </a:bodyPr>
          <a:lstStyle/>
          <a:p>
            <a:r>
              <a:rPr lang="en-US" sz="3200" dirty="0" smtClean="0"/>
              <a:t>Ways in which DOE policies have  directly caused class size INCREASES</a:t>
            </a:r>
            <a:endParaRPr lang="en-US" sz="3200" dirty="0"/>
          </a:p>
        </p:txBody>
      </p:sp>
      <p:sp>
        <p:nvSpPr>
          <p:cNvPr id="3" name="Content Placeholder 2"/>
          <p:cNvSpPr>
            <a:spLocks noGrp="1"/>
          </p:cNvSpPr>
          <p:nvPr>
            <p:ph idx="1"/>
          </p:nvPr>
        </p:nvSpPr>
        <p:spPr>
          <a:xfrm>
            <a:off x="457200" y="914400"/>
            <a:ext cx="8229600" cy="5211763"/>
          </a:xfrm>
        </p:spPr>
        <p:txBody>
          <a:bodyPr>
            <a:noAutofit/>
          </a:bodyPr>
          <a:lstStyle/>
          <a:p>
            <a:endParaRPr lang="en-US" sz="2800" dirty="0" smtClean="0"/>
          </a:p>
          <a:p>
            <a:r>
              <a:rPr lang="en-US" sz="2800" dirty="0" smtClean="0"/>
              <a:t>Since </a:t>
            </a:r>
            <a:r>
              <a:rPr lang="en-US" sz="2800" dirty="0"/>
              <a:t>2007, </a:t>
            </a:r>
            <a:r>
              <a:rPr lang="en-US" sz="2800" dirty="0" smtClean="0"/>
              <a:t>DOE has </a:t>
            </a:r>
            <a:r>
              <a:rPr lang="en-US" sz="2800" dirty="0"/>
              <a:t>cut school budgets 14%– contradicting C4E prohibition against </a:t>
            </a:r>
            <a:r>
              <a:rPr lang="en-US" sz="2800" dirty="0" smtClean="0"/>
              <a:t>supplanting </a:t>
            </a:r>
            <a:endParaRPr lang="en-US" sz="2800" dirty="0"/>
          </a:p>
          <a:p>
            <a:endParaRPr lang="en-US" sz="2800" dirty="0" smtClean="0"/>
          </a:p>
          <a:p>
            <a:r>
              <a:rPr lang="en-US" sz="2800" dirty="0"/>
              <a:t>In 2010, </a:t>
            </a:r>
            <a:r>
              <a:rPr lang="en-US" sz="2800" dirty="0" smtClean="0"/>
              <a:t>DOE eliminated </a:t>
            </a:r>
            <a:r>
              <a:rPr lang="en-US" sz="2800" dirty="0"/>
              <a:t>Early grade class size </a:t>
            </a:r>
            <a:r>
              <a:rPr lang="en-US" sz="2800" dirty="0" smtClean="0"/>
              <a:t>funding for grades K-3– </a:t>
            </a:r>
            <a:r>
              <a:rPr lang="en-US" sz="2800" dirty="0"/>
              <a:t>despite promise </a:t>
            </a:r>
            <a:r>
              <a:rPr lang="en-US" sz="2800" dirty="0" smtClean="0"/>
              <a:t>to state in </a:t>
            </a:r>
            <a:r>
              <a:rPr lang="en-US" sz="2800" dirty="0"/>
              <a:t>C4E plan to </a:t>
            </a:r>
            <a:r>
              <a:rPr lang="en-US" sz="2800" dirty="0" smtClean="0"/>
              <a:t>maintain it</a:t>
            </a:r>
          </a:p>
          <a:p>
            <a:endParaRPr lang="en-US" sz="2800" dirty="0"/>
          </a:p>
          <a:p>
            <a:r>
              <a:rPr lang="en-US" sz="2800" dirty="0"/>
              <a:t>In 2011, </a:t>
            </a:r>
            <a:r>
              <a:rPr lang="en-US" sz="2800" dirty="0" smtClean="0"/>
              <a:t>DOE decided </a:t>
            </a:r>
            <a:r>
              <a:rPr lang="en-US" sz="2800" dirty="0"/>
              <a:t>no longer to cap class sizes in 1</a:t>
            </a:r>
            <a:r>
              <a:rPr lang="en-US" sz="2800" baseline="30000" dirty="0"/>
              <a:t>st</a:t>
            </a:r>
            <a:r>
              <a:rPr lang="en-US" sz="2800" dirty="0"/>
              <a:t>-3</a:t>
            </a:r>
            <a:r>
              <a:rPr lang="en-US" sz="2800" baseline="30000" dirty="0"/>
              <a:t>rd</a:t>
            </a:r>
            <a:r>
              <a:rPr lang="en-US" sz="2800" dirty="0"/>
              <a:t> grades at 28, leading to tripling </a:t>
            </a:r>
            <a:r>
              <a:rPr lang="en-US" sz="2800" dirty="0" smtClean="0"/>
              <a:t>of number of classes with 30 </a:t>
            </a:r>
            <a:r>
              <a:rPr lang="en-US" sz="2800" dirty="0"/>
              <a:t>or more </a:t>
            </a:r>
            <a:r>
              <a:rPr lang="en-US" sz="2800" dirty="0" smtClean="0"/>
              <a:t>students in </a:t>
            </a:r>
            <a:r>
              <a:rPr lang="en-US" sz="2800" dirty="0"/>
              <a:t>these grades</a:t>
            </a:r>
            <a:r>
              <a:rPr lang="en-US" sz="2800" dirty="0" smtClean="0"/>
              <a:t>.</a:t>
            </a:r>
            <a:endParaRPr lang="en-US" sz="2800" dirty="0"/>
          </a:p>
          <a:p>
            <a:endParaRPr lang="en-US" sz="1800" dirty="0" smtClean="0"/>
          </a:p>
        </p:txBody>
      </p:sp>
    </p:spTree>
    <p:extLst>
      <p:ext uri="{BB962C8B-B14F-4D97-AF65-F5344CB8AC3E}">
        <p14:creationId xmlns:p14="http://schemas.microsoft.com/office/powerpoint/2010/main" val="1431775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normAutofit fontScale="90000"/>
          </a:bodyPr>
          <a:lstStyle/>
          <a:p>
            <a:r>
              <a:rPr lang="en-US" dirty="0" smtClean="0"/>
              <a:t>Other ways DOE has worked to increase class size</a:t>
            </a:r>
            <a:endParaRPr lang="en-US" dirty="0"/>
          </a:p>
        </p:txBody>
      </p:sp>
      <p:sp>
        <p:nvSpPr>
          <p:cNvPr id="3" name="Content Placeholder 2"/>
          <p:cNvSpPr>
            <a:spLocks noGrp="1"/>
          </p:cNvSpPr>
          <p:nvPr>
            <p:ph idx="1"/>
          </p:nvPr>
        </p:nvSpPr>
        <p:spPr/>
        <p:txBody>
          <a:bodyPr>
            <a:normAutofit fontScale="92500"/>
          </a:bodyPr>
          <a:lstStyle/>
          <a:p>
            <a:r>
              <a:rPr lang="en-US" sz="2000" dirty="0"/>
              <a:t>In 2012, DOE </a:t>
            </a:r>
            <a:r>
              <a:rPr lang="en-US" sz="2000" dirty="0" smtClean="0"/>
              <a:t>told </a:t>
            </a:r>
            <a:r>
              <a:rPr lang="en-US" sz="2000" dirty="0"/>
              <a:t>principals to accommodate special needs students up to contractual class size maximum in </a:t>
            </a:r>
            <a:r>
              <a:rPr lang="en-US" sz="2000" dirty="0" smtClean="0"/>
              <a:t>gen </a:t>
            </a:r>
            <a:r>
              <a:rPr lang="en-US" sz="2000" dirty="0" err="1"/>
              <a:t>ed</a:t>
            </a:r>
            <a:r>
              <a:rPr lang="en-US" sz="2000" dirty="0"/>
              <a:t> </a:t>
            </a:r>
            <a:r>
              <a:rPr lang="en-US" sz="2000" dirty="0" smtClean="0"/>
              <a:t>&amp; inclusion classes  </a:t>
            </a:r>
            <a:r>
              <a:rPr lang="en-US" sz="2000" dirty="0"/>
              <a:t>– 32 students per class in grades 1-5, 31 in 6-8 and 34 in HS.</a:t>
            </a:r>
          </a:p>
          <a:p>
            <a:endParaRPr lang="en-US" sz="2000" dirty="0"/>
          </a:p>
          <a:p>
            <a:r>
              <a:rPr lang="en-US" sz="2000" dirty="0"/>
              <a:t>DOE </a:t>
            </a:r>
            <a:r>
              <a:rPr lang="en-US" sz="2000" dirty="0" smtClean="0"/>
              <a:t>has never </a:t>
            </a:r>
            <a:r>
              <a:rPr lang="en-US" sz="2000" dirty="0"/>
              <a:t>aligned its capital plan to goals in class size plan, </a:t>
            </a:r>
            <a:r>
              <a:rPr lang="en-US" sz="2000" dirty="0" smtClean="0"/>
              <a:t>despite this being required </a:t>
            </a:r>
            <a:r>
              <a:rPr lang="en-US" sz="2000" dirty="0"/>
              <a:t>by C4E </a:t>
            </a:r>
            <a:r>
              <a:rPr lang="en-US" sz="2000" dirty="0" err="1" smtClean="0"/>
              <a:t>regs</a:t>
            </a:r>
            <a:r>
              <a:rPr lang="en-US" sz="2000" dirty="0" smtClean="0"/>
              <a:t> – making it impossible to reduce class size in overcrowded schools.</a:t>
            </a:r>
            <a:endParaRPr lang="en-US" sz="2000" dirty="0"/>
          </a:p>
          <a:p>
            <a:endParaRPr lang="en-US" sz="2000" dirty="0"/>
          </a:p>
          <a:p>
            <a:r>
              <a:rPr lang="en-US" sz="2000" dirty="0"/>
              <a:t>DOE’s </a:t>
            </a:r>
            <a:r>
              <a:rPr lang="en-US" sz="2000" dirty="0" smtClean="0"/>
              <a:t>removed any mention of class size standards in 2009 from instructional footprint which determine where new schools will be co-located. </a:t>
            </a:r>
          </a:p>
          <a:p>
            <a:endParaRPr lang="en-US" sz="2000" dirty="0"/>
          </a:p>
          <a:p>
            <a:r>
              <a:rPr lang="en-US" sz="2000" dirty="0" smtClean="0"/>
              <a:t>Many MS and HS Principals say that </a:t>
            </a:r>
            <a:r>
              <a:rPr lang="en-US" sz="2000" dirty="0"/>
              <a:t>when they use discretionary funds to reduce class size, DOE simply sends their school more students</a:t>
            </a:r>
            <a:r>
              <a:rPr lang="en-US" sz="2000" dirty="0" smtClean="0"/>
              <a:t>., undermining their efforts.</a:t>
            </a:r>
            <a:endParaRPr lang="en-US" sz="2000" dirty="0"/>
          </a:p>
          <a:p>
            <a:endParaRPr lang="en-US" sz="2000" dirty="0"/>
          </a:p>
        </p:txBody>
      </p:sp>
    </p:spTree>
    <p:extLst>
      <p:ext uri="{BB962C8B-B14F-4D97-AF65-F5344CB8AC3E}">
        <p14:creationId xmlns:p14="http://schemas.microsoft.com/office/powerpoint/2010/main" val="406332217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normAutofit fontScale="90000"/>
          </a:bodyPr>
          <a:lstStyle/>
          <a:p>
            <a:r>
              <a:rPr lang="en-US" dirty="0" smtClean="0"/>
              <a:t>C4E </a:t>
            </a:r>
            <a:r>
              <a:rPr lang="en-US" dirty="0" err="1" smtClean="0"/>
              <a:t>regs</a:t>
            </a:r>
            <a:r>
              <a:rPr lang="en-US" dirty="0" smtClean="0"/>
              <a:t> re alignment with capital plan</a:t>
            </a:r>
            <a:endParaRPr lang="en-US" dirty="0"/>
          </a:p>
        </p:txBody>
      </p:sp>
      <p:sp>
        <p:nvSpPr>
          <p:cNvPr id="3" name="Content Placeholder 2"/>
          <p:cNvSpPr>
            <a:spLocks noGrp="1"/>
          </p:cNvSpPr>
          <p:nvPr>
            <p:ph idx="1"/>
          </p:nvPr>
        </p:nvSpPr>
        <p:spPr/>
        <p:txBody>
          <a:bodyPr>
            <a:normAutofit fontScale="62500" lnSpcReduction="20000"/>
          </a:bodyPr>
          <a:lstStyle/>
          <a:p>
            <a:r>
              <a:rPr lang="en-US" b="1" dirty="0"/>
              <a:t>100.13 Contract for </a:t>
            </a:r>
            <a:r>
              <a:rPr lang="en-US" b="1" dirty="0" smtClean="0"/>
              <a:t>excellence</a:t>
            </a:r>
          </a:p>
          <a:p>
            <a:endParaRPr lang="en-US" b="1" dirty="0"/>
          </a:p>
          <a:p>
            <a:r>
              <a:rPr lang="en-US" dirty="0" smtClean="0"/>
              <a:t>B.1.vi “in </a:t>
            </a:r>
            <a:r>
              <a:rPr lang="en-US" dirty="0"/>
              <a:t>the city school district of the City of New York, include a plan that meets the requirements of clause (c)(2)(i)(a) of this section, to reduce average class sizes within five years for the following grade ranges: </a:t>
            </a:r>
          </a:p>
          <a:p>
            <a:pPr lvl="1"/>
            <a:r>
              <a:rPr lang="en-US" dirty="0"/>
              <a:t>prekindergarten through grade three;</a:t>
            </a:r>
          </a:p>
          <a:p>
            <a:pPr lvl="1"/>
            <a:r>
              <a:rPr lang="en-US" dirty="0"/>
              <a:t>grades four through eight; and</a:t>
            </a:r>
          </a:p>
          <a:p>
            <a:pPr lvl="1"/>
            <a:r>
              <a:rPr lang="en-US" dirty="0"/>
              <a:t>grades nine through twelve</a:t>
            </a:r>
            <a:r>
              <a:rPr lang="en-US" dirty="0" smtClean="0"/>
              <a:t>.</a:t>
            </a:r>
          </a:p>
          <a:p>
            <a:pPr lvl="1"/>
            <a:endParaRPr lang="en-US" dirty="0"/>
          </a:p>
          <a:p>
            <a:r>
              <a:rPr lang="en-US" b="1" i="1" dirty="0"/>
              <a:t>Such plan shall be aligned with the capital plan of the city school district of the City of New York and include continuous class size reduction for low performing and overcrowded schools beginning in the 2007-2008 school year and </a:t>
            </a:r>
            <a:r>
              <a:rPr lang="en-US" b="1" i="1" dirty="0" smtClean="0"/>
              <a:t>thereafter…”</a:t>
            </a:r>
          </a:p>
          <a:p>
            <a:pPr marL="0" indent="0">
              <a:buNone/>
            </a:pPr>
            <a:endParaRPr lang="en-US" b="1" i="1" dirty="0" smtClean="0"/>
          </a:p>
          <a:p>
            <a:pPr marL="0" indent="0">
              <a:buNone/>
            </a:pPr>
            <a:r>
              <a:rPr lang="en-US" b="1" i="1" dirty="0" smtClean="0"/>
              <a:t>http</a:t>
            </a:r>
            <a:r>
              <a:rPr lang="en-US" b="1" i="1" dirty="0"/>
              <a:t>://www.p12.nysed.gov/part100/pages/10013.html</a:t>
            </a:r>
          </a:p>
        </p:txBody>
      </p:sp>
    </p:spTree>
    <p:extLst>
      <p:ext uri="{BB962C8B-B14F-4D97-AF65-F5344CB8AC3E}">
        <p14:creationId xmlns:p14="http://schemas.microsoft.com/office/powerpoint/2010/main" val="404933156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26" name="Text Box 10"/>
          <p:cNvSpPr txBox="1">
            <a:spLocks noChangeArrowheads="1"/>
          </p:cNvSpPr>
          <p:nvPr/>
        </p:nvSpPr>
        <p:spPr bwMode="auto">
          <a:xfrm>
            <a:off x="838200" y="152400"/>
            <a:ext cx="7391400" cy="954088"/>
          </a:xfrm>
          <a:prstGeom prst="rect">
            <a:avLst/>
          </a:prstGeom>
          <a:solidFill>
            <a:schemeClr val="accent1">
              <a:lumMod val="90000"/>
            </a:schemeClr>
          </a:solidFill>
          <a:ln w="9525">
            <a:solidFill>
              <a:srgbClr val="000090"/>
            </a:solidFill>
            <a:miter lim="800000"/>
            <a:headEnd/>
            <a:tailEnd/>
          </a:ln>
          <a:effectLst/>
        </p:spPr>
        <p:txBody>
          <a:bodyPr>
            <a:spAutoFit/>
          </a:bodyP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algn="ctr" eaLnBrk="1" hangingPunct="1">
              <a:defRPr/>
            </a:pPr>
            <a:r>
              <a:rPr lang="en-US" sz="2800" dirty="0" smtClean="0">
                <a:solidFill>
                  <a:schemeClr val="bg1"/>
                </a:solidFill>
              </a:rPr>
              <a:t>CFE funding also flat-lined; but even when increased; city’s class sizes grew!</a:t>
            </a:r>
          </a:p>
        </p:txBody>
      </p:sp>
      <p:graphicFrame>
        <p:nvGraphicFramePr>
          <p:cNvPr id="5" name="Chart 4"/>
          <p:cNvGraphicFramePr/>
          <p:nvPr/>
        </p:nvGraphicFramePr>
        <p:xfrm>
          <a:off x="533400" y="1371600"/>
          <a:ext cx="8255000" cy="4953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64630545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4638"/>
            <a:ext cx="8153400" cy="868362"/>
          </a:xfrm>
          <a:solidFill>
            <a:schemeClr val="accent1">
              <a:lumMod val="20000"/>
              <a:lumOff val="80000"/>
            </a:schemeClr>
          </a:solidFill>
          <a:ln>
            <a:solidFill>
              <a:schemeClr val="accent1"/>
            </a:solidFill>
          </a:ln>
        </p:spPr>
        <p:txBody>
          <a:bodyPr>
            <a:noAutofit/>
          </a:bodyPr>
          <a:lstStyle/>
          <a:p>
            <a:r>
              <a:rPr lang="en-US" sz="3200" dirty="0" smtClean="0"/>
              <a:t>Continuing violations of law re C4E public process</a:t>
            </a:r>
            <a:endParaRPr lang="en-US" sz="3200" dirty="0"/>
          </a:p>
        </p:txBody>
      </p:sp>
      <p:sp>
        <p:nvSpPr>
          <p:cNvPr id="3" name="Content Placeholder 2"/>
          <p:cNvSpPr>
            <a:spLocks noGrp="1"/>
          </p:cNvSpPr>
          <p:nvPr>
            <p:ph idx="1"/>
          </p:nvPr>
        </p:nvSpPr>
        <p:spPr>
          <a:xfrm>
            <a:off x="457200" y="1371600"/>
            <a:ext cx="8229600" cy="5105400"/>
          </a:xfrm>
        </p:spPr>
        <p:txBody>
          <a:bodyPr>
            <a:normAutofit fontScale="70000" lnSpcReduction="20000"/>
          </a:bodyPr>
          <a:lstStyle/>
          <a:p>
            <a:r>
              <a:rPr lang="en-US" sz="3400" dirty="0" smtClean="0">
                <a:cs typeface="Arial" panose="020B0604020202020204" pitchFamily="34" charset="0"/>
              </a:rPr>
              <a:t>Despite C4E law requiring borough hearings each year, DOE has refused to hold them; CFE sued, won in State Supreme Court but city has appealed.</a:t>
            </a:r>
          </a:p>
          <a:p>
            <a:endParaRPr lang="en-US" sz="3400" dirty="0">
              <a:cs typeface="Arial" panose="020B0604020202020204" pitchFamily="34" charset="0"/>
            </a:endParaRPr>
          </a:p>
          <a:p>
            <a:r>
              <a:rPr lang="en-US" sz="3400" dirty="0" smtClean="0">
                <a:cs typeface="Arial" panose="020B0604020202020204" pitchFamily="34" charset="0"/>
              </a:rPr>
              <a:t>NYSED has been sued by CFE for setting timeline for public input in fall and winter, long after C4E funds have been allocated making accountability provisions in the law meaningless.</a:t>
            </a:r>
          </a:p>
          <a:p>
            <a:endParaRPr lang="en-US" sz="3400" dirty="0">
              <a:cs typeface="Arial" panose="020B0604020202020204" pitchFamily="34" charset="0"/>
            </a:endParaRPr>
          </a:p>
          <a:p>
            <a:r>
              <a:rPr lang="en-US" sz="3400" dirty="0" smtClean="0">
                <a:cs typeface="Arial" panose="020B0604020202020204" pitchFamily="34" charset="0"/>
              </a:rPr>
              <a:t>SED approved the city’s C4E plan for 2011-2012 in July 2013, long after all the money has been spent, making  audits irrelevant.</a:t>
            </a:r>
          </a:p>
          <a:p>
            <a:endParaRPr lang="en-US" sz="3400" dirty="0">
              <a:cs typeface="Arial" panose="020B0604020202020204" pitchFamily="34" charset="0"/>
            </a:endParaRPr>
          </a:p>
          <a:p>
            <a:r>
              <a:rPr lang="en-US" sz="3400" dirty="0" smtClean="0">
                <a:cs typeface="Arial" panose="020B0604020202020204" pitchFamily="34" charset="0"/>
              </a:rPr>
              <a:t>This year SED “pre-approved” DOE’s 2013-2014 class size plan before ANY public hearings occurred – also contrary to law.</a:t>
            </a:r>
          </a:p>
          <a:p>
            <a:endParaRPr lang="en-US" sz="3600" dirty="0"/>
          </a:p>
          <a:p>
            <a:endParaRPr lang="en-US" dirty="0" smtClean="0"/>
          </a:p>
          <a:p>
            <a:endParaRPr lang="en-US" dirty="0"/>
          </a:p>
          <a:p>
            <a:endParaRPr lang="en-US" dirty="0" smtClean="0"/>
          </a:p>
        </p:txBody>
      </p:sp>
    </p:spTree>
    <p:extLst>
      <p:ext uri="{BB962C8B-B14F-4D97-AF65-F5344CB8AC3E}">
        <p14:creationId xmlns:p14="http://schemas.microsoft.com/office/powerpoint/2010/main" val="23368875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2779162912"/>
              </p:ext>
            </p:extLst>
          </p:nvPr>
        </p:nvGraphicFramePr>
        <p:xfrm>
          <a:off x="457200" y="685800"/>
          <a:ext cx="8229600" cy="54403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7061766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normAutofit fontScale="90000"/>
          </a:bodyPr>
          <a:lstStyle/>
          <a:p>
            <a:r>
              <a:rPr lang="en-US" dirty="0" smtClean="0"/>
              <a:t>Inadequacies of new “pre-approved” CSR plan for 2013-2014</a:t>
            </a:r>
            <a:endParaRPr lang="en-US" dirty="0"/>
          </a:p>
        </p:txBody>
      </p:sp>
      <p:sp>
        <p:nvSpPr>
          <p:cNvPr id="3" name="Content Placeholder 2"/>
          <p:cNvSpPr>
            <a:spLocks noGrp="1"/>
          </p:cNvSpPr>
          <p:nvPr>
            <p:ph idx="1"/>
          </p:nvPr>
        </p:nvSpPr>
        <p:spPr/>
        <p:txBody>
          <a:bodyPr>
            <a:normAutofit fontScale="92500"/>
          </a:bodyPr>
          <a:lstStyle/>
          <a:p>
            <a:r>
              <a:rPr lang="en-US" sz="2800" dirty="0" smtClean="0"/>
              <a:t>City is supposed to reduce or limit class size INCREASES in only 75 schools -- to half of citywide average INCREASE.</a:t>
            </a:r>
          </a:p>
          <a:p>
            <a:endParaRPr lang="en-US" sz="2800" dirty="0" smtClean="0"/>
          </a:p>
          <a:p>
            <a:r>
              <a:rPr lang="en-US" sz="2800" dirty="0" smtClean="0"/>
              <a:t>Limiting class size increases in 75 out of 1500 public schools is NOT a class size reduction plan &amp; will NOT lead to measurably smaller classes as C4E law requires.</a:t>
            </a:r>
          </a:p>
          <a:p>
            <a:endParaRPr lang="en-US" sz="2800" dirty="0" smtClean="0"/>
          </a:p>
          <a:p>
            <a:r>
              <a:rPr lang="en-US" sz="2800" dirty="0" smtClean="0"/>
              <a:t>We took a closer look at the list of 75 schools specified by DOE for special efforts to control class size.</a:t>
            </a:r>
            <a:endParaRPr lang="en-US" sz="2800" dirty="0"/>
          </a:p>
        </p:txBody>
      </p:sp>
    </p:spTree>
    <p:extLst>
      <p:ext uri="{BB962C8B-B14F-4D97-AF65-F5344CB8AC3E}">
        <p14:creationId xmlns:p14="http://schemas.microsoft.com/office/powerpoint/2010/main" val="278426686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normAutofit fontScale="90000"/>
          </a:bodyPr>
          <a:lstStyle/>
          <a:p>
            <a:r>
              <a:rPr lang="en-US" dirty="0" smtClean="0"/>
              <a:t>75 NYC schools pre-approved by SED for class size reduction</a:t>
            </a:r>
            <a:endParaRPr lang="en-US" dirty="0"/>
          </a:p>
        </p:txBody>
      </p:sp>
      <p:sp>
        <p:nvSpPr>
          <p:cNvPr id="3" name="Content Placeholder 2"/>
          <p:cNvSpPr>
            <a:spLocks noGrp="1"/>
          </p:cNvSpPr>
          <p:nvPr>
            <p:ph idx="1"/>
          </p:nvPr>
        </p:nvSpPr>
        <p:spPr>
          <a:xfrm>
            <a:off x="457200" y="1447800"/>
            <a:ext cx="8229600" cy="4678363"/>
          </a:xfrm>
        </p:spPr>
        <p:txBody>
          <a:bodyPr>
            <a:normAutofit fontScale="77500" lnSpcReduction="20000"/>
          </a:bodyPr>
          <a:lstStyle/>
          <a:p>
            <a:r>
              <a:rPr lang="en-US" sz="2400" dirty="0" smtClean="0"/>
              <a:t>Nearly half (31 out of 74) are schools in good standing, rather than focus or priority schools</a:t>
            </a:r>
          </a:p>
          <a:p>
            <a:endParaRPr lang="en-US" sz="2400" dirty="0" smtClean="0"/>
          </a:p>
          <a:p>
            <a:r>
              <a:rPr lang="en-US" sz="2400" dirty="0" smtClean="0"/>
              <a:t>27% schools (20/74) have not allocated any C4E funds on class size reduction, according to DOE spreadsheet.</a:t>
            </a:r>
          </a:p>
          <a:p>
            <a:endParaRPr lang="en-US" sz="2400" dirty="0" smtClean="0"/>
          </a:p>
          <a:p>
            <a:r>
              <a:rPr lang="en-US" sz="2400" dirty="0" smtClean="0"/>
              <a:t>More than half  of schools (41/74) are spending less than $100K on class size, and unable to pay for even one extra teacher.</a:t>
            </a:r>
          </a:p>
          <a:p>
            <a:endParaRPr lang="en-US" sz="2400" dirty="0" smtClean="0"/>
          </a:p>
          <a:p>
            <a:r>
              <a:rPr lang="en-US" sz="2400" dirty="0" smtClean="0"/>
              <a:t>One school  (IS 23, D29) not listed at all on DOE’s C4E spreadsheet.</a:t>
            </a:r>
          </a:p>
          <a:p>
            <a:endParaRPr lang="en-US" sz="2400" dirty="0" smtClean="0"/>
          </a:p>
          <a:p>
            <a:r>
              <a:rPr lang="en-US" sz="2400" dirty="0" smtClean="0"/>
              <a:t>3 schools are phasing out (Jonathan Levin HS, JHS 302 Rafael Cordero,  Business Computer Applications HS) </a:t>
            </a:r>
            <a:r>
              <a:rPr lang="en-US" sz="2400" dirty="0"/>
              <a:t> </a:t>
            </a:r>
            <a:r>
              <a:rPr lang="en-US" sz="2400" dirty="0" smtClean="0"/>
              <a:t>&amp; another is phasing out its middle school (PS 56 Laurelton)</a:t>
            </a:r>
          </a:p>
          <a:p>
            <a:endParaRPr lang="en-US" sz="2400" dirty="0"/>
          </a:p>
          <a:p>
            <a:r>
              <a:rPr lang="en-US" sz="2400" dirty="0" smtClean="0"/>
              <a:t>Some principals at these schools have had their budgets cut and have not been told that they are supposed to be reducing class size.</a:t>
            </a:r>
            <a:endParaRPr lang="en-US" sz="2400" dirty="0"/>
          </a:p>
        </p:txBody>
      </p:sp>
    </p:spTree>
    <p:extLst>
      <p:ext uri="{BB962C8B-B14F-4D97-AF65-F5344CB8AC3E}">
        <p14:creationId xmlns:p14="http://schemas.microsoft.com/office/powerpoint/2010/main" val="41195778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484387154"/>
              </p:ext>
            </p:extLst>
          </p:nvPr>
        </p:nvGraphicFramePr>
        <p:xfrm>
          <a:off x="76200" y="304800"/>
          <a:ext cx="9067800" cy="6781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539071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457200" y="274638"/>
            <a:ext cx="8229600" cy="715962"/>
          </a:xfrm>
          <a:solidFill>
            <a:schemeClr val="accent1">
              <a:lumMod val="20000"/>
              <a:lumOff val="80000"/>
            </a:schemeClr>
          </a:solidFill>
          <a:ln>
            <a:solidFill>
              <a:schemeClr val="accent1"/>
            </a:solidFill>
          </a:ln>
        </p:spPr>
        <p:txBody>
          <a:bodyPr>
            <a:normAutofit fontScale="90000"/>
          </a:bodyPr>
          <a:lstStyle/>
          <a:p>
            <a:r>
              <a:rPr lang="en-US" dirty="0" smtClean="0"/>
              <a:t>Contracts for Excellence</a:t>
            </a:r>
          </a:p>
        </p:txBody>
      </p:sp>
      <p:sp>
        <p:nvSpPr>
          <p:cNvPr id="3075" name="Content Placeholder 2"/>
          <p:cNvSpPr>
            <a:spLocks noGrp="1"/>
          </p:cNvSpPr>
          <p:nvPr>
            <p:ph idx="1"/>
          </p:nvPr>
        </p:nvSpPr>
        <p:spPr>
          <a:xfrm>
            <a:off x="533400" y="1066800"/>
            <a:ext cx="8229600" cy="5334000"/>
          </a:xfrm>
        </p:spPr>
        <p:txBody>
          <a:bodyPr>
            <a:noAutofit/>
          </a:bodyPr>
          <a:lstStyle/>
          <a:p>
            <a:r>
              <a:rPr lang="en-US" sz="2000" dirty="0" smtClean="0"/>
              <a:t>In 2003, NYS Court of Appeals held that NYC class sizes  too large to provide students with constitutional right to a sound basic education.</a:t>
            </a:r>
          </a:p>
          <a:p>
            <a:endParaRPr lang="en-US" sz="2000" dirty="0"/>
          </a:p>
          <a:p>
            <a:r>
              <a:rPr lang="en-US" sz="2000" dirty="0" smtClean="0"/>
              <a:t>April 2007, NY State settled the Campaign for Fiscal lawsuit by passing the Contracts for Excellence (C4E) law.  Legislature agreed to send billions in additional aid to NYC &amp; other high needs school districts to be spent in six approved areas, including class size reduction.</a:t>
            </a:r>
          </a:p>
          <a:p>
            <a:endParaRPr lang="en-US" sz="2000" dirty="0" smtClean="0"/>
          </a:p>
          <a:p>
            <a:r>
              <a:rPr lang="en-US" sz="2000" b="1" i="1" dirty="0" smtClean="0"/>
              <a:t>In addition, NYC had to submit a plan to reduce class size in all grades</a:t>
            </a:r>
            <a:r>
              <a:rPr lang="en-US" sz="2000" dirty="0" smtClean="0"/>
              <a:t>.</a:t>
            </a:r>
          </a:p>
          <a:p>
            <a:endParaRPr lang="en-US" sz="2000" dirty="0" smtClean="0"/>
          </a:p>
          <a:p>
            <a:r>
              <a:rPr lang="en-US" sz="2000" dirty="0" smtClean="0"/>
              <a:t>In fall of 2007, NYSED approved DOE’s plan to reduce class sizes to an average of no more than 20 students per class in K-3; 23 in grades 4-8 and 25 in core HS classes over five yeas.</a:t>
            </a:r>
          </a:p>
          <a:p>
            <a:endParaRPr lang="en-US" sz="2000" dirty="0" smtClean="0"/>
          </a:p>
          <a:p>
            <a:r>
              <a:rPr lang="en-US" sz="2000" dirty="0" smtClean="0"/>
              <a:t>In return, NYS has sent  more than $3 billion in C4E funds cumulatively to NYC since 2007, though funding has never reached its promised full level.</a:t>
            </a:r>
          </a:p>
        </p:txBody>
      </p:sp>
    </p:spTree>
    <p:extLst>
      <p:ext uri="{BB962C8B-B14F-4D97-AF65-F5344CB8AC3E}">
        <p14:creationId xmlns:p14="http://schemas.microsoft.com/office/powerpoint/2010/main" val="10135859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a:solidFill>
            <a:schemeClr val="accent1">
              <a:lumMod val="20000"/>
              <a:lumOff val="80000"/>
            </a:schemeClr>
          </a:solidFill>
        </p:spPr>
        <p:txBody>
          <a:bodyPr/>
          <a:lstStyle/>
          <a:p>
            <a:r>
              <a:rPr lang="en-US" dirty="0" smtClean="0"/>
              <a:t>C4E regulations</a:t>
            </a:r>
            <a:endParaRPr lang="en-US" dirty="0"/>
          </a:p>
        </p:txBody>
      </p:sp>
      <p:sp>
        <p:nvSpPr>
          <p:cNvPr id="3" name="Content Placeholder 2"/>
          <p:cNvSpPr>
            <a:spLocks noGrp="1"/>
          </p:cNvSpPr>
          <p:nvPr>
            <p:ph idx="1"/>
          </p:nvPr>
        </p:nvSpPr>
        <p:spPr>
          <a:xfrm>
            <a:off x="457200" y="1143000"/>
            <a:ext cx="8229600" cy="4754563"/>
          </a:xfrm>
          <a:noFill/>
          <a:ln>
            <a:solidFill>
              <a:schemeClr val="tx1"/>
            </a:solidFill>
          </a:ln>
        </p:spPr>
        <p:txBody>
          <a:bodyPr>
            <a:normAutofit fontScale="25000" lnSpcReduction="20000"/>
          </a:bodyPr>
          <a:lstStyle/>
          <a:p>
            <a:r>
              <a:rPr lang="en-US" sz="9600" u="sng" dirty="0"/>
              <a:t>iv)  </a:t>
            </a:r>
            <a:r>
              <a:rPr lang="en-US" sz="8000" dirty="0"/>
              <a:t>beginning in the 2008-2009 school year and continuing through the 2011-2012 school year, the city school district of the city of New York shall: </a:t>
            </a:r>
            <a:endParaRPr lang="en-US" sz="8000" dirty="0" smtClean="0"/>
          </a:p>
          <a:p>
            <a:endParaRPr lang="en-US" sz="8000" dirty="0" smtClean="0"/>
          </a:p>
          <a:p>
            <a:r>
              <a:rPr lang="en-US" sz="8000" dirty="0" smtClean="0"/>
              <a:t>(</a:t>
            </a:r>
            <a:r>
              <a:rPr lang="en-US" sz="8000" dirty="0"/>
              <a:t>A) establish annual class size reduction goals for each grade level targeted that will reduce class size toward the prekindergarten through grade 12  targets as prescribed by the commissioner after his/her consideration of the recommendation of an expert panel appointed by the commissioner to conduct a review of existing class size research; </a:t>
            </a:r>
            <a:endParaRPr lang="en-US" sz="8000" dirty="0" smtClean="0"/>
          </a:p>
          <a:p>
            <a:endParaRPr lang="en-US" sz="8000" dirty="0" smtClean="0"/>
          </a:p>
          <a:p>
            <a:r>
              <a:rPr lang="en-US" sz="8000" dirty="0" smtClean="0"/>
              <a:t>(</a:t>
            </a:r>
            <a:r>
              <a:rPr lang="en-US" sz="8000" dirty="0"/>
              <a:t>B</a:t>
            </a:r>
            <a:r>
              <a:rPr lang="en-US" sz="8000" i="1" dirty="0"/>
              <a:t>) </a:t>
            </a:r>
            <a:r>
              <a:rPr lang="en-US" sz="8000" i="1" dirty="0">
                <a:uFill>
                  <a:solidFill>
                    <a:srgbClr val="FFFF00"/>
                  </a:solidFill>
                </a:uFill>
              </a:rPr>
              <a:t>make measurable progress in each such school years toward achieving such targets; and </a:t>
            </a:r>
            <a:endParaRPr lang="en-US" sz="8000" i="1" dirty="0" smtClean="0">
              <a:uFill>
                <a:solidFill>
                  <a:srgbClr val="FFFF00"/>
                </a:solidFill>
              </a:uFill>
            </a:endParaRPr>
          </a:p>
          <a:p>
            <a:endParaRPr lang="en-US" sz="8000" i="1" dirty="0" smtClean="0">
              <a:uFill>
                <a:solidFill>
                  <a:srgbClr val="FFFF00"/>
                </a:solidFill>
              </a:uFill>
            </a:endParaRPr>
          </a:p>
          <a:p>
            <a:r>
              <a:rPr lang="en-US" sz="8000" i="1" dirty="0" smtClean="0">
                <a:uFill>
                  <a:solidFill>
                    <a:srgbClr val="FFFF00"/>
                  </a:solidFill>
                </a:uFill>
              </a:rPr>
              <a:t>(</a:t>
            </a:r>
            <a:r>
              <a:rPr lang="en-US" sz="8000" i="1" dirty="0">
                <a:uFill>
                  <a:solidFill>
                    <a:srgbClr val="FFFF00"/>
                  </a:solidFill>
                </a:uFill>
              </a:rPr>
              <a:t>C) not exceed such targets by the end of the 2011-2012 school year; </a:t>
            </a:r>
            <a:r>
              <a:rPr lang="en-US" sz="8000" dirty="0"/>
              <a:t> </a:t>
            </a:r>
            <a:endParaRPr lang="en-US" sz="8000" dirty="0" smtClean="0"/>
          </a:p>
          <a:p>
            <a:endParaRPr lang="en-US" sz="9600" dirty="0"/>
          </a:p>
          <a:p>
            <a:pPr marL="0" indent="0">
              <a:buNone/>
            </a:pPr>
            <a:r>
              <a:rPr lang="en-US" sz="9600" u="sng" dirty="0" smtClean="0">
                <a:hlinkClick r:id="rId3"/>
              </a:rPr>
              <a:t>http</a:t>
            </a:r>
            <a:r>
              <a:rPr lang="en-US" sz="9600" u="sng" dirty="0">
                <a:hlinkClick r:id="rId3"/>
              </a:rPr>
              <a:t>://www.p12.nysed.gov/part100/pages/10013.html</a:t>
            </a:r>
            <a:endParaRPr lang="en-US" sz="9600" dirty="0"/>
          </a:p>
          <a:p>
            <a:endParaRPr lang="en-US" dirty="0"/>
          </a:p>
        </p:txBody>
      </p:sp>
    </p:spTree>
    <p:extLst>
      <p:ext uri="{BB962C8B-B14F-4D97-AF65-F5344CB8AC3E}">
        <p14:creationId xmlns:p14="http://schemas.microsoft.com/office/powerpoint/2010/main" val="17005821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a:ln>
            <a:solidFill>
              <a:schemeClr val="accent1"/>
            </a:solidFill>
          </a:ln>
        </p:spPr>
        <p:txBody>
          <a:bodyPr>
            <a:normAutofit/>
          </a:bodyPr>
          <a:lstStyle/>
          <a:p>
            <a:r>
              <a:rPr lang="en-US" sz="2800" dirty="0" smtClean="0"/>
              <a:t>Yet </a:t>
            </a:r>
            <a:r>
              <a:rPr lang="en-US" sz="2800" b="1" i="1" dirty="0" smtClean="0"/>
              <a:t>class sizes have increased sharply in grades K-3 </a:t>
            </a:r>
            <a:br>
              <a:rPr lang="en-US" sz="2800" b="1" i="1" dirty="0" smtClean="0"/>
            </a:br>
            <a:r>
              <a:rPr lang="en-US" sz="2800" b="1" i="1" dirty="0" smtClean="0"/>
              <a:t>for 6 years in a row </a:t>
            </a:r>
            <a:r>
              <a:rPr lang="en-US" sz="2800" dirty="0" smtClean="0"/>
              <a:t>– an increase of 19% since 2006</a:t>
            </a:r>
            <a:endParaRPr lang="en-US" sz="28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665111051"/>
              </p:ext>
            </p:extLst>
          </p:nvPr>
        </p:nvGraphicFramePr>
        <p:xfrm>
          <a:off x="457200" y="1600200"/>
          <a:ext cx="8229600" cy="4876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455836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a:solidFill>
            <a:schemeClr val="accent1">
              <a:lumMod val="20000"/>
              <a:lumOff val="80000"/>
            </a:schemeClr>
          </a:solidFill>
        </p:spPr>
        <p:txBody>
          <a:bodyPr>
            <a:normAutofit/>
          </a:bodyPr>
          <a:lstStyle/>
          <a:p>
            <a:r>
              <a:rPr lang="en-US" dirty="0" smtClean="0"/>
              <a:t>K-3 class sizes largest in Queens</a:t>
            </a:r>
            <a:endParaRPr lang="en-US" dirty="0"/>
          </a:p>
        </p:txBody>
      </p:sp>
      <p:graphicFrame>
        <p:nvGraphicFramePr>
          <p:cNvPr id="5" name="Content Placeholder 3"/>
          <p:cNvGraphicFramePr>
            <a:graphicFrameLocks noGrp="1"/>
          </p:cNvGraphicFramePr>
          <p:nvPr>
            <p:ph idx="1"/>
            <p:extLst>
              <p:ext uri="{D42A27DB-BD31-4B8C-83A1-F6EECF244321}">
                <p14:modId xmlns:p14="http://schemas.microsoft.com/office/powerpoint/2010/main" val="1955581994"/>
              </p:ext>
            </p:extLst>
          </p:nvPr>
        </p:nvGraphicFramePr>
        <p:xfrm>
          <a:off x="457200" y="1219200"/>
          <a:ext cx="8229600" cy="49069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35366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1295400"/>
          </a:xfrm>
          <a:solidFill>
            <a:schemeClr val="accent1">
              <a:lumMod val="20000"/>
              <a:lumOff val="80000"/>
            </a:schemeClr>
          </a:solidFill>
          <a:ln>
            <a:solidFill>
              <a:schemeClr val="accent1"/>
            </a:solidFill>
          </a:ln>
        </p:spPr>
        <p:txBody>
          <a:bodyPr>
            <a:noAutofit/>
          </a:bodyPr>
          <a:lstStyle/>
          <a:p>
            <a:r>
              <a:rPr lang="en-US" sz="3200" dirty="0" smtClean="0"/>
              <a:t>Class sizes  in Grades 4-8 have also increased 6 years in a row  -- 7% since 2007</a:t>
            </a:r>
            <a:endParaRPr lang="en-US" sz="32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343805516"/>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2714699" y="1676400"/>
            <a:ext cx="3137334" cy="584775"/>
          </a:xfrm>
          <a:prstGeom prst="rect">
            <a:avLst/>
          </a:prstGeom>
          <a:noFill/>
        </p:spPr>
        <p:txBody>
          <a:bodyPr wrap="none" rtlCol="0">
            <a:spAutoFit/>
          </a:bodyPr>
          <a:lstStyle/>
          <a:p>
            <a:pPr algn="ctr">
              <a:defRPr sz="1600" b="1" i="0" u="none" strike="noStrike" kern="1200" baseline="0">
                <a:solidFill>
                  <a:prstClr val="black"/>
                </a:solidFill>
                <a:latin typeface="+mn-lt"/>
                <a:ea typeface="+mn-ea"/>
                <a:cs typeface="+mn-cs"/>
              </a:defRPr>
            </a:pPr>
            <a:r>
              <a:rPr lang="en-US" dirty="0" err="1"/>
              <a:t>Gened</a:t>
            </a:r>
            <a:r>
              <a:rPr lang="en-US" dirty="0"/>
              <a:t>, ICT &amp; G&amp;T</a:t>
            </a:r>
          </a:p>
          <a:p>
            <a:pPr algn="ctr">
              <a:defRPr sz="1600" b="1" i="0" u="none" strike="noStrike" kern="1200" baseline="0">
                <a:solidFill>
                  <a:prstClr val="black"/>
                </a:solidFill>
                <a:latin typeface="+mn-lt"/>
                <a:ea typeface="+mn-ea"/>
                <a:cs typeface="+mn-cs"/>
              </a:defRPr>
            </a:pPr>
            <a:r>
              <a:rPr lang="en-US" dirty="0"/>
              <a:t>Data source: DOE class size reports</a:t>
            </a:r>
          </a:p>
        </p:txBody>
      </p:sp>
    </p:spTree>
    <p:extLst>
      <p:ext uri="{BB962C8B-B14F-4D97-AF65-F5344CB8AC3E}">
        <p14:creationId xmlns:p14="http://schemas.microsoft.com/office/powerpoint/2010/main" val="15808648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a:solidFill>
            <a:schemeClr val="accent1">
              <a:lumMod val="20000"/>
              <a:lumOff val="80000"/>
            </a:schemeClr>
          </a:solidFill>
        </p:spPr>
        <p:txBody>
          <a:bodyPr>
            <a:normAutofit fontScale="90000"/>
          </a:bodyPr>
          <a:lstStyle/>
          <a:p>
            <a:r>
              <a:rPr lang="en-US" dirty="0" smtClean="0"/>
              <a:t>4th-8</a:t>
            </a:r>
            <a:r>
              <a:rPr lang="en-US" baseline="30000" dirty="0" smtClean="0"/>
              <a:t>th</a:t>
            </a:r>
            <a:r>
              <a:rPr lang="en-US" dirty="0" smtClean="0"/>
              <a:t> gr class sizes largest on Staten I.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14766285"/>
              </p:ext>
            </p:extLst>
          </p:nvPr>
        </p:nvGraphicFramePr>
        <p:xfrm>
          <a:off x="457200" y="1143000"/>
          <a:ext cx="8229600" cy="49831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565497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5028</TotalTime>
  <Words>1300</Words>
  <Application>Microsoft Office PowerPoint</Application>
  <PresentationFormat>On-screen Show (4:3)</PresentationFormat>
  <Paragraphs>156</Paragraphs>
  <Slides>21</Slides>
  <Notes>21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Slides for City Council Testimony on DOE expense budget </vt:lpstr>
      <vt:lpstr>PowerPoint Presentation</vt:lpstr>
      <vt:lpstr>PowerPoint Presentation</vt:lpstr>
      <vt:lpstr>Contracts for Excellence</vt:lpstr>
      <vt:lpstr>C4E regulations</vt:lpstr>
      <vt:lpstr>Yet class sizes have increased sharply in grades K-3  for 6 years in a row – an increase of 19% since 2006</vt:lpstr>
      <vt:lpstr>K-3 class sizes largest in Queens</vt:lpstr>
      <vt:lpstr>Class sizes  in Grades 4-8 have also increased 6 years in a row  -- 7% since 2007</vt:lpstr>
      <vt:lpstr>4th-8th gr class sizes largest on Staten I. </vt:lpstr>
      <vt:lpstr> Class sizes have increased in core HS classes as well, by 4% since 2006, though the DOE data is unreliable* </vt:lpstr>
      <vt:lpstr>K-8 sections have declined each year since 2007</vt:lpstr>
      <vt:lpstr>Loss of teachers while DOE had other priorities</vt:lpstr>
      <vt:lpstr>PowerPoint Presentation</vt:lpstr>
      <vt:lpstr>WHY despite C4E law have class sizes increased? </vt:lpstr>
      <vt:lpstr>Ways in which DOE policies have  directly caused class size INCREASES</vt:lpstr>
      <vt:lpstr>Other ways DOE has worked to increase class size</vt:lpstr>
      <vt:lpstr>C4E regs re alignment with capital plan</vt:lpstr>
      <vt:lpstr>PowerPoint Presentation</vt:lpstr>
      <vt:lpstr>Continuing violations of law re C4E public process</vt:lpstr>
      <vt:lpstr>Inadequacies of new “pre-approved” CSR plan for 2013-2014</vt:lpstr>
      <vt:lpstr>75 NYC schools pre-approved by SED for class size reduction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Why is class size important?</dc:title>
  <dc:creator>Leonie</dc:creator>
  <cp:lastModifiedBy>Leonie</cp:lastModifiedBy>
  <cp:revision>28</cp:revision>
  <cp:lastPrinted>2014-03-20T12:51:56Z</cp:lastPrinted>
  <dcterms:created xsi:type="dcterms:W3CDTF">2012-12-14T22:17:11Z</dcterms:created>
  <dcterms:modified xsi:type="dcterms:W3CDTF">2014-03-21T03:34:22Z</dcterms:modified>
</cp:coreProperties>
</file>