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1.xml" ContentType="application/vnd.openxmlformats-officedocument.drawingml.chartshapes+xml"/>
  <Override PartName="/ppt/charts/chart15.xml" ContentType="application/vnd.openxmlformats-officedocument.drawingml.chart+xml"/>
  <Override PartName="/ppt/drawings/drawing2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.xml" ContentType="application/vnd.openxmlformats-officedocument.presentationml.notesSlide+xml"/>
  <Override PartName="/ppt/charts/chart20.xml" ContentType="application/vnd.openxmlformats-officedocument.drawingml.chart+xml"/>
  <Override PartName="/ppt/notesSlides/notesSlide2.xml" ContentType="application/vnd.openxmlformats-officedocument.presentationml.notesSlide+xml"/>
  <Override PartName="/ppt/charts/chart21.xml" ContentType="application/vnd.openxmlformats-officedocument.drawingml.chart+xml"/>
  <Override PartName="/ppt/notesSlides/notesSlide3.xml" ContentType="application/vnd.openxmlformats-officedocument.presentationml.notesSlide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9" r:id="rId3"/>
    <p:sldId id="296" r:id="rId4"/>
    <p:sldId id="269" r:id="rId5"/>
    <p:sldId id="286" r:id="rId6"/>
    <p:sldId id="287" r:id="rId7"/>
    <p:sldId id="288" r:id="rId8"/>
    <p:sldId id="289" r:id="rId9"/>
    <p:sldId id="290" r:id="rId10"/>
    <p:sldId id="303" r:id="rId11"/>
    <p:sldId id="297" r:id="rId12"/>
    <p:sldId id="307" r:id="rId13"/>
    <p:sldId id="308" r:id="rId14"/>
    <p:sldId id="291" r:id="rId15"/>
    <p:sldId id="292" r:id="rId16"/>
    <p:sldId id="293" r:id="rId17"/>
    <p:sldId id="294" r:id="rId18"/>
    <p:sldId id="295" r:id="rId19"/>
    <p:sldId id="304" r:id="rId20"/>
    <p:sldId id="312" r:id="rId21"/>
    <p:sldId id="305" r:id="rId22"/>
    <p:sldId id="306" r:id="rId23"/>
    <p:sldId id="310" r:id="rId24"/>
    <p:sldId id="311" r:id="rId25"/>
    <p:sldId id="298" r:id="rId26"/>
    <p:sldId id="300" r:id="rId27"/>
    <p:sldId id="301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wide%20avg%20building%20utilization%20rat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wide%20enrollment%20projections%20vs%20new%20seat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Matters:Individual%20Figures:Enrollment%20Projections%20for%20Overcrowding%20Report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peterdalmasy:Dropbox:Class%20Size%20Matters:Individual%20Figures:Enrollment%20Projections%20for%20Overcrowding%20Report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Updated%20Overcrowding%20Report%20Graphs:fig%2022%20kids%20on%20waitlists%20by%20borough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MMR%20data%20for%20cap%20plan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87904"/>
        <c:axId val="89021824"/>
      </c:barChart>
      <c:catAx>
        <c:axId val="4698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021824"/>
        <c:crosses val="autoZero"/>
        <c:auto val="1"/>
        <c:lblAlgn val="ctr"/>
        <c:lblOffset val="100"/>
        <c:noMultiLvlLbl val="0"/>
      </c:catAx>
      <c:valAx>
        <c:axId val="89021824"/>
        <c:scaling>
          <c:orientation val="minMax"/>
          <c:max val="1.100000000000000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6987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Statistical Forecasting 2011-2021 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Sheet1!$B$1:$B$4</c:f>
              <c:numCache>
                <c:formatCode>#,##0</c:formatCode>
                <c:ptCount val="4"/>
                <c:pt idx="0">
                  <c:v>40589</c:v>
                </c:pt>
                <c:pt idx="1">
                  <c:v>51954</c:v>
                </c:pt>
                <c:pt idx="2">
                  <c:v>38244</c:v>
                </c:pt>
                <c:pt idx="3">
                  <c:v>36654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283392"/>
        <c:axId val="46289280"/>
      </c:barChart>
      <c:catAx>
        <c:axId val="46283392"/>
        <c:scaling>
          <c:orientation val="minMax"/>
        </c:scaling>
        <c:delete val="0"/>
        <c:axPos val="b"/>
        <c:majorTickMark val="out"/>
        <c:minorTickMark val="none"/>
        <c:tickLblPos val="nextTo"/>
        <c:crossAx val="46289280"/>
        <c:crosses val="autoZero"/>
        <c:auto val="1"/>
        <c:lblAlgn val="ctr"/>
        <c:lblOffset val="100"/>
        <c:noMultiLvlLbl val="0"/>
      </c:catAx>
      <c:valAx>
        <c:axId val="462892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6283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HS!$I$16:$I$19</c:f>
              <c:strCache>
                <c:ptCount val="4"/>
                <c:pt idx="0">
                  <c:v>Statistical Forecasting 2011-2021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HS!$J$16:$J$19</c:f>
              <c:numCache>
                <c:formatCode>#,##0</c:formatCode>
                <c:ptCount val="4"/>
                <c:pt idx="0">
                  <c:v>19461</c:v>
                </c:pt>
                <c:pt idx="1">
                  <c:v>18387</c:v>
                </c:pt>
                <c:pt idx="2">
                  <c:v>13483</c:v>
                </c:pt>
                <c:pt idx="3">
                  <c:v>3102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20640"/>
        <c:axId val="44303104"/>
      </c:barChart>
      <c:catAx>
        <c:axId val="46320640"/>
        <c:scaling>
          <c:orientation val="minMax"/>
        </c:scaling>
        <c:delete val="0"/>
        <c:axPos val="b"/>
        <c:majorTickMark val="out"/>
        <c:minorTickMark val="none"/>
        <c:tickLblPos val="nextTo"/>
        <c:crossAx val="44303104"/>
        <c:crosses val="autoZero"/>
        <c:auto val="1"/>
        <c:lblAlgn val="ctr"/>
        <c:lblOffset val="100"/>
        <c:noMultiLvlLbl val="0"/>
      </c:catAx>
      <c:valAx>
        <c:axId val="44303104"/>
        <c:scaling>
          <c:orientation val="minMax"/>
          <c:max val="2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6320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96208186742599E-2"/>
          <c:y val="1.39896853153746E-2"/>
          <c:w val="0.61002367789132705"/>
          <c:h val="0.97202062936925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Manhattan!$B$1</c:f>
              <c:strCache>
                <c:ptCount val="1"/>
                <c:pt idx="0">
                  <c:v>Statistical Forecasting 2011-2021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-1.3071895424836701E-2"/>
                  <c:y val="4.8309178743961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Manhattan!$A$2:$A$7</c:f>
              <c:strCache>
                <c:ptCount val="6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</c:strCache>
            </c:strRef>
          </c:cat>
          <c:val>
            <c:numRef>
              <c:f>Manhattan!$B$2:$B$7</c:f>
              <c:numCache>
                <c:formatCode>#,##0</c:formatCode>
                <c:ptCount val="6"/>
                <c:pt idx="0" formatCode="General">
                  <c:v>384</c:v>
                </c:pt>
                <c:pt idx="1">
                  <c:v>4194</c:v>
                </c:pt>
                <c:pt idx="2" formatCode="General">
                  <c:v>823</c:v>
                </c:pt>
                <c:pt idx="3" formatCode="General">
                  <c:v>-592</c:v>
                </c:pt>
                <c:pt idx="4" formatCode="General">
                  <c:v>-449</c:v>
                </c:pt>
                <c:pt idx="5">
                  <c:v>-1356</c:v>
                </c:pt>
              </c:numCache>
            </c:numRef>
          </c:val>
        </c:ser>
        <c:ser>
          <c:idx val="1"/>
          <c:order val="1"/>
          <c:tx>
            <c:strRef>
              <c:f>Manhattan!$C$1</c:f>
              <c:strCache>
                <c:ptCount val="1"/>
                <c:pt idx="0">
                  <c:v>Grier Partnership 2011-2021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8431372549019607E-3"/>
                  <c:y val="-1.9323671497584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Manhattan!$A$2:$A$7</c:f>
              <c:strCache>
                <c:ptCount val="6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</c:strCache>
            </c:strRef>
          </c:cat>
          <c:val>
            <c:numRef>
              <c:f>Manhattan!$C$2:$C$7</c:f>
              <c:numCache>
                <c:formatCode>#,##0</c:formatCode>
                <c:ptCount val="6"/>
                <c:pt idx="0">
                  <c:v>1009</c:v>
                </c:pt>
                <c:pt idx="1">
                  <c:v>2977</c:v>
                </c:pt>
                <c:pt idx="2" formatCode="General">
                  <c:v>296</c:v>
                </c:pt>
                <c:pt idx="3">
                  <c:v>-1008</c:v>
                </c:pt>
                <c:pt idx="4">
                  <c:v>-102</c:v>
                </c:pt>
                <c:pt idx="5">
                  <c:v>-3737</c:v>
                </c:pt>
              </c:numCache>
            </c:numRef>
          </c:val>
        </c:ser>
        <c:ser>
          <c:idx val="2"/>
          <c:order val="2"/>
          <c:tx>
            <c:strRef>
              <c:f>Manhattan!$D$1</c:f>
              <c:strCache>
                <c:ptCount val="1"/>
                <c:pt idx="0">
                  <c:v>Housing Starts, Estimated Growth 2012-2021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Manhattan!$A$2:$A$7</c:f>
              <c:strCache>
                <c:ptCount val="6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</c:strCache>
            </c:strRef>
          </c:cat>
          <c:val>
            <c:numRef>
              <c:f>Manhattan!$D$2:$D$7</c:f>
              <c:numCache>
                <c:formatCode>General</c:formatCode>
                <c:ptCount val="6"/>
                <c:pt idx="0">
                  <c:v>198.08</c:v>
                </c:pt>
                <c:pt idx="1">
                  <c:v>4839.84</c:v>
                </c:pt>
                <c:pt idx="2">
                  <c:v>619.83999999999889</c:v>
                </c:pt>
                <c:pt idx="3">
                  <c:v>164.48</c:v>
                </c:pt>
                <c:pt idx="4">
                  <c:v>628</c:v>
                </c:pt>
                <c:pt idx="5">
                  <c:v>110.4</c:v>
                </c:pt>
              </c:numCache>
            </c:numRef>
          </c:val>
        </c:ser>
        <c:ser>
          <c:idx val="3"/>
          <c:order val="3"/>
          <c:tx>
            <c:strRef>
              <c:f>Manhattan!$E$1</c:f>
              <c:strCache>
                <c:ptCount val="1"/>
                <c:pt idx="0">
                  <c:v>Capital Plan, New Seats 2015-2019</c:v>
                </c:pt>
              </c:strCache>
            </c:strRef>
          </c:tx>
          <c:invertIfNegative val="0"/>
          <c:dLbls>
            <c:dLbl>
              <c:idx val="0"/>
              <c:spPr>
                <a:ln>
                  <a:solidFill>
                    <a:srgbClr val="8064A2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858156028368799E-2"/>
                  <c:y val="2.295082817670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290780141843994E-3"/>
                  <c:y val="2.50375563345016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ln>
                  <a:solidFill>
                    <a:srgbClr val="8064A2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ln>
                  <a:solidFill>
                    <a:srgbClr val="8064A2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ln>
                  <a:solidFill>
                    <a:srgbClr val="8064A2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Manhattan!$A$2:$A$7</c:f>
              <c:strCache>
                <c:ptCount val="6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</c:strCache>
            </c:strRef>
          </c:cat>
          <c:val>
            <c:numRef>
              <c:f>Manhattan!$E$2:$E$7</c:f>
              <c:numCache>
                <c:formatCode>General</c:formatCode>
                <c:ptCount val="6"/>
                <c:pt idx="1">
                  <c:v>3190</c:v>
                </c:pt>
                <c:pt idx="2">
                  <c:v>692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67232"/>
        <c:axId val="46347392"/>
      </c:barChart>
      <c:catAx>
        <c:axId val="4436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/>
            </a:pPr>
            <a:endParaRPr lang="en-US"/>
          </a:p>
        </c:txPr>
        <c:crossAx val="46347392"/>
        <c:crosses val="autoZero"/>
        <c:auto val="1"/>
        <c:lblAlgn val="ctr"/>
        <c:lblOffset val="100"/>
        <c:noMultiLvlLbl val="0"/>
      </c:catAx>
      <c:valAx>
        <c:axId val="46347392"/>
        <c:scaling>
          <c:orientation val="minMax"/>
          <c:max val="5000"/>
          <c:min val="-4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36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05768693806901"/>
          <c:y val="1.9011982540740199E-2"/>
          <c:w val="0.31101323504774703"/>
          <c:h val="0.1908192998158660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'[Enrollment Projections 2011-2021.xlsx]Bronx'!$B$1</c:f>
              <c:strCache>
                <c:ptCount val="1"/>
                <c:pt idx="0">
                  <c:v>Statistical Forecasting 2011-2021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'[Enrollment Projections 2011-2021.xlsx]Bronx'!$A$2:$A$7</c:f>
              <c:strCache>
                <c:ptCount val="6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</c:strCache>
            </c:strRef>
          </c:cat>
          <c:val>
            <c:numRef>
              <c:f>'[Enrollment Projections 2011-2021.xlsx]Bronx'!$B$2:$B$7</c:f>
              <c:numCache>
                <c:formatCode>#,##0</c:formatCode>
                <c:ptCount val="6"/>
                <c:pt idx="0" formatCode="General">
                  <c:v>515</c:v>
                </c:pt>
                <c:pt idx="1">
                  <c:v>1560</c:v>
                </c:pt>
                <c:pt idx="2" formatCode="General">
                  <c:v>505</c:v>
                </c:pt>
                <c:pt idx="3">
                  <c:v>4795</c:v>
                </c:pt>
                <c:pt idx="4">
                  <c:v>1275</c:v>
                </c:pt>
                <c:pt idx="5">
                  <c:v>934</c:v>
                </c:pt>
              </c:numCache>
            </c:numRef>
          </c:val>
        </c:ser>
        <c:ser>
          <c:idx val="1"/>
          <c:order val="1"/>
          <c:tx>
            <c:strRef>
              <c:f>'[Enrollment Projections 2011-2021.xlsx]Bronx'!$C$1</c:f>
              <c:strCache>
                <c:ptCount val="1"/>
                <c:pt idx="0">
                  <c:v>Grier Partnership 2011-2021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'[Enrollment Projections 2011-2021.xlsx]Bronx'!$A$2:$A$7</c:f>
              <c:strCache>
                <c:ptCount val="6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</c:strCache>
            </c:strRef>
          </c:cat>
          <c:val>
            <c:numRef>
              <c:f>'[Enrollment Projections 2011-2021.xlsx]Bronx'!$C$2:$C$7</c:f>
              <c:numCache>
                <c:formatCode>#,##0</c:formatCode>
                <c:ptCount val="6"/>
                <c:pt idx="0">
                  <c:v>1797</c:v>
                </c:pt>
                <c:pt idx="1">
                  <c:v>2601</c:v>
                </c:pt>
                <c:pt idx="2">
                  <c:v>835</c:v>
                </c:pt>
                <c:pt idx="3">
                  <c:v>6490</c:v>
                </c:pt>
                <c:pt idx="4">
                  <c:v>2123</c:v>
                </c:pt>
                <c:pt idx="5">
                  <c:v>2024</c:v>
                </c:pt>
              </c:numCache>
            </c:numRef>
          </c:val>
        </c:ser>
        <c:ser>
          <c:idx val="2"/>
          <c:order val="2"/>
          <c:tx>
            <c:strRef>
              <c:f>'[Enrollment Projections 2011-2021.xlsx]Bronx'!$D$1</c:f>
              <c:strCache>
                <c:ptCount val="1"/>
                <c:pt idx="0">
                  <c:v>Housing Starts, Estimated Growth 2012-2021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'[Enrollment Projections 2011-2021.xlsx]Bronx'!$A$2:$A$7</c:f>
              <c:strCache>
                <c:ptCount val="6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</c:strCache>
            </c:strRef>
          </c:cat>
          <c:val>
            <c:numRef>
              <c:f>'[Enrollment Projections 2011-2021.xlsx]Bronx'!$D$2:$D$7</c:f>
              <c:numCache>
                <c:formatCode>General</c:formatCode>
                <c:ptCount val="6"/>
                <c:pt idx="0">
                  <c:v>3040.4</c:v>
                </c:pt>
                <c:pt idx="1">
                  <c:v>579.15</c:v>
                </c:pt>
                <c:pt idx="2">
                  <c:v>1181.95</c:v>
                </c:pt>
                <c:pt idx="3">
                  <c:v>1194.5999999999999</c:v>
                </c:pt>
                <c:pt idx="4">
                  <c:v>352</c:v>
                </c:pt>
                <c:pt idx="5">
                  <c:v>1566.95</c:v>
                </c:pt>
              </c:numCache>
            </c:numRef>
          </c:val>
        </c:ser>
        <c:ser>
          <c:idx val="3"/>
          <c:order val="3"/>
          <c:tx>
            <c:strRef>
              <c:f>'[Enrollment Projections 2011-2021.xlsx]Bronx'!$E$1</c:f>
              <c:strCache>
                <c:ptCount val="1"/>
                <c:pt idx="0">
                  <c:v>Capital Plan, New Seats 2015-2019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7.6569678407350404E-3"/>
                  <c:y val="1.1019283746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ln>
                  <a:solidFill>
                    <a:srgbClr val="8064A2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'[Enrollment Projections 2011-2021.xlsx]Bronx'!$A$2:$A$7</c:f>
              <c:strCache>
                <c:ptCount val="6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</c:strCache>
            </c:strRef>
          </c:cat>
          <c:val>
            <c:numRef>
              <c:f>'[Enrollment Projections 2011-2021.xlsx]Bronx'!$E$2:$E$7</c:f>
              <c:numCache>
                <c:formatCode>General</c:formatCode>
                <c:ptCount val="6"/>
                <c:pt idx="0">
                  <c:v>456</c:v>
                </c:pt>
                <c:pt idx="1">
                  <c:v>456</c:v>
                </c:pt>
                <c:pt idx="3">
                  <c:v>2192</c:v>
                </c:pt>
                <c:pt idx="4">
                  <c:v>640</c:v>
                </c:pt>
                <c:pt idx="5">
                  <c:v>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414464"/>
        <c:axId val="46428544"/>
      </c:barChart>
      <c:catAx>
        <c:axId val="4641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428544"/>
        <c:crosses val="autoZero"/>
        <c:auto val="1"/>
        <c:lblAlgn val="ctr"/>
        <c:lblOffset val="100"/>
        <c:noMultiLvlLbl val="0"/>
      </c:catAx>
      <c:valAx>
        <c:axId val="46428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414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04157982790202"/>
          <c:y val="2.8390791915341801E-2"/>
          <c:w val="0.31800483061444701"/>
          <c:h val="0.19417383018205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276095222255999E-2"/>
          <c:y val="3.9893617021276598E-2"/>
          <c:w val="0.91340222858158704"/>
          <c:h val="0.9308510638297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'[Enrollment Projections 2011-2021.xlsx]Brooklyn'!$B$1</c:f>
              <c:strCache>
                <c:ptCount val="1"/>
                <c:pt idx="0">
                  <c:v>Statistical Forecasting 2011-2021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8043217286915E-2"/>
                  <c:y val="2.4691358024691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8043217286915E-2"/>
                  <c:y val="4.11522633744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0144057623049E-3"/>
                  <c:y val="2.05777518550921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606242496998801E-2"/>
                  <c:y val="4.11522633744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4033613445378096E-3"/>
                  <c:y val="-6.1726774893878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6806722689075598E-2"/>
                  <c:y val="1.85188425520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20048019207684E-2"/>
                  <c:y val="1.028822786040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'[Enrollment Projections 2011-2021.xlsx]Brooklyn'!$A$2:$A$13</c:f>
              <c:strCache>
                <c:ptCount val="12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</c:strCache>
            </c:strRef>
          </c:cat>
          <c:val>
            <c:numRef>
              <c:f>'[Enrollment Projections 2011-2021.xlsx]Brooklyn'!$B$2:$B$13</c:f>
              <c:numCache>
                <c:formatCode>#,##0</c:formatCode>
                <c:ptCount val="12"/>
                <c:pt idx="0">
                  <c:v>1035</c:v>
                </c:pt>
                <c:pt idx="1">
                  <c:v>-762</c:v>
                </c:pt>
                <c:pt idx="2">
                  <c:v>5112</c:v>
                </c:pt>
                <c:pt idx="3">
                  <c:v>-62</c:v>
                </c:pt>
                <c:pt idx="4">
                  <c:v>-2913</c:v>
                </c:pt>
                <c:pt idx="5">
                  <c:v>-2091</c:v>
                </c:pt>
                <c:pt idx="6">
                  <c:v>-1216</c:v>
                </c:pt>
                <c:pt idx="7">
                  <c:v>10381</c:v>
                </c:pt>
                <c:pt idx="8">
                  <c:v>3156</c:v>
                </c:pt>
                <c:pt idx="9">
                  <c:v>-228</c:v>
                </c:pt>
                <c:pt idx="10">
                  <c:v>-1090</c:v>
                </c:pt>
                <c:pt idx="11">
                  <c:v>-1568</c:v>
                </c:pt>
              </c:numCache>
            </c:numRef>
          </c:val>
        </c:ser>
        <c:ser>
          <c:idx val="1"/>
          <c:order val="1"/>
          <c:tx>
            <c:strRef>
              <c:f>'[Enrollment Projections 2011-2021.xlsx]Brooklyn'!$C$1</c:f>
              <c:strCache>
                <c:ptCount val="1"/>
                <c:pt idx="0">
                  <c:v>Grier Partnership 2011-2021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2028811524609696E-3"/>
                  <c:y val="-4.11522633744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004801920768301E-2"/>
                  <c:y val="2.0576131687244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80192076830732E-3"/>
                  <c:y val="-1.0288065843621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40816326530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6015351022298699E-3"/>
                  <c:y val="6.17283950617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4405667778922699E-2"/>
                  <c:y val="1.8518680535303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3110764555633691E-2"/>
                  <c:y val="-1.0993358926219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'[Enrollment Projections 2011-2021.xlsx]Brooklyn'!$A$2:$A$13</c:f>
              <c:strCache>
                <c:ptCount val="12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</c:strCache>
            </c:strRef>
          </c:cat>
          <c:val>
            <c:numRef>
              <c:f>'[Enrollment Projections 2011-2021.xlsx]Brooklyn'!$C$2:$C$13</c:f>
              <c:numCache>
                <c:formatCode>#,##0</c:formatCode>
                <c:ptCount val="12"/>
                <c:pt idx="0">
                  <c:v>1191</c:v>
                </c:pt>
                <c:pt idx="1">
                  <c:v>-599</c:v>
                </c:pt>
                <c:pt idx="2">
                  <c:v>7826</c:v>
                </c:pt>
                <c:pt idx="3">
                  <c:v>763</c:v>
                </c:pt>
                <c:pt idx="4">
                  <c:v>-3244</c:v>
                </c:pt>
                <c:pt idx="5">
                  <c:v>-1656</c:v>
                </c:pt>
                <c:pt idx="6">
                  <c:v>-471</c:v>
                </c:pt>
                <c:pt idx="7">
                  <c:v>14504</c:v>
                </c:pt>
                <c:pt idx="8">
                  <c:v>4434</c:v>
                </c:pt>
                <c:pt idx="9">
                  <c:v>95</c:v>
                </c:pt>
                <c:pt idx="10">
                  <c:v>-1097</c:v>
                </c:pt>
                <c:pt idx="11">
                  <c:v>-1549</c:v>
                </c:pt>
              </c:numCache>
            </c:numRef>
          </c:val>
        </c:ser>
        <c:ser>
          <c:idx val="2"/>
          <c:order val="2"/>
          <c:tx>
            <c:strRef>
              <c:f>'[Enrollment Projections 2011-2021.xlsx]Brooklyn'!$D$1</c:f>
              <c:strCache>
                <c:ptCount val="1"/>
                <c:pt idx="0">
                  <c:v>Housing Starts, Estimated Growth 2012-2021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0"/>
                  <c:y val="-1.23456790123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7.2029756784603603E-3"/>
                  <c:y val="2.057613168724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'[Enrollment Projections 2011-2021.xlsx]Brooklyn'!$A$2:$A$13</c:f>
              <c:strCache>
                <c:ptCount val="12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</c:strCache>
            </c:strRef>
          </c:cat>
          <c:val>
            <c:numRef>
              <c:f>'[Enrollment Projections 2011-2021.xlsx]Brooklyn'!$D$2:$D$13</c:f>
              <c:numCache>
                <c:formatCode>General</c:formatCode>
                <c:ptCount val="12"/>
                <c:pt idx="0">
                  <c:v>3094.27</c:v>
                </c:pt>
                <c:pt idx="1">
                  <c:v>5119.67</c:v>
                </c:pt>
                <c:pt idx="2">
                  <c:v>921.68</c:v>
                </c:pt>
                <c:pt idx="3">
                  <c:v>419.84</c:v>
                </c:pt>
                <c:pt idx="4">
                  <c:v>528.08000000000004</c:v>
                </c:pt>
                <c:pt idx="5">
                  <c:v>119.72</c:v>
                </c:pt>
                <c:pt idx="6">
                  <c:v>1009.83</c:v>
                </c:pt>
                <c:pt idx="7">
                  <c:v>280.44</c:v>
                </c:pt>
                <c:pt idx="8">
                  <c:v>1415.73</c:v>
                </c:pt>
                <c:pt idx="9">
                  <c:v>94.3</c:v>
                </c:pt>
                <c:pt idx="10">
                  <c:v>203.36</c:v>
                </c:pt>
                <c:pt idx="11">
                  <c:v>136.12</c:v>
                </c:pt>
              </c:numCache>
            </c:numRef>
          </c:val>
        </c:ser>
        <c:ser>
          <c:idx val="3"/>
          <c:order val="3"/>
          <c:tx>
            <c:strRef>
              <c:f>'[Enrollment Projections 2011-2021.xlsx]Brooklyn'!$E$1</c:f>
              <c:strCache>
                <c:ptCount val="1"/>
                <c:pt idx="0">
                  <c:v>Capital Plan, New Seats 2015-2019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405762304922E-2"/>
                  <c:y val="1.02880658436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0288115246098E-3"/>
                  <c:y val="6.17283950617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019207683072801E-3"/>
                  <c:y val="4.11522633744856E-3"/>
                </c:manualLayout>
              </c:layout>
              <c:spPr>
                <a:ln>
                  <a:solidFill>
                    <a:srgbClr val="8064A2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80192076830732E-3"/>
                  <c:y val="0"/>
                </c:manualLayout>
              </c:layout>
              <c:spPr>
                <a:ln>
                  <a:solidFill>
                    <a:srgbClr val="8064A2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2028811524610303E-3"/>
                  <c:y val="0"/>
                </c:manualLayout>
              </c:layout>
              <c:spPr>
                <a:ln>
                  <a:solidFill>
                    <a:srgbClr val="8064A2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60144057623049E-3"/>
                  <c:y val="0"/>
                </c:manualLayout>
              </c:layout>
              <c:spPr>
                <a:ln>
                  <a:solidFill>
                    <a:schemeClr val="accent4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2028811524610702E-3"/>
                  <c:y val="2.057613168724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6014405762303998E-3"/>
                  <c:y val="0"/>
                </c:manualLayout>
              </c:layout>
              <c:spPr>
                <a:ln>
                  <a:solidFill>
                    <a:srgbClr val="8064A2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6.0024009603841504E-3"/>
                  <c:y val="-2.05761316872428E-3"/>
                </c:manualLayout>
              </c:layout>
              <c:spPr>
                <a:ln>
                  <a:solidFill>
                    <a:srgbClr val="8064A2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'[Enrollment Projections 2011-2021.xlsx]Brooklyn'!$A$2:$A$13</c:f>
              <c:strCache>
                <c:ptCount val="12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</c:strCache>
            </c:strRef>
          </c:cat>
          <c:val>
            <c:numRef>
              <c:f>'[Enrollment Projections 2011-2021.xlsx]Brooklyn'!$E$2:$E$13</c:f>
              <c:numCache>
                <c:formatCode>General</c:formatCode>
                <c:ptCount val="12"/>
                <c:pt idx="0">
                  <c:v>1090</c:v>
                </c:pt>
                <c:pt idx="1">
                  <c:v>991</c:v>
                </c:pt>
                <c:pt idx="2">
                  <c:v>2192</c:v>
                </c:pt>
                <c:pt idx="7">
                  <c:v>4045</c:v>
                </c:pt>
                <c:pt idx="8">
                  <c:v>912</c:v>
                </c:pt>
                <c:pt idx="9">
                  <c:v>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505344"/>
        <c:axId val="46519424"/>
      </c:barChart>
      <c:catAx>
        <c:axId val="4650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519424"/>
        <c:crosses val="autoZero"/>
        <c:auto val="1"/>
        <c:lblAlgn val="ctr"/>
        <c:lblOffset val="100"/>
        <c:noMultiLvlLbl val="0"/>
      </c:catAx>
      <c:valAx>
        <c:axId val="465194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650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02952482628708"/>
          <c:y val="6.0886664432903345E-2"/>
          <c:w val="0.20897047517371295"/>
          <c:h val="0.3223756073044061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Queens!$B$1</c:f>
              <c:strCache>
                <c:ptCount val="1"/>
                <c:pt idx="0">
                  <c:v>Statistical Forecasting 2011-2021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Queens!$A$2:$A$8</c:f>
              <c:strCache>
                <c:ptCount val="7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</c:strCache>
            </c:strRef>
          </c:cat>
          <c:val>
            <c:numRef>
              <c:f>Queens!$B$2:$B$8</c:f>
              <c:numCache>
                <c:formatCode>#,##0</c:formatCode>
                <c:ptCount val="7"/>
                <c:pt idx="0">
                  <c:v>7737</c:v>
                </c:pt>
                <c:pt idx="1">
                  <c:v>3730</c:v>
                </c:pt>
                <c:pt idx="2">
                  <c:v>1742</c:v>
                </c:pt>
                <c:pt idx="3">
                  <c:v>997</c:v>
                </c:pt>
                <c:pt idx="4">
                  <c:v>2411</c:v>
                </c:pt>
                <c:pt idx="5">
                  <c:v>-63</c:v>
                </c:pt>
                <c:pt idx="6">
                  <c:v>173</c:v>
                </c:pt>
              </c:numCache>
            </c:numRef>
          </c:val>
        </c:ser>
        <c:ser>
          <c:idx val="1"/>
          <c:order val="1"/>
          <c:tx>
            <c:strRef>
              <c:f>Queens!$C$1</c:f>
              <c:strCache>
                <c:ptCount val="1"/>
                <c:pt idx="0">
                  <c:v>Grier Partnership 2011-2021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4777636594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3303684879287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518424396442199E-2"/>
                  <c:y val="-1.757592800899890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43583227446E-2"/>
                  <c:y val="4.46428571428570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Queens!$A$2:$A$8</c:f>
              <c:strCache>
                <c:ptCount val="7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</c:strCache>
            </c:strRef>
          </c:cat>
          <c:val>
            <c:numRef>
              <c:f>Queens!$C$2:$C$8</c:f>
              <c:numCache>
                <c:formatCode>#,##0</c:formatCode>
                <c:ptCount val="7"/>
                <c:pt idx="0">
                  <c:v>7128</c:v>
                </c:pt>
                <c:pt idx="1">
                  <c:v>3228</c:v>
                </c:pt>
                <c:pt idx="2">
                  <c:v>1887</c:v>
                </c:pt>
                <c:pt idx="3">
                  <c:v>1074</c:v>
                </c:pt>
                <c:pt idx="4">
                  <c:v>2163</c:v>
                </c:pt>
                <c:pt idx="5">
                  <c:v>297</c:v>
                </c:pt>
                <c:pt idx="6">
                  <c:v>-985</c:v>
                </c:pt>
              </c:numCache>
            </c:numRef>
          </c:val>
        </c:ser>
        <c:ser>
          <c:idx val="2"/>
          <c:order val="2"/>
          <c:tx>
            <c:strRef>
              <c:f>Queens!$D$1</c:f>
              <c:strCache>
                <c:ptCount val="1"/>
                <c:pt idx="0">
                  <c:v>Housing Starts, Estimated Growth 2012-2021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Queens!$A$2:$A$8</c:f>
              <c:strCache>
                <c:ptCount val="7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</c:strCache>
            </c:strRef>
          </c:cat>
          <c:val>
            <c:numRef>
              <c:f>Queens!$D$2:$D$8</c:f>
              <c:numCache>
                <c:formatCode>0</c:formatCode>
                <c:ptCount val="7"/>
                <c:pt idx="0">
                  <c:v>208.4</c:v>
                </c:pt>
                <c:pt idx="1">
                  <c:v>2251.6</c:v>
                </c:pt>
                <c:pt idx="2">
                  <c:v>90</c:v>
                </c:pt>
                <c:pt idx="3">
                  <c:v>500.8</c:v>
                </c:pt>
                <c:pt idx="4">
                  <c:v>870.4</c:v>
                </c:pt>
                <c:pt idx="5">
                  <c:v>506.8</c:v>
                </c:pt>
                <c:pt idx="6">
                  <c:v>5276.8</c:v>
                </c:pt>
              </c:numCache>
            </c:numRef>
          </c:val>
        </c:ser>
        <c:ser>
          <c:idx val="3"/>
          <c:order val="3"/>
          <c:tx>
            <c:strRef>
              <c:f>Queens!$E$1</c:f>
              <c:strCache>
                <c:ptCount val="1"/>
                <c:pt idx="0">
                  <c:v>Capital Plan, New Seats 2015-2019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3977128335451099E-2"/>
                  <c:y val="2.23214285714286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2388818297330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Queens!$A$2:$A$8</c:f>
              <c:strCache>
                <c:ptCount val="7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</c:strCache>
            </c:strRef>
          </c:cat>
          <c:val>
            <c:numRef>
              <c:f>Queens!$E$2:$E$8</c:f>
              <c:numCache>
                <c:formatCode>General</c:formatCode>
                <c:ptCount val="7"/>
                <c:pt idx="0">
                  <c:v>4045</c:v>
                </c:pt>
                <c:pt idx="1">
                  <c:v>2309</c:v>
                </c:pt>
                <c:pt idx="2">
                  <c:v>960</c:v>
                </c:pt>
                <c:pt idx="3">
                  <c:v>456</c:v>
                </c:pt>
                <c:pt idx="4">
                  <c:v>640</c:v>
                </c:pt>
                <c:pt idx="5">
                  <c:v>912</c:v>
                </c:pt>
                <c:pt idx="6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50624"/>
        <c:axId val="99221504"/>
      </c:barChart>
      <c:catAx>
        <c:axId val="4985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221504"/>
        <c:crosses val="autoZero"/>
        <c:auto val="1"/>
        <c:lblAlgn val="ctr"/>
        <c:lblOffset val="100"/>
        <c:noMultiLvlLbl val="0"/>
      </c:catAx>
      <c:valAx>
        <c:axId val="99221504"/>
        <c:scaling>
          <c:orientation val="minMax"/>
          <c:max val="8000"/>
          <c:min val="-1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9850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820038635773105"/>
          <c:y val="3.1859603667793501E-2"/>
          <c:w val="0.31458297088760601"/>
          <c:h val="0.19592089549217701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'Staten Island'!$A$2</c:f>
              <c:strCache>
                <c:ptCount val="1"/>
                <c:pt idx="0">
                  <c:v>D31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'Staten Island'!$B$1:$E$1</c:f>
              <c:strCache>
                <c:ptCount val="4"/>
                <c:pt idx="0">
                  <c:v>Statistical Forecasting 2011-2021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'Staten Island'!$B$2:$E$2</c:f>
              <c:numCache>
                <c:formatCode>#,##0</c:formatCode>
                <c:ptCount val="4"/>
                <c:pt idx="0">
                  <c:v>1520</c:v>
                </c:pt>
                <c:pt idx="1">
                  <c:v>1659</c:v>
                </c:pt>
                <c:pt idx="2" formatCode="General">
                  <c:v>720</c:v>
                </c:pt>
                <c:pt idx="3" formatCode="General">
                  <c:v>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244672"/>
        <c:axId val="99250560"/>
      </c:barChart>
      <c:catAx>
        <c:axId val="9924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250560"/>
        <c:crosses val="autoZero"/>
        <c:auto val="1"/>
        <c:lblAlgn val="ctr"/>
        <c:lblOffset val="100"/>
        <c:noMultiLvlLbl val="0"/>
      </c:catAx>
      <c:valAx>
        <c:axId val="99250560"/>
        <c:scaling>
          <c:orientation val="minMax"/>
          <c:max val="17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9244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# of</a:t>
            </a:r>
            <a:r>
              <a:rPr lang="en-US" baseline="0" dirty="0"/>
              <a:t> Kids on waitlists for Kindergarten 2011-2013 by </a:t>
            </a:r>
            <a:r>
              <a:rPr lang="en-US" baseline="0" dirty="0" smtClean="0"/>
              <a:t>Borough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0.02"/>
                  <c:y val="1.99004975124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751</c:v>
                </c:pt>
                <c:pt idx="1">
                  <c:v>112</c:v>
                </c:pt>
                <c:pt idx="2">
                  <c:v>679</c:v>
                </c:pt>
                <c:pt idx="3">
                  <c:v>883</c:v>
                </c:pt>
                <c:pt idx="4">
                  <c:v>163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4999999999999999E-2"/>
                  <c:y val="1.99004975124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462</c:v>
                </c:pt>
                <c:pt idx="1">
                  <c:v>211</c:v>
                </c:pt>
                <c:pt idx="2">
                  <c:v>720</c:v>
                </c:pt>
                <c:pt idx="3">
                  <c:v>942</c:v>
                </c:pt>
                <c:pt idx="4">
                  <c:v>47</c:v>
                </c:pt>
              </c:numCache>
            </c:numRef>
          </c:val>
        </c:ser>
        <c:ser>
          <c:idx val="2"/>
          <c:order val="2"/>
          <c:tx>
            <c:strRef>
              <c:f>Sheet1!$B$30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3.9999999999999897E-2"/>
                  <c:y val="1.4925373134328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Sheet1!$C$30:$G$30</c:f>
              <c:numCache>
                <c:formatCode>General</c:formatCode>
                <c:ptCount val="5"/>
                <c:pt idx="0">
                  <c:v>569</c:v>
                </c:pt>
                <c:pt idx="1">
                  <c:v>114</c:v>
                </c:pt>
                <c:pt idx="2">
                  <c:v>622</c:v>
                </c:pt>
                <c:pt idx="3">
                  <c:v>946</c:v>
                </c:pt>
                <c:pt idx="4">
                  <c:v>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798464"/>
        <c:axId val="100800000"/>
      </c:barChart>
      <c:catAx>
        <c:axId val="100798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0800000"/>
        <c:crosses val="autoZero"/>
        <c:auto val="1"/>
        <c:lblAlgn val="ctr"/>
        <c:lblOffset val="100"/>
        <c:noMultiLvlLbl val="0"/>
      </c:catAx>
      <c:valAx>
        <c:axId val="100800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0798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% </a:t>
            </a:r>
            <a:r>
              <a:rPr lang="en-US" sz="1200" dirty="0" smtClean="0"/>
              <a:t>of Schools w/ Waitlists</a:t>
            </a:r>
            <a:r>
              <a:rPr lang="en-US" sz="1200" baseline="0" dirty="0" smtClean="0"/>
              <a:t> </a:t>
            </a:r>
            <a:r>
              <a:rPr lang="en-US" sz="1200" baseline="0" dirty="0"/>
              <a:t>by </a:t>
            </a:r>
            <a:r>
              <a:rPr lang="en-US" sz="1200" baseline="0" dirty="0" smtClean="0"/>
              <a:t>District</a:t>
            </a:r>
            <a:r>
              <a:rPr lang="en-US" sz="1200" baseline="0" dirty="0"/>
              <a:t>* 2013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 percentage'!$M$4</c:f>
              <c:strCache>
                <c:ptCount val="1"/>
                <c:pt idx="0">
                  <c:v>% of district schools with WL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6"/>
              <c:delete val="1"/>
            </c:dLbl>
            <c:dLbl>
              <c:idx val="21"/>
              <c:layout>
                <c:manualLayout>
                  <c:x val="2.39361702127658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 percentage'!$L$5:$L$33</c:f>
              <c:numCache>
                <c:formatCode>General</c:formatCode>
                <c:ptCount val="2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32</c:v>
                </c:pt>
              </c:numCache>
            </c:numRef>
          </c:cat>
          <c:val>
            <c:numRef>
              <c:f>'2013 percentage'!$M$5:$M$33</c:f>
              <c:numCache>
                <c:formatCode>0%</c:formatCode>
                <c:ptCount val="29"/>
                <c:pt idx="0">
                  <c:v>0.38235294117647101</c:v>
                </c:pt>
                <c:pt idx="1">
                  <c:v>0.33333333333333298</c:v>
                </c:pt>
                <c:pt idx="2">
                  <c:v>0</c:v>
                </c:pt>
                <c:pt idx="3">
                  <c:v>0</c:v>
                </c:pt>
                <c:pt idx="4">
                  <c:v>0.08</c:v>
                </c:pt>
                <c:pt idx="5">
                  <c:v>4.7619047619047603E-2</c:v>
                </c:pt>
                <c:pt idx="6">
                  <c:v>0</c:v>
                </c:pt>
                <c:pt idx="7">
                  <c:v>4.8780487804878002E-2</c:v>
                </c:pt>
                <c:pt idx="8">
                  <c:v>7.1428571428571397E-2</c:v>
                </c:pt>
                <c:pt idx="9">
                  <c:v>0.18181818181818199</c:v>
                </c:pt>
                <c:pt idx="10">
                  <c:v>5.5555555555555497E-2</c:v>
                </c:pt>
                <c:pt idx="11">
                  <c:v>4.7619047619047603E-2</c:v>
                </c:pt>
                <c:pt idx="12">
                  <c:v>0.434782608695652</c:v>
                </c:pt>
                <c:pt idx="13">
                  <c:v>0</c:v>
                </c:pt>
                <c:pt idx="14">
                  <c:v>4.3478260869565202E-2</c:v>
                </c:pt>
                <c:pt idx="15">
                  <c:v>7.69230769230769E-2</c:v>
                </c:pt>
                <c:pt idx="16">
                  <c:v>0</c:v>
                </c:pt>
                <c:pt idx="17">
                  <c:v>0.36666666666666697</c:v>
                </c:pt>
                <c:pt idx="18">
                  <c:v>0.22727272727272699</c:v>
                </c:pt>
                <c:pt idx="19">
                  <c:v>7.4074074074074098E-2</c:v>
                </c:pt>
                <c:pt idx="20">
                  <c:v>0.31034482758620702</c:v>
                </c:pt>
                <c:pt idx="21">
                  <c:v>0.30769230769230799</c:v>
                </c:pt>
                <c:pt idx="22">
                  <c:v>0.14285714285714299</c:v>
                </c:pt>
                <c:pt idx="23">
                  <c:v>7.69230769230769E-2</c:v>
                </c:pt>
                <c:pt idx="24">
                  <c:v>0.15384615384615399</c:v>
                </c:pt>
                <c:pt idx="25">
                  <c:v>3.7037037037037E-2</c:v>
                </c:pt>
                <c:pt idx="26">
                  <c:v>0.30769230769230799</c:v>
                </c:pt>
                <c:pt idx="27">
                  <c:v>0.133333333333333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37248"/>
        <c:axId val="100851712"/>
      </c:barChart>
      <c:catAx>
        <c:axId val="100837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Districts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1, </a:t>
                </a:r>
                <a:r>
                  <a:rPr lang="en-US" dirty="0"/>
                  <a:t>7, </a:t>
                </a:r>
                <a:r>
                  <a:rPr lang="en-US" dirty="0" smtClean="0"/>
                  <a:t>23 </a:t>
                </a:r>
                <a:r>
                  <a:rPr lang="en-US" baseline="0" dirty="0" smtClean="0"/>
                  <a:t>not </a:t>
                </a:r>
                <a:r>
                  <a:rPr lang="en-US" baseline="0" dirty="0"/>
                  <a:t>included as they are "choice districts")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0851712"/>
        <c:crosses val="autoZero"/>
        <c:auto val="1"/>
        <c:lblAlgn val="ctr"/>
        <c:lblOffset val="100"/>
        <c:noMultiLvlLbl val="0"/>
      </c:catAx>
      <c:valAx>
        <c:axId val="1008517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0837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Zoned Kindergarten</a:t>
            </a:r>
            <a:r>
              <a:rPr lang="en-US" baseline="0"/>
              <a:t> wait lists, citywide 2009-13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Zoned</c:v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3.0555555555555398E-2"/>
                  <c:y val="-3.2407407407407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9E-2"/>
                  <c:y val="-6.0185549722951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charts!$A$49:$E$49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charts!$A$50:$E$50</c:f>
              <c:numCache>
                <c:formatCode>General</c:formatCode>
                <c:ptCount val="5"/>
                <c:pt idx="0">
                  <c:v>499</c:v>
                </c:pt>
                <c:pt idx="1">
                  <c:v>1885</c:v>
                </c:pt>
                <c:pt idx="2">
                  <c:v>2588</c:v>
                </c:pt>
                <c:pt idx="3">
                  <c:v>2382</c:v>
                </c:pt>
                <c:pt idx="4">
                  <c:v>2361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807360"/>
        <c:axId val="113808896"/>
      </c:lineChart>
      <c:catAx>
        <c:axId val="1138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808896"/>
        <c:crosses val="autoZero"/>
        <c:auto val="1"/>
        <c:lblAlgn val="ctr"/>
        <c:lblOffset val="100"/>
        <c:noMultiLvlLbl val="0"/>
      </c:catAx>
      <c:valAx>
        <c:axId val="11380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807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AD8F67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'Citywide avg graphs'!$B$2:$B$4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'Citywide avg graphs'!$C$2:$C$4</c:f>
              <c:numCache>
                <c:formatCode>0.0%</c:formatCode>
                <c:ptCount val="3"/>
                <c:pt idx="0">
                  <c:v>0.96799999999999997</c:v>
                </c:pt>
                <c:pt idx="1">
                  <c:v>0.80900000000000005</c:v>
                </c:pt>
                <c:pt idx="2">
                  <c:v>0.94799999999999995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40160"/>
        <c:axId val="46941696"/>
      </c:barChart>
      <c:catAx>
        <c:axId val="46940160"/>
        <c:scaling>
          <c:orientation val="minMax"/>
        </c:scaling>
        <c:delete val="0"/>
        <c:axPos val="b"/>
        <c:majorTickMark val="out"/>
        <c:minorTickMark val="none"/>
        <c:tickLblPos val="nextTo"/>
        <c:crossAx val="46941696"/>
        <c:crosses val="autoZero"/>
        <c:auto val="1"/>
        <c:lblAlgn val="ctr"/>
        <c:lblOffset val="100"/>
        <c:noMultiLvlLbl val="0"/>
      </c:catAx>
      <c:valAx>
        <c:axId val="469416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6940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i="0" u="none" strike="noStrike" baseline="0" dirty="0" smtClean="0">
                <a:solidFill>
                  <a:srgbClr val="FF6600"/>
                </a:solidFill>
                <a:effectLst/>
              </a:rPr>
              <a:t>K-3 Class sizes are the largest since 1998 </a:t>
            </a:r>
            <a:r>
              <a:rPr lang="en-US" sz="1200" baseline="0" dirty="0" smtClean="0"/>
              <a:t>General </a:t>
            </a:r>
            <a:r>
              <a:rPr lang="en-US" sz="1200" baseline="0" dirty="0" err="1" smtClean="0"/>
              <a:t>ed</a:t>
            </a:r>
            <a:r>
              <a:rPr lang="en-US" sz="1200" baseline="0" dirty="0" smtClean="0"/>
              <a:t>, CTT and gifted: data from IBO </a:t>
            </a:r>
            <a:r>
              <a:rPr lang="en-US" sz="1200" baseline="0" dirty="0"/>
              <a:t>1998-2005; DOE 2006-2013</a:t>
            </a:r>
            <a:endParaRPr lang="en-US" sz="1200" dirty="0"/>
          </a:p>
        </c:rich>
      </c:tx>
      <c:layout/>
      <c:overlay val="0"/>
      <c:spPr>
        <a:solidFill>
          <a:srgbClr val="FFFF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trend'!$G$10:$V$10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trend'!$G$11:$V$11</c:f>
              <c:numCache>
                <c:formatCode>0.00</c:formatCode>
                <c:ptCount val="16"/>
                <c:pt idx="0">
                  <c:v>24.902153703129809</c:v>
                </c:pt>
                <c:pt idx="1">
                  <c:v>23.24580561180214</c:v>
                </c:pt>
                <c:pt idx="2">
                  <c:v>22.379472224198029</c:v>
                </c:pt>
                <c:pt idx="3">
                  <c:v>22.09556068031128</c:v>
                </c:pt>
                <c:pt idx="4">
                  <c:v>21.680386880954089</c:v>
                </c:pt>
                <c:pt idx="5">
                  <c:v>21.550788221296848</c:v>
                </c:pt>
                <c:pt idx="6">
                  <c:v>21.284872298624752</c:v>
                </c:pt>
                <c:pt idx="7">
                  <c:v>21.119423684413281</c:v>
                </c:pt>
                <c:pt idx="8">
                  <c:v>21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24.45999999999999</c:v>
                </c:pt>
                <c:pt idx="15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746432"/>
        <c:axId val="45752320"/>
      </c:lineChart>
      <c:catAx>
        <c:axId val="45746432"/>
        <c:scaling>
          <c:orientation val="minMax"/>
        </c:scaling>
        <c:delete val="0"/>
        <c:axPos val="b"/>
        <c:majorTickMark val="none"/>
        <c:minorTickMark val="none"/>
        <c:tickLblPos val="nextTo"/>
        <c:crossAx val="45752320"/>
        <c:crosses val="autoZero"/>
        <c:auto val="1"/>
        <c:lblAlgn val="ctr"/>
        <c:lblOffset val="100"/>
        <c:noMultiLvlLbl val="0"/>
      </c:catAx>
      <c:valAx>
        <c:axId val="45752320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one"/>
        <c:crossAx val="45746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2400" dirty="0" smtClean="0">
                <a:solidFill>
                  <a:srgbClr val="FF6600"/>
                </a:solidFill>
              </a:rPr>
              <a:t>4th – 8</a:t>
            </a:r>
            <a:r>
              <a:rPr lang="en-US" sz="2400" baseline="30000" dirty="0" smtClean="0">
                <a:solidFill>
                  <a:srgbClr val="FF6600"/>
                </a:solidFill>
              </a:rPr>
              <a:t>th</a:t>
            </a:r>
            <a:r>
              <a:rPr lang="en-US" sz="2400" dirty="0" smtClean="0">
                <a:solidFill>
                  <a:srgbClr val="FF6600"/>
                </a:solidFill>
              </a:rPr>
              <a:t> grade Class</a:t>
            </a:r>
            <a:r>
              <a:rPr lang="en-US" sz="2400" baseline="0" dirty="0" smtClean="0">
                <a:solidFill>
                  <a:srgbClr val="FF6600"/>
                </a:solidFill>
              </a:rPr>
              <a:t> sizes largest </a:t>
            </a:r>
            <a:r>
              <a:rPr lang="en-US" sz="2400" baseline="0" dirty="0">
                <a:solidFill>
                  <a:srgbClr val="FF6600"/>
                </a:solidFill>
              </a:rPr>
              <a:t>since 2002 </a:t>
            </a:r>
          </a:p>
          <a:p>
            <a:pPr algn="ctr">
              <a:defRPr sz="1800"/>
            </a:pPr>
            <a:r>
              <a:rPr lang="en-US" sz="1200" b="1" i="0" baseline="0" dirty="0" err="1" smtClean="0">
                <a:effectLst/>
              </a:rPr>
              <a:t>Gened</a:t>
            </a:r>
            <a:r>
              <a:rPr lang="en-US" sz="1200" b="1" i="0" baseline="0" dirty="0" smtClean="0">
                <a:effectLst/>
              </a:rPr>
              <a:t>, CTT and gifted: data from IBO 1998-2005; DOE 2006-2013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12581519221862"/>
          <c:y val="2.43445692883895E-2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1.5406162464986E-2"/>
          <c:y val="0.124325842696629"/>
          <c:w val="0.96918767507002801"/>
          <c:h val="0.707038101978825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trend'!$J$31:$Y$31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trend'!$J$32:$Y$32</c:f>
              <c:numCache>
                <c:formatCode>0.0</c:formatCode>
                <c:ptCount val="16"/>
                <c:pt idx="0">
                  <c:v>28.08717250220332</c:v>
                </c:pt>
                <c:pt idx="1">
                  <c:v>27.50888256556177</c:v>
                </c:pt>
                <c:pt idx="2">
                  <c:v>27.230740547393509</c:v>
                </c:pt>
                <c:pt idx="3">
                  <c:v>27.356857818504299</c:v>
                </c:pt>
                <c:pt idx="4">
                  <c:v>27.044258811460391</c:v>
                </c:pt>
                <c:pt idx="5">
                  <c:v>26.700728862973719</c:v>
                </c:pt>
                <c:pt idx="6">
                  <c:v>26.442842354332839</c:v>
                </c:pt>
                <c:pt idx="7">
                  <c:v>25.920627802690579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07104"/>
        <c:axId val="45808640"/>
      </c:lineChart>
      <c:catAx>
        <c:axId val="45807104"/>
        <c:scaling>
          <c:orientation val="minMax"/>
        </c:scaling>
        <c:delete val="0"/>
        <c:axPos val="b"/>
        <c:majorTickMark val="none"/>
        <c:minorTickMark val="none"/>
        <c:tickLblPos val="nextTo"/>
        <c:crossAx val="45808640"/>
        <c:crosses val="autoZero"/>
        <c:auto val="1"/>
        <c:lblAlgn val="ctr"/>
        <c:lblOffset val="100"/>
        <c:noMultiLvlLbl val="0"/>
      </c:catAx>
      <c:valAx>
        <c:axId val="45808640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45807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smtClean="0">
                <a:solidFill>
                  <a:srgbClr val="FF6600"/>
                </a:solidFill>
                <a:effectLst/>
              </a:rPr>
              <a:t>Total </a:t>
            </a:r>
            <a:r>
              <a:rPr lang="en-US" sz="2000" b="1" i="0" baseline="0" dirty="0">
                <a:solidFill>
                  <a:srgbClr val="FF6600"/>
                </a:solidFill>
                <a:effectLst/>
              </a:rPr>
              <a:t>no. of teachers dropped by 5,000 since 2007-8 </a:t>
            </a:r>
            <a:endParaRPr lang="en-US" sz="2000" dirty="0">
              <a:solidFill>
                <a:srgbClr val="FF6600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data source: Mayor's Management Report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2881752426295501"/>
          <c:y val="1.4768700787401599E-3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3.05555555555556E-2"/>
          <c:y val="0.18242978491463299"/>
          <c:w val="0.93888888888888999"/>
          <c:h val="0.70159033202361798"/>
        </c:manualLayout>
      </c:layout>
      <c:lineChart>
        <c:grouping val="standard"/>
        <c:varyColors val="0"/>
        <c:ser>
          <c:idx val="0"/>
          <c:order val="0"/>
          <c:tx>
            <c:strRef>
              <c:f>'teachers MMR'!$C$32</c:f>
              <c:strCache>
                <c:ptCount val="1"/>
                <c:pt idx="0">
                  <c:v>teachers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54320987654321E-2"/>
                  <c:y val="-1.7471062349269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'teachers MMR'!$D$31:$I$31</c:f>
              <c:strCache>
                <c:ptCount val="6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 13</c:v>
                </c:pt>
              </c:strCache>
            </c:strRef>
          </c:cat>
          <c:val>
            <c:numRef>
              <c:f>'teachers MMR'!$D$32:$I$32</c:f>
              <c:numCache>
                <c:formatCode>#,##0</c:formatCode>
                <c:ptCount val="6"/>
                <c:pt idx="0">
                  <c:v>79109</c:v>
                </c:pt>
                <c:pt idx="1">
                  <c:v>79021</c:v>
                </c:pt>
                <c:pt idx="2">
                  <c:v>76795</c:v>
                </c:pt>
                <c:pt idx="3">
                  <c:v>74958</c:v>
                </c:pt>
                <c:pt idx="4">
                  <c:v>72787</c:v>
                </c:pt>
                <c:pt idx="5">
                  <c:v>73844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47296"/>
        <c:axId val="45848832"/>
      </c:lineChart>
      <c:catAx>
        <c:axId val="45847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5848832"/>
        <c:crosses val="autoZero"/>
        <c:auto val="1"/>
        <c:lblAlgn val="ctr"/>
        <c:lblOffset val="100"/>
        <c:noMultiLvlLbl val="0"/>
      </c:catAx>
      <c:valAx>
        <c:axId val="45848832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4584729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Graphs'!$B$2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Graphs'!$A$3:$A$9</c:f>
              <c:strCache>
                <c:ptCount val="7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Graphs'!$B$3:$B$9</c:f>
              <c:numCache>
                <c:formatCode>0.0%</c:formatCode>
                <c:ptCount val="7"/>
                <c:pt idx="0">
                  <c:v>0.871</c:v>
                </c:pt>
                <c:pt idx="1">
                  <c:v>0.97899999999999998</c:v>
                </c:pt>
                <c:pt idx="2">
                  <c:v>0.95299999999999996</c:v>
                </c:pt>
                <c:pt idx="3">
                  <c:v>0.88800000000000001</c:v>
                </c:pt>
                <c:pt idx="4">
                  <c:v>0.92300000000000004</c:v>
                </c:pt>
                <c:pt idx="5">
                  <c:v>0.94299999999999995</c:v>
                </c:pt>
              </c:numCache>
            </c:numRef>
          </c:val>
        </c:ser>
        <c:ser>
          <c:idx val="1"/>
          <c:order val="1"/>
          <c:tx>
            <c:strRef>
              <c:f>'By Borough Graphs'!$C$2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1111111111111099E-2"/>
                  <c:y val="4.6296296296296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Graphs'!$A$3:$A$9</c:f>
              <c:strCache>
                <c:ptCount val="7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Graphs'!$C$3:$C$9</c:f>
              <c:numCache>
                <c:formatCode>0.0%</c:formatCode>
                <c:ptCount val="7"/>
                <c:pt idx="0">
                  <c:v>0.68400000000000005</c:v>
                </c:pt>
                <c:pt idx="1">
                  <c:v>0.86899999999999999</c:v>
                </c:pt>
                <c:pt idx="2">
                  <c:v>0.90700000000000003</c:v>
                </c:pt>
                <c:pt idx="3">
                  <c:v>0.75800000000000001</c:v>
                </c:pt>
                <c:pt idx="4">
                  <c:v>0.78500000000000003</c:v>
                </c:pt>
                <c:pt idx="5">
                  <c:v>0.76300000000000001</c:v>
                </c:pt>
              </c:numCache>
            </c:numRef>
          </c:val>
        </c:ser>
        <c:ser>
          <c:idx val="2"/>
          <c:order val="2"/>
          <c:tx>
            <c:strRef>
              <c:f>'By Borough Graphs'!$D$2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Graphs'!$A$3:$A$9</c:f>
              <c:strCache>
                <c:ptCount val="7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Graphs'!$D$3:$D$9</c:f>
              <c:numCache>
                <c:formatCode>General</c:formatCode>
                <c:ptCount val="7"/>
                <c:pt idx="6" formatCode="0.0%">
                  <c:v>0.89400000000000002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460416"/>
        <c:axId val="78461952"/>
      </c:barChart>
      <c:catAx>
        <c:axId val="78460416"/>
        <c:scaling>
          <c:orientation val="minMax"/>
        </c:scaling>
        <c:delete val="0"/>
        <c:axPos val="b"/>
        <c:majorTickMark val="out"/>
        <c:minorTickMark val="none"/>
        <c:tickLblPos val="nextTo"/>
        <c:crossAx val="78461952"/>
        <c:crosses val="autoZero"/>
        <c:auto val="1"/>
        <c:lblAlgn val="ctr"/>
        <c:lblOffset val="100"/>
        <c:noMultiLvlLbl val="0"/>
      </c:catAx>
      <c:valAx>
        <c:axId val="78461952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846041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Graphs'!$B$19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Graphs'!$A$20:$A$26</c:f>
              <c:strCache>
                <c:ptCount val="7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Graphs'!$B$20:$B$26</c:f>
              <c:numCache>
                <c:formatCode>0.0%</c:formatCode>
                <c:ptCount val="7"/>
                <c:pt idx="0">
                  <c:v>0.86599999999999999</c:v>
                </c:pt>
                <c:pt idx="1">
                  <c:v>0.99399999999999999</c:v>
                </c:pt>
                <c:pt idx="2">
                  <c:v>0.88900000000000001</c:v>
                </c:pt>
                <c:pt idx="3" formatCode="0%">
                  <c:v>1.08</c:v>
                </c:pt>
                <c:pt idx="4">
                  <c:v>1.056</c:v>
                </c:pt>
                <c:pt idx="5">
                  <c:v>0.93899999999999995</c:v>
                </c:pt>
              </c:numCache>
            </c:numRef>
          </c:val>
        </c:ser>
        <c:ser>
          <c:idx val="1"/>
          <c:order val="1"/>
          <c:tx>
            <c:strRef>
              <c:f>'By Borough Graphs'!$C$19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7391304347826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Graphs'!$A$20:$A$26</c:f>
              <c:strCache>
                <c:ptCount val="7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Graphs'!$C$20:$C$26</c:f>
              <c:numCache>
                <c:formatCode>0.0%</c:formatCode>
                <c:ptCount val="7"/>
                <c:pt idx="0">
                  <c:v>0.82699999999999996</c:v>
                </c:pt>
                <c:pt idx="1">
                  <c:v>0.82199999999999995</c:v>
                </c:pt>
                <c:pt idx="2">
                  <c:v>0.76100000000000001</c:v>
                </c:pt>
                <c:pt idx="3" formatCode="0%">
                  <c:v>0.91</c:v>
                </c:pt>
                <c:pt idx="4">
                  <c:v>0.80500000000000005</c:v>
                </c:pt>
                <c:pt idx="5">
                  <c:v>0.70899999999999996</c:v>
                </c:pt>
              </c:numCache>
            </c:numRef>
          </c:val>
        </c:ser>
        <c:ser>
          <c:idx val="2"/>
          <c:order val="2"/>
          <c:tx>
            <c:strRef>
              <c:f>'By Borough Graphs'!$D$19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Graphs'!$A$20:$A$26</c:f>
              <c:strCache>
                <c:ptCount val="7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Graphs'!$D$20:$D$26</c:f>
              <c:numCache>
                <c:formatCode>General</c:formatCode>
                <c:ptCount val="7"/>
                <c:pt idx="6" formatCode="0.0%">
                  <c:v>0.89400000000000002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18400"/>
        <c:axId val="44528384"/>
      </c:barChart>
      <c:catAx>
        <c:axId val="44518400"/>
        <c:scaling>
          <c:orientation val="minMax"/>
        </c:scaling>
        <c:delete val="0"/>
        <c:axPos val="b"/>
        <c:majorTickMark val="out"/>
        <c:minorTickMark val="none"/>
        <c:tickLblPos val="nextTo"/>
        <c:crossAx val="44528384"/>
        <c:crosses val="autoZero"/>
        <c:auto val="1"/>
        <c:lblAlgn val="ctr"/>
        <c:lblOffset val="100"/>
        <c:noMultiLvlLbl val="0"/>
      </c:catAx>
      <c:valAx>
        <c:axId val="44528384"/>
        <c:scaling>
          <c:orientation val="minMax"/>
          <c:max val="1.100000000000000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451840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Graphs'!$B$29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Graphs'!$A$30:$A$42</c:f>
              <c:strCache>
                <c:ptCount val="13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  <c:pt idx="12">
                  <c:v>High Schools</c:v>
                </c:pt>
              </c:strCache>
            </c:strRef>
          </c:cat>
          <c:val>
            <c:numRef>
              <c:f>'By Borough Graphs'!$B$30:$B$42</c:f>
              <c:numCache>
                <c:formatCode>0.0%</c:formatCode>
                <c:ptCount val="13"/>
                <c:pt idx="0">
                  <c:v>0.74099999999999999</c:v>
                </c:pt>
                <c:pt idx="1">
                  <c:v>0.79600000000000004</c:v>
                </c:pt>
                <c:pt idx="2">
                  <c:v>1.1080000000000001</c:v>
                </c:pt>
                <c:pt idx="3">
                  <c:v>0.66500000000000004</c:v>
                </c:pt>
                <c:pt idx="4">
                  <c:v>0.76</c:v>
                </c:pt>
                <c:pt idx="5">
                  <c:v>0.72</c:v>
                </c:pt>
                <c:pt idx="6">
                  <c:v>0.81399999999999995</c:v>
                </c:pt>
                <c:pt idx="7">
                  <c:v>1.1890000000000001</c:v>
                </c:pt>
                <c:pt idx="8">
                  <c:v>0.95499999999999996</c:v>
                </c:pt>
                <c:pt idx="9" formatCode="0%">
                  <c:v>1.01</c:v>
                </c:pt>
                <c:pt idx="10" formatCode="0%">
                  <c:v>0.7</c:v>
                </c:pt>
                <c:pt idx="11" formatCode="0%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'By Borough Graphs'!$C$29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Graphs'!$A$30:$A$42</c:f>
              <c:strCache>
                <c:ptCount val="13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  <c:pt idx="12">
                  <c:v>High Schools</c:v>
                </c:pt>
              </c:strCache>
            </c:strRef>
          </c:cat>
          <c:val>
            <c:numRef>
              <c:f>'By Borough Graphs'!$C$30:$C$42</c:f>
              <c:numCache>
                <c:formatCode>0.0%</c:formatCode>
                <c:ptCount val="13"/>
                <c:pt idx="0">
                  <c:v>0.68700000000000006</c:v>
                </c:pt>
                <c:pt idx="1">
                  <c:v>0.65100000000000002</c:v>
                </c:pt>
                <c:pt idx="2">
                  <c:v>0.85599999999999998</c:v>
                </c:pt>
                <c:pt idx="3">
                  <c:v>0.59099999999999997</c:v>
                </c:pt>
                <c:pt idx="4">
                  <c:v>0.74099999999999999</c:v>
                </c:pt>
                <c:pt idx="5">
                  <c:v>0.623</c:v>
                </c:pt>
                <c:pt idx="6">
                  <c:v>0.74299999999999999</c:v>
                </c:pt>
                <c:pt idx="7">
                  <c:v>0.96399999999999997</c:v>
                </c:pt>
                <c:pt idx="8">
                  <c:v>0.79500000000000004</c:v>
                </c:pt>
                <c:pt idx="9">
                  <c:v>0.8</c:v>
                </c:pt>
                <c:pt idx="10">
                  <c:v>0.65300000000000002</c:v>
                </c:pt>
                <c:pt idx="11">
                  <c:v>0.6</c:v>
                </c:pt>
              </c:numCache>
            </c:numRef>
          </c:val>
        </c:ser>
        <c:ser>
          <c:idx val="2"/>
          <c:order val="2"/>
          <c:tx>
            <c:strRef>
              <c:f>'By Borough Graphs'!$D$29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Graphs'!$A$30:$A$42</c:f>
              <c:strCache>
                <c:ptCount val="13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  <c:pt idx="12">
                  <c:v>High Schools</c:v>
                </c:pt>
              </c:strCache>
            </c:strRef>
          </c:cat>
          <c:val>
            <c:numRef>
              <c:f>'By Borough Graphs'!$D$30:$D$42</c:f>
              <c:numCache>
                <c:formatCode>General</c:formatCode>
                <c:ptCount val="13"/>
                <c:pt idx="12" formatCode="0.0%">
                  <c:v>0.88600000000000001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551040"/>
        <c:axId val="46552576"/>
      </c:barChart>
      <c:catAx>
        <c:axId val="46551040"/>
        <c:scaling>
          <c:orientation val="minMax"/>
        </c:scaling>
        <c:delete val="0"/>
        <c:axPos val="b"/>
        <c:majorTickMark val="out"/>
        <c:minorTickMark val="none"/>
        <c:tickLblPos val="nextTo"/>
        <c:crossAx val="46552576"/>
        <c:crosses val="autoZero"/>
        <c:auto val="1"/>
        <c:lblAlgn val="ctr"/>
        <c:lblOffset val="100"/>
        <c:noMultiLvlLbl val="0"/>
      </c:catAx>
      <c:valAx>
        <c:axId val="46552576"/>
        <c:scaling>
          <c:orientation val="minMax"/>
          <c:max val="1.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655104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Graphs'!$B$45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Graphs'!$A$46:$A$53</c:f>
              <c:strCache>
                <c:ptCount val="8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  <c:pt idx="7">
                  <c:v>High Schools</c:v>
                </c:pt>
              </c:strCache>
            </c:strRef>
          </c:cat>
          <c:val>
            <c:numRef>
              <c:f>'By Borough Graphs'!$B$46:$B$53</c:f>
              <c:numCache>
                <c:formatCode>0.0%</c:formatCode>
                <c:ptCount val="8"/>
                <c:pt idx="0">
                  <c:v>1.206</c:v>
                </c:pt>
                <c:pt idx="1">
                  <c:v>1.097</c:v>
                </c:pt>
                <c:pt idx="2" formatCode="0%">
                  <c:v>1.1000000000000001</c:v>
                </c:pt>
                <c:pt idx="3">
                  <c:v>1.0609999999999999</c:v>
                </c:pt>
                <c:pt idx="4" formatCode="0%">
                  <c:v>0.98</c:v>
                </c:pt>
                <c:pt idx="5">
                  <c:v>0.95599999999999996</c:v>
                </c:pt>
                <c:pt idx="6">
                  <c:v>1.073</c:v>
                </c:pt>
              </c:numCache>
            </c:numRef>
          </c:val>
        </c:ser>
        <c:ser>
          <c:idx val="1"/>
          <c:order val="1"/>
          <c:tx>
            <c:strRef>
              <c:f>'By Borough Graphs'!$C$45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Graphs'!$A$46:$A$53</c:f>
              <c:strCache>
                <c:ptCount val="8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  <c:pt idx="7">
                  <c:v>High Schools</c:v>
                </c:pt>
              </c:strCache>
            </c:strRef>
          </c:cat>
          <c:val>
            <c:numRef>
              <c:f>'By Borough Graphs'!$C$46:$C$53</c:f>
              <c:numCache>
                <c:formatCode>0.0%</c:formatCode>
                <c:ptCount val="8"/>
                <c:pt idx="0">
                  <c:v>0.95699999999999996</c:v>
                </c:pt>
                <c:pt idx="1">
                  <c:v>0.98599999999999999</c:v>
                </c:pt>
                <c:pt idx="2">
                  <c:v>0.89500000000000002</c:v>
                </c:pt>
                <c:pt idx="3">
                  <c:v>0.875</c:v>
                </c:pt>
                <c:pt idx="4">
                  <c:v>0.84499999999999997</c:v>
                </c:pt>
                <c:pt idx="5">
                  <c:v>0.753</c:v>
                </c:pt>
                <c:pt idx="6" formatCode="0%">
                  <c:v>0.91</c:v>
                </c:pt>
              </c:numCache>
            </c:numRef>
          </c:val>
        </c:ser>
        <c:ser>
          <c:idx val="2"/>
          <c:order val="2"/>
          <c:tx>
            <c:strRef>
              <c:f>'By Borough Graphs'!$D$45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Graphs'!$A$46:$A$53</c:f>
              <c:strCache>
                <c:ptCount val="8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  <c:pt idx="7">
                  <c:v>High Schools</c:v>
                </c:pt>
              </c:strCache>
            </c:strRef>
          </c:cat>
          <c:val>
            <c:numRef>
              <c:f>'By Borough Graphs'!$D$46:$D$53</c:f>
              <c:numCache>
                <c:formatCode>General</c:formatCode>
                <c:ptCount val="8"/>
                <c:pt idx="7" formatCode="0.0%">
                  <c:v>1.107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589440"/>
        <c:axId val="46590976"/>
      </c:barChart>
      <c:catAx>
        <c:axId val="46589440"/>
        <c:scaling>
          <c:orientation val="minMax"/>
        </c:scaling>
        <c:delete val="0"/>
        <c:axPos val="b"/>
        <c:majorTickMark val="out"/>
        <c:minorTickMark val="none"/>
        <c:tickLblPos val="nextTo"/>
        <c:crossAx val="46590976"/>
        <c:crosses val="autoZero"/>
        <c:auto val="1"/>
        <c:lblAlgn val="ctr"/>
        <c:lblOffset val="100"/>
        <c:noMultiLvlLbl val="0"/>
      </c:catAx>
      <c:valAx>
        <c:axId val="46590976"/>
        <c:scaling>
          <c:orientation val="minMax"/>
          <c:max val="1.3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658944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Graphs'!$A$56</c:f>
              <c:strCache>
                <c:ptCount val="1"/>
                <c:pt idx="0">
                  <c:v>D31</c:v>
                </c:pt>
              </c:strCache>
            </c:strRef>
          </c:tx>
          <c:spPr>
            <a:solidFill>
              <a:srgbClr val="AD8F67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Graphs'!$B$55:$D$55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'By Borough Graphs'!$B$56:$D$56</c:f>
              <c:numCache>
                <c:formatCode>0.0%</c:formatCode>
                <c:ptCount val="3"/>
                <c:pt idx="0" formatCode="0%">
                  <c:v>1.08</c:v>
                </c:pt>
                <c:pt idx="1">
                  <c:v>0.84499999999999997</c:v>
                </c:pt>
              </c:numCache>
            </c:numRef>
          </c:val>
        </c:ser>
        <c:ser>
          <c:idx val="1"/>
          <c:order val="1"/>
          <c:tx>
            <c:strRef>
              <c:f>'By Borough Graphs'!$A$57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Graphs'!$B$55:$D$55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'By Borough Graphs'!$B$57:$D$57</c:f>
              <c:numCache>
                <c:formatCode>General</c:formatCode>
                <c:ptCount val="3"/>
                <c:pt idx="2" formatCode="0.0%">
                  <c:v>1.032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11360"/>
        <c:axId val="49721344"/>
      </c:barChart>
      <c:catAx>
        <c:axId val="49711360"/>
        <c:scaling>
          <c:orientation val="minMax"/>
        </c:scaling>
        <c:delete val="0"/>
        <c:axPos val="b"/>
        <c:majorTickMark val="out"/>
        <c:minorTickMark val="none"/>
        <c:tickLblPos val="nextTo"/>
        <c:crossAx val="49721344"/>
        <c:crosses val="autoZero"/>
        <c:auto val="1"/>
        <c:lblAlgn val="ctr"/>
        <c:lblOffset val="100"/>
        <c:noMultiLvlLbl val="0"/>
      </c:catAx>
      <c:valAx>
        <c:axId val="49721344"/>
        <c:scaling>
          <c:orientation val="minMax"/>
          <c:max val="1.100000000000000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9711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# of Seats Needed in all districts with building utilization rates higher than 100% at HS level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'Districts 100% or over (Seats)'!$A$9:$A$10</c:f>
              <c:strCache>
                <c:ptCount val="2"/>
                <c:pt idx="0">
                  <c:v>QUEENS HS</c:v>
                </c:pt>
                <c:pt idx="1">
                  <c:v>STATEN ISLAND HS</c:v>
                </c:pt>
              </c:strCache>
            </c:strRef>
          </c:cat>
          <c:val>
            <c:numRef>
              <c:f>'Districts 100% or over (Seats)'!$B$9:$B$10</c:f>
              <c:numCache>
                <c:formatCode>#,##0</c:formatCode>
                <c:ptCount val="2"/>
                <c:pt idx="0">
                  <c:v>7295</c:v>
                </c:pt>
                <c:pt idx="1">
                  <c:v>518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46688"/>
        <c:axId val="49748224"/>
      </c:barChart>
      <c:catAx>
        <c:axId val="49746688"/>
        <c:scaling>
          <c:orientation val="minMax"/>
        </c:scaling>
        <c:delete val="0"/>
        <c:axPos val="b"/>
        <c:majorTickMark val="out"/>
        <c:minorTickMark val="none"/>
        <c:tickLblPos val="nextTo"/>
        <c:crossAx val="49748224"/>
        <c:crosses val="autoZero"/>
        <c:auto val="1"/>
        <c:lblAlgn val="ctr"/>
        <c:lblOffset val="100"/>
        <c:noMultiLvlLbl val="0"/>
      </c:catAx>
      <c:valAx>
        <c:axId val="497482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9746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# of Seats Needed in all districts with </a:t>
            </a:r>
            <a:r>
              <a:rPr lang="en-US" sz="1800" b="1" i="0" baseline="0" dirty="0" smtClean="0">
                <a:effectLst/>
              </a:rPr>
              <a:t>ES building </a:t>
            </a:r>
            <a:r>
              <a:rPr lang="en-US" sz="1800" b="1" i="0" baseline="0" dirty="0">
                <a:effectLst/>
              </a:rPr>
              <a:t>utilization rates higher than 100</a:t>
            </a:r>
            <a:r>
              <a:rPr lang="en-US" sz="1800" b="1" i="0" baseline="0" dirty="0" smtClean="0">
                <a:effectLst/>
              </a:rPr>
              <a:t>%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('Districts 100% or over (Seats)'!$A$1:$A$10,'Districts 100% or over (Seats)'!$A$13)</c:f>
              <c:strCache>
                <c:ptCount val="11"/>
                <c:pt idx="0">
                  <c:v>D10</c:v>
                </c:pt>
                <c:pt idx="1">
                  <c:v>D11</c:v>
                </c:pt>
                <c:pt idx="2">
                  <c:v>D15</c:v>
                </c:pt>
                <c:pt idx="3">
                  <c:v>D20</c:v>
                </c:pt>
                <c:pt idx="4">
                  <c:v>D22</c:v>
                </c:pt>
                <c:pt idx="5">
                  <c:v>D24</c:v>
                </c:pt>
                <c:pt idx="6">
                  <c:v>D25</c:v>
                </c:pt>
                <c:pt idx="7">
                  <c:v>D26</c:v>
                </c:pt>
                <c:pt idx="8">
                  <c:v>D27</c:v>
                </c:pt>
                <c:pt idx="9">
                  <c:v>D30</c:v>
                </c:pt>
                <c:pt idx="10">
                  <c:v>D31</c:v>
                </c:pt>
              </c:strCache>
            </c:strRef>
          </c:cat>
          <c:val>
            <c:numRef>
              <c:f>('Districts 100% or over (Seats)'!$B$1:$B$10,'Districts 100% or over (Seats)'!$B$13)</c:f>
              <c:numCache>
                <c:formatCode>#,##0</c:formatCode>
                <c:ptCount val="11"/>
                <c:pt idx="0">
                  <c:v>1929</c:v>
                </c:pt>
                <c:pt idx="1">
                  <c:v>1237</c:v>
                </c:pt>
                <c:pt idx="2">
                  <c:v>1822</c:v>
                </c:pt>
                <c:pt idx="3">
                  <c:v>3912</c:v>
                </c:pt>
                <c:pt idx="4" formatCode="General">
                  <c:v>189</c:v>
                </c:pt>
                <c:pt idx="5">
                  <c:v>5318</c:v>
                </c:pt>
                <c:pt idx="6">
                  <c:v>1637</c:v>
                </c:pt>
                <c:pt idx="7">
                  <c:v>1231</c:v>
                </c:pt>
                <c:pt idx="8">
                  <c:v>1451</c:v>
                </c:pt>
                <c:pt idx="9">
                  <c:v>1476</c:v>
                </c:pt>
                <c:pt idx="10">
                  <c:v>2279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80992"/>
        <c:axId val="49782784"/>
      </c:barChart>
      <c:catAx>
        <c:axId val="49780992"/>
        <c:scaling>
          <c:orientation val="minMax"/>
        </c:scaling>
        <c:delete val="0"/>
        <c:axPos val="b"/>
        <c:majorTickMark val="out"/>
        <c:minorTickMark val="none"/>
        <c:tickLblPos val="nextTo"/>
        <c:crossAx val="49782784"/>
        <c:crosses val="autoZero"/>
        <c:auto val="1"/>
        <c:lblAlgn val="ctr"/>
        <c:lblOffset val="100"/>
        <c:noMultiLvlLbl val="0"/>
      </c:catAx>
      <c:valAx>
        <c:axId val="497827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9780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0.80572</cdr:x>
      <cdr:y>0.85239</cdr:y>
    </cdr:from>
    <cdr:to>
      <cdr:x>0.97287</cdr:x>
      <cdr:y>0.94907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24689" y="4070350"/>
          <a:ext cx="1457324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 smtClean="0"/>
            <a:t>*Statistical Forecasting does not include D75 students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0.66643</cdr:x>
      <cdr:y>0.25193</cdr:y>
    </cdr:from>
    <cdr:to>
      <cdr:x>0.98207</cdr:x>
      <cdr:y>0.29554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99137" y="1244603"/>
          <a:ext cx="2794014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dirty="0" smtClean="0"/>
            <a:t>*Statistical Forecasting does not include D75 students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9CD04-686D-FB42-87E5-E036B4958964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7D9A9-B28D-8644-9F6F-E887FF670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18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CE2E-778E-1143-8E3E-8AE59F6F89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6D3F-CCCE-5B49-BF13-65E29BF8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FA88B-A37A-EB47-A09C-779C117D0048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cityofnewyork.us/Education/Projected-Public-School-Ratio/n7ta-pz8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cityofnewyork.us/Education/Projected-Public-School-Ratio/n7ta-pz8k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cityofnewyork.us/Education/Projected-Public-School-Ratio/n7ta-pz8k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cityofnewyork.us/Education/Projected-Public-School-Ratio/n7ta-pz8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cityofnewyork.us/Education/Projected-Public-School-Ratio/n7ta-pz8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cityofnewyork.us/Education/Projected-Public-School-Ratio/n7ta-pz8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cityofnewyork.us/Education/Projected-Public-School-Ratio/n7ta-pz8k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6725"/>
            <a:ext cx="78486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New york city council hearing </a:t>
            </a:r>
            <a:br>
              <a:rPr lang="en-US" sz="3100" dirty="0" smtClean="0"/>
            </a:br>
            <a:r>
              <a:rPr lang="en-US" sz="3100" dirty="0" smtClean="0"/>
              <a:t>on doe Capital plan</a:t>
            </a:r>
            <a:r>
              <a:rPr lang="en-US" sz="3100" i="1" dirty="0" smtClean="0"/>
              <a:t> </a:t>
            </a:r>
            <a:r>
              <a:rPr lang="en-US" sz="3100" dirty="0" smtClean="0"/>
              <a:t>2015-2019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i="1" dirty="0"/>
              <a:t>Charts to accompany testimony </a:t>
            </a:r>
            <a:br>
              <a:rPr lang="en-US" sz="2400" i="1" dirty="0"/>
            </a:b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Leonie </a:t>
            </a:r>
            <a:r>
              <a:rPr lang="en-US" dirty="0" err="1" smtClean="0"/>
              <a:t>Haimson</a:t>
            </a:r>
            <a:r>
              <a:rPr lang="en-US" dirty="0" smtClean="0"/>
              <a:t>, Executive Director </a:t>
            </a:r>
          </a:p>
          <a:p>
            <a:r>
              <a:rPr lang="en-US" dirty="0" smtClean="0"/>
              <a:t>Class Size Matters</a:t>
            </a:r>
          </a:p>
          <a:p>
            <a:r>
              <a:rPr lang="en-US" dirty="0" smtClean="0"/>
              <a:t>March 18,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 of Seats currently needed  to bring buildings to 100% or less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149397"/>
              </p:ext>
            </p:extLst>
          </p:nvPr>
        </p:nvGraphicFramePr>
        <p:xfrm>
          <a:off x="5219700" y="1689100"/>
          <a:ext cx="3695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399" y="6211669"/>
            <a:ext cx="49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*These figures are the difference between capacity &amp; enrollment in the organizational target #  in 2012-2013 Blue Book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574191"/>
              </p:ext>
            </p:extLst>
          </p:nvPr>
        </p:nvGraphicFramePr>
        <p:xfrm>
          <a:off x="279400" y="1689100"/>
          <a:ext cx="505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6567268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46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Enrollment projections suggest many MORE districts will require additional seats in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2015-2019 capital plan has </a:t>
            </a:r>
            <a:r>
              <a:rPr lang="en-US" sz="1800" dirty="0"/>
              <a:t>31,754 </a:t>
            </a:r>
            <a:r>
              <a:rPr lang="en-US" sz="1800" dirty="0" smtClean="0"/>
              <a:t>seats plus 2,100 full-day pre-K seats and 4,900 seats for class size reduction, if bond issue passes.</a:t>
            </a:r>
          </a:p>
          <a:p>
            <a:endParaRPr lang="en-US" sz="1800" dirty="0"/>
          </a:p>
          <a:p>
            <a:r>
              <a:rPr lang="en-US" sz="1800" dirty="0" smtClean="0"/>
              <a:t>When compared to the enrollment projections by Statistical Forecasting and Grier Partnership through 2021, many districts will require more seats than the Capital Plan has allotted. </a:t>
            </a:r>
          </a:p>
          <a:p>
            <a:endParaRPr lang="en-US" sz="1800" dirty="0" smtClean="0"/>
          </a:p>
          <a:p>
            <a:r>
              <a:rPr lang="en-US" sz="1800" dirty="0" smtClean="0"/>
              <a:t>Grier Partnership projects enrollment growth at 70,341, Statistical </a:t>
            </a:r>
            <a:r>
              <a:rPr lang="en-US" sz="1800" dirty="0"/>
              <a:t>Forecasting </a:t>
            </a:r>
            <a:r>
              <a:rPr lang="en-US" sz="1800" dirty="0" smtClean="0"/>
              <a:t>at 60,230, and estimates from Housing Starts are 51,727.</a:t>
            </a:r>
          </a:p>
          <a:p>
            <a:endParaRPr lang="en-US" sz="1800" dirty="0"/>
          </a:p>
          <a:p>
            <a:r>
              <a:rPr lang="en-US" sz="1800" dirty="0" smtClean="0"/>
              <a:t>The following slides have citywide &amp; district-by-district for enrollment growth from SF, GP &amp; housing start estimates, compared to new seats in the capital plan.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213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City-wide Enrollment </a:t>
            </a:r>
            <a:r>
              <a:rPr lang="en-US" dirty="0"/>
              <a:t>Projections K-8 </a:t>
            </a:r>
            <a:r>
              <a:rPr lang="en-US" dirty="0" smtClean="0"/>
              <a:t>vs</a:t>
            </a:r>
            <a:r>
              <a:rPr lang="en-US" dirty="0"/>
              <a:t>. New Seats in Capital Plan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72700" y="271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307812"/>
            <a:ext cx="213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K-8 Seats </a:t>
            </a:r>
            <a:r>
              <a:rPr lang="en-US" sz="800" dirty="0"/>
              <a:t>in Capital Plan are categorized as </a:t>
            </a:r>
            <a:r>
              <a:rPr lang="en-US" sz="800" dirty="0" smtClean="0"/>
              <a:t>Small PS and PS/IS and includes 4,900 seats for class size reduction if Bond issue passes.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344265"/>
              </p:ext>
            </p:extLst>
          </p:nvPr>
        </p:nvGraphicFramePr>
        <p:xfrm>
          <a:off x="457200" y="1600200"/>
          <a:ext cx="6692900" cy="470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2117636"/>
            <a:ext cx="2133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543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City-wide Enrollment Projections </a:t>
            </a:r>
            <a:r>
              <a:rPr lang="en-US" sz="2800" dirty="0" smtClean="0"/>
              <a:t>HS vs</a:t>
            </a:r>
            <a:r>
              <a:rPr lang="en-US" sz="2800" dirty="0"/>
              <a:t>. New Seats in Capital Plan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866318"/>
              </p:ext>
            </p:extLst>
          </p:nvPr>
        </p:nvGraphicFramePr>
        <p:xfrm>
          <a:off x="457200" y="1600200"/>
          <a:ext cx="63500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185446"/>
            <a:ext cx="2298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HS Seats in Capital Plan are categorized as IS/HS and does not include seats for class size reduction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827372"/>
            <a:ext cx="2298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9179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Manhattan Enrollment Projections K-8 by District vs. New Seats in Capital Plan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059554"/>
              </p:ext>
            </p:extLst>
          </p:nvPr>
        </p:nvGraphicFramePr>
        <p:xfrm>
          <a:off x="6089650" y="3195320"/>
          <a:ext cx="2508250" cy="190500"/>
        </p:xfrm>
        <a:graphic>
          <a:graphicData uri="http://schemas.openxmlformats.org/drawingml/2006/table">
            <a:tbl>
              <a:tblPr/>
              <a:tblGrid>
                <a:gridCol w="25082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*Statistical Forecasting does not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include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D75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students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757773"/>
              </p:ext>
            </p:extLst>
          </p:nvPr>
        </p:nvGraphicFramePr>
        <p:xfrm>
          <a:off x="190500" y="1785620"/>
          <a:ext cx="8750300" cy="490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89650" y="3536950"/>
            <a:ext cx="261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647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Bronx Enrollment </a:t>
            </a:r>
            <a:r>
              <a:rPr lang="en-US" dirty="0"/>
              <a:t>Projections K-8 by District vs. New Seats in Capital Plan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500742"/>
              </p:ext>
            </p:extLst>
          </p:nvPr>
        </p:nvGraphicFramePr>
        <p:xfrm>
          <a:off x="6178550" y="3190240"/>
          <a:ext cx="2508250" cy="190500"/>
        </p:xfrm>
        <a:graphic>
          <a:graphicData uri="http://schemas.openxmlformats.org/drawingml/2006/table">
            <a:tbl>
              <a:tblPr/>
              <a:tblGrid>
                <a:gridCol w="25082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*Statistical Forecasting does not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include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D75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 Neue"/>
                        </a:rPr>
                        <a:t>students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215186"/>
              </p:ext>
            </p:extLst>
          </p:nvPr>
        </p:nvGraphicFramePr>
        <p:xfrm>
          <a:off x="209550" y="1701800"/>
          <a:ext cx="880745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89650" y="3536950"/>
            <a:ext cx="261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02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Brooklyn Enrollment </a:t>
            </a:r>
            <a:r>
              <a:rPr lang="en-US" dirty="0"/>
              <a:t>Projections K-8 by District vs. New Seats in Capital Plan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665418"/>
              </p:ext>
            </p:extLst>
          </p:nvPr>
        </p:nvGraphicFramePr>
        <p:xfrm>
          <a:off x="139700" y="1866900"/>
          <a:ext cx="7594600" cy="433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84951" y="3562523"/>
            <a:ext cx="261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736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Queens Enrollment </a:t>
            </a:r>
            <a:r>
              <a:rPr lang="en-US" dirty="0"/>
              <a:t>Projections K-8 by District vs. New Seats in Capital Plan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267188"/>
              </p:ext>
            </p:extLst>
          </p:nvPr>
        </p:nvGraphicFramePr>
        <p:xfrm>
          <a:off x="190500" y="1663700"/>
          <a:ext cx="8851900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65851" y="3283296"/>
            <a:ext cx="261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619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Staten Island Enrollment Projections </a:t>
            </a:r>
            <a:r>
              <a:rPr lang="en-US" dirty="0"/>
              <a:t>K-8 by District vs. New Seats in Capital Plan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287217"/>
              </p:ext>
            </p:extLst>
          </p:nvPr>
        </p:nvGraphicFramePr>
        <p:xfrm>
          <a:off x="457200" y="1701800"/>
          <a:ext cx="6616700" cy="408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46901" y="1701800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*Statistical Forecasting does not include D75 students in its enrollment projections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6901" y="2182861"/>
            <a:ext cx="21970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3727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Also Kindergarten Waitlists in many neighborhoods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198307"/>
              </p:ext>
            </p:extLst>
          </p:nvPr>
        </p:nvGraphicFramePr>
        <p:xfrm>
          <a:off x="203200" y="1524000"/>
          <a:ext cx="84836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624056"/>
              </p:ext>
            </p:extLst>
          </p:nvPr>
        </p:nvGraphicFramePr>
        <p:xfrm>
          <a:off x="203200" y="4076700"/>
          <a:ext cx="47752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987612"/>
              </p:ext>
            </p:extLst>
          </p:nvPr>
        </p:nvGraphicFramePr>
        <p:xfrm>
          <a:off x="5080000" y="4076700"/>
          <a:ext cx="3898900" cy="244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2707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capital plan vs. needs for 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Current capital plan has (at most) </a:t>
            </a:r>
            <a:r>
              <a:rPr lang="en-US" sz="2000" dirty="0" smtClean="0"/>
              <a:t>38,754 </a:t>
            </a:r>
            <a:r>
              <a:rPr lang="en-US" sz="2000" dirty="0" smtClean="0"/>
              <a:t>seats</a:t>
            </a:r>
          </a:p>
          <a:p>
            <a:endParaRPr lang="en-US" sz="2000" dirty="0" smtClean="0"/>
          </a:p>
          <a:p>
            <a:r>
              <a:rPr lang="en-US" sz="2000" dirty="0"/>
              <a:t>DOE admits need of 49,245 </a:t>
            </a:r>
            <a:r>
              <a:rPr lang="en-US" sz="2000" dirty="0" smtClean="0"/>
              <a:t>(though </a:t>
            </a:r>
            <a:r>
              <a:rPr lang="en-US" sz="2000" dirty="0"/>
              <a:t>doesn’t explain </a:t>
            </a:r>
            <a:r>
              <a:rPr lang="en-US" sz="2000" dirty="0" smtClean="0"/>
              <a:t>this figure).</a:t>
            </a:r>
          </a:p>
          <a:p>
            <a:endParaRPr lang="en-US" sz="2000" dirty="0"/>
          </a:p>
          <a:p>
            <a:r>
              <a:rPr lang="en-US" sz="2000" dirty="0" smtClean="0"/>
              <a:t>Official enrollment projections </a:t>
            </a:r>
            <a:r>
              <a:rPr lang="en-US" sz="2000" dirty="0"/>
              <a:t>estimate </a:t>
            </a:r>
            <a:r>
              <a:rPr lang="en-US" sz="2000" dirty="0" smtClean="0"/>
              <a:t>increase of 60,000-70,000 students by 2021 </a:t>
            </a:r>
          </a:p>
          <a:p>
            <a:endParaRPr lang="en-US" sz="2000" dirty="0" smtClean="0"/>
          </a:p>
          <a:p>
            <a:r>
              <a:rPr lang="en-US" sz="2000" dirty="0" smtClean="0"/>
              <a:t>At least 30,000 more seats needed for districts </a:t>
            </a:r>
            <a:r>
              <a:rPr lang="en-US" sz="2000" i="1" dirty="0" smtClean="0"/>
              <a:t>currently</a:t>
            </a:r>
            <a:r>
              <a:rPr lang="en-US" sz="2000" dirty="0" smtClean="0"/>
              <a:t> above 100%</a:t>
            </a:r>
          </a:p>
          <a:p>
            <a:endParaRPr lang="en-US" sz="2000" dirty="0" smtClean="0"/>
          </a:p>
          <a:p>
            <a:r>
              <a:rPr lang="en-US" sz="2000" dirty="0" smtClean="0"/>
              <a:t>This figure does not fully capture need for new seats at neighborhood level, including Kindergarten waiting lists of 2,361 </a:t>
            </a:r>
          </a:p>
          <a:p>
            <a:endParaRPr lang="en-US" sz="2000" dirty="0" smtClean="0"/>
          </a:p>
          <a:p>
            <a:r>
              <a:rPr lang="en-US" sz="2000" dirty="0" smtClean="0"/>
              <a:t>Does not capture need to replace trailers with capacity of about 12,000 seats</a:t>
            </a:r>
          </a:p>
          <a:p>
            <a:endParaRPr lang="en-US" sz="2000" dirty="0" smtClean="0"/>
          </a:p>
          <a:p>
            <a:r>
              <a:rPr lang="en-US" sz="2000" dirty="0" smtClean="0"/>
              <a:t>Also, DOE utilization figures u</a:t>
            </a:r>
            <a:r>
              <a:rPr lang="en-US" sz="2000" i="1" dirty="0" smtClean="0"/>
              <a:t>nderestimate</a:t>
            </a:r>
            <a:r>
              <a:rPr lang="en-US" sz="2000" dirty="0" smtClean="0"/>
              <a:t> actual overcrowding according to most experts and Chancellor, who has appointed a taskforce to improve them.</a:t>
            </a:r>
          </a:p>
          <a:p>
            <a:endParaRPr lang="en-US" sz="2000" dirty="0"/>
          </a:p>
          <a:p>
            <a:r>
              <a:rPr lang="en-US" sz="2000" dirty="0" smtClean="0"/>
              <a:t>Revised utilization formula in “Blue Book” should be aligned to smaller classes, dedicated rooms for art, music, special education services, and more.</a:t>
            </a:r>
          </a:p>
          <a:p>
            <a:endParaRPr lang="en-US" sz="2000" dirty="0" smtClean="0"/>
          </a:p>
          <a:p>
            <a:r>
              <a:rPr lang="en-US" sz="2000" dirty="0" smtClean="0"/>
              <a:t>Actual need for new seats probably &gt;100,000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86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Unmet need in Queens HS especially acute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. </a:t>
            </a:r>
            <a:r>
              <a:rPr lang="en-US" sz="2000" dirty="0" smtClean="0"/>
              <a:t>DOE’s utilization figures indicate a shortage of </a:t>
            </a:r>
            <a:r>
              <a:rPr lang="en-US" sz="2000" dirty="0"/>
              <a:t>7295 seats </a:t>
            </a:r>
            <a:r>
              <a:rPr lang="en-US" sz="2000" dirty="0" smtClean="0"/>
              <a:t>in Queens HS currently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</a:t>
            </a:r>
            <a:r>
              <a:rPr lang="en-US" sz="2000" dirty="0" smtClean="0"/>
              <a:t>hese </a:t>
            </a:r>
            <a:r>
              <a:rPr lang="en-US" sz="2000" dirty="0"/>
              <a:t>figures </a:t>
            </a:r>
            <a:r>
              <a:rPr lang="en-US" sz="2000" dirty="0" smtClean="0"/>
              <a:t>underestimate actual </a:t>
            </a:r>
            <a:r>
              <a:rPr lang="en-US" sz="2000" dirty="0"/>
              <a:t>level of overcrowding, according to most principals</a:t>
            </a:r>
            <a:r>
              <a:rPr lang="en-US" sz="2000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 smtClean="0"/>
              <a:t>DOE consultants project </a:t>
            </a:r>
            <a:r>
              <a:rPr lang="en-US" sz="2000" dirty="0"/>
              <a:t>an increase in </a:t>
            </a:r>
            <a:r>
              <a:rPr lang="en-US" sz="2000" dirty="0" smtClean="0"/>
              <a:t>Queens high </a:t>
            </a:r>
            <a:r>
              <a:rPr lang="en-US" sz="2000" dirty="0"/>
              <a:t>school </a:t>
            </a:r>
            <a:r>
              <a:rPr lang="en-US" sz="2000" dirty="0" smtClean="0"/>
              <a:t>enrollment </a:t>
            </a:r>
            <a:r>
              <a:rPr lang="en-US" sz="2000" dirty="0"/>
              <a:t>of 12,567- 12,980 by 2021.  </a:t>
            </a:r>
          </a:p>
          <a:p>
            <a:endParaRPr lang="en-US" dirty="0"/>
          </a:p>
          <a:p>
            <a:r>
              <a:rPr lang="en-US" i="1" dirty="0"/>
              <a:t>Yet </a:t>
            </a:r>
            <a:r>
              <a:rPr lang="en-US" i="1" dirty="0" smtClean="0"/>
              <a:t>only </a:t>
            </a:r>
            <a:r>
              <a:rPr lang="en-US" i="1" dirty="0"/>
              <a:t>2,802 </a:t>
            </a:r>
            <a:r>
              <a:rPr lang="en-US" i="1" dirty="0" smtClean="0"/>
              <a:t>Queens HS seats proposed in five-year </a:t>
            </a:r>
            <a:r>
              <a:rPr lang="en-US" i="1" dirty="0"/>
              <a:t>plan, a shortage of more than 17,000 seats.   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86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Kindergarten Waitlists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225"/>
            <a:ext cx="8229600" cy="5057775"/>
          </a:xfrm>
        </p:spPr>
        <p:txBody>
          <a:bodyPr>
            <a:normAutofit/>
          </a:bodyPr>
          <a:lstStyle/>
          <a:p>
            <a:r>
              <a:rPr lang="en-US" dirty="0"/>
              <a:t>2,361 families in 2013 were on waiting lists for Kindergarten </a:t>
            </a:r>
            <a:r>
              <a:rPr lang="en-US" dirty="0" smtClean="0"/>
              <a:t>in 105 schools across 23 school </a:t>
            </a:r>
            <a:r>
              <a:rPr lang="en-US" dirty="0"/>
              <a:t>districts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roblem </a:t>
            </a:r>
            <a:r>
              <a:rPr lang="en-US" dirty="0"/>
              <a:t>is most prevalent in </a:t>
            </a:r>
            <a:r>
              <a:rPr lang="en-US" dirty="0" smtClean="0"/>
              <a:t>Queens</a:t>
            </a:r>
            <a:r>
              <a:rPr lang="en-US" dirty="0"/>
              <a:t>, where 946 students were placed on waiting lists in 2013, followed by Brooklyn at 622, and Manhattan at </a:t>
            </a:r>
            <a:r>
              <a:rPr lang="en-US" dirty="0" smtClean="0"/>
              <a:t>569.</a:t>
            </a:r>
          </a:p>
          <a:p>
            <a:endParaRPr lang="en-US" dirty="0" smtClean="0"/>
          </a:p>
          <a:p>
            <a:r>
              <a:rPr lang="en-US" dirty="0" smtClean="0"/>
              <a:t>Districts 2, 3, 15, 21, 24</a:t>
            </a:r>
            <a:r>
              <a:rPr lang="en-US" dirty="0"/>
              <a:t>, 25, </a:t>
            </a:r>
            <a:r>
              <a:rPr lang="en-US" dirty="0" smtClean="0"/>
              <a:t>&amp; </a:t>
            </a:r>
            <a:r>
              <a:rPr lang="en-US" dirty="0"/>
              <a:t>30 </a:t>
            </a:r>
            <a:r>
              <a:rPr lang="en-US" dirty="0" smtClean="0"/>
              <a:t>had </a:t>
            </a:r>
            <a:r>
              <a:rPr lang="en-US" dirty="0"/>
              <a:t>30% or more schools with waiting lists for Kindergarten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2009 </a:t>
            </a:r>
            <a:r>
              <a:rPr lang="en-US" dirty="0" smtClean="0"/>
              <a:t>-2013</a:t>
            </a:r>
            <a:r>
              <a:rPr lang="en-US" dirty="0"/>
              <a:t>, </a:t>
            </a:r>
            <a:r>
              <a:rPr lang="en-US" dirty="0" smtClean="0"/>
              <a:t>number of children on waiting lists has increased by </a:t>
            </a:r>
            <a:r>
              <a:rPr lang="en-US" dirty="0"/>
              <a:t>373</a:t>
            </a:r>
            <a:r>
              <a:rPr lang="en-US" dirty="0" smtClean="0"/>
              <a:t>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2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>2013 Kindergarten </a:t>
            </a:r>
            <a:r>
              <a:rPr lang="en-US" i="1" dirty="0" smtClean="0"/>
              <a:t>Waitlist</a:t>
            </a:r>
            <a:r>
              <a:rPr lang="en-US" i="1" dirty="0"/>
              <a:t>: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105 Schools</a:t>
            </a:r>
            <a:r>
              <a:rPr lang="en-US" i="1" dirty="0"/>
              <a:t>, </a:t>
            </a:r>
            <a:r>
              <a:rPr lang="en-US" i="1" dirty="0" smtClean="0"/>
              <a:t>2,361 Children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739900"/>
            <a:ext cx="8343900" cy="487409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022131"/>
              </p:ext>
            </p:extLst>
          </p:nvPr>
        </p:nvGraphicFramePr>
        <p:xfrm>
          <a:off x="2946400" y="6613995"/>
          <a:ext cx="4381500" cy="180340"/>
        </p:xfrm>
        <a:graphic>
          <a:graphicData uri="http://schemas.openxmlformats.org/drawingml/2006/table">
            <a:tbl>
              <a:tblPr/>
              <a:tblGrid>
                <a:gridCol w="4381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http://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mapalist.com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/Public/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pm.aspx?mapid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=362276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533400"/>
            <a:ext cx="7953375" cy="838200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“Blue book” data &amp; Utilization formula inaccurate &amp; underestimates actual level of overcrowding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9150" y="1371600"/>
            <a:ext cx="7867650" cy="510539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Class sizes in grades 4-12 larger than current averages &amp; far above goals in city’s C4E plan &amp; will likely force class sizes upwards</a:t>
            </a:r>
          </a:p>
          <a:p>
            <a:endParaRPr lang="en-US" sz="2000" dirty="0"/>
          </a:p>
          <a:p>
            <a:r>
              <a:rPr lang="en-US" sz="2000" dirty="0" smtClean="0"/>
              <a:t>Doesn’t require full complement of cluster rooms or special needs students to have dedicated spaces for their mandated services</a:t>
            </a:r>
          </a:p>
          <a:p>
            <a:endParaRPr lang="en-US" sz="2000" dirty="0"/>
          </a:p>
          <a:p>
            <a:r>
              <a:rPr lang="en-US" sz="2000" dirty="0" smtClean="0"/>
              <a:t>Doesn’t properly account for students now housed in trailers in elementary and middle schools. </a:t>
            </a:r>
          </a:p>
          <a:p>
            <a:endParaRPr lang="en-US" sz="2000" dirty="0"/>
          </a:p>
          <a:p>
            <a:r>
              <a:rPr lang="en-US" sz="2000" dirty="0" smtClean="0"/>
              <a:t>Doesn’t account for co-locations which subtract about 10% of space for each.</a:t>
            </a:r>
          </a:p>
          <a:p>
            <a:endParaRPr lang="en-US" sz="2000" dirty="0" smtClean="0"/>
          </a:p>
          <a:p>
            <a:r>
              <a:rPr lang="en-US" sz="2000" dirty="0" smtClean="0"/>
              <a:t>Redefines full size classroom only 500 sq. feet min., leading to building code/safety violations at many schools.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43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class sizes in Blue book compared to current averages &amp; goals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364329"/>
              </p:ext>
            </p:extLst>
          </p:nvPr>
        </p:nvGraphicFramePr>
        <p:xfrm>
          <a:off x="838201" y="1762125"/>
          <a:ext cx="7286624" cy="42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9"/>
                <a:gridCol w="1106829"/>
                <a:gridCol w="1106829"/>
                <a:gridCol w="1106829"/>
                <a:gridCol w="1106829"/>
                <a:gridCol w="1752479"/>
              </a:tblGrid>
              <a:tr h="2158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Grade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UFT Contract class size limits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Target class sizes in "blue book"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average class sizes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C4E class Size goals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How many students can 500 sq. ft classrooms hold acc to NYC building code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Kindergarten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1st-3rd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4th-5th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6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6th-8th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30 (Title I) 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en-US" sz="1100" u="none" strike="noStrike" dirty="0" smtClean="0">
                          <a:effectLst/>
                        </a:rPr>
                        <a:t>33 </a:t>
                      </a:r>
                      <a:r>
                        <a:rPr lang="en-US" sz="1100" u="none" strike="noStrike" dirty="0">
                          <a:effectLst/>
                        </a:rPr>
                        <a:t>(non-Title I)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HS (core classes)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26.7*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6375" y="6315075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DOE reported HS class sizes unreliable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91565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sizes have increased for six years in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grades K-3 class sizes now largest since 1998; in grades 4-8 largest since 2002.</a:t>
            </a:r>
          </a:p>
          <a:p>
            <a:endParaRPr lang="en-US" dirty="0"/>
          </a:p>
          <a:p>
            <a:r>
              <a:rPr lang="en-US" dirty="0" smtClean="0"/>
              <a:t>In K-3 average </a:t>
            </a:r>
            <a:r>
              <a:rPr lang="en-US" dirty="0"/>
              <a:t>class size is </a:t>
            </a:r>
            <a:r>
              <a:rPr lang="en-US" dirty="0" smtClean="0"/>
              <a:t>24.9 </a:t>
            </a:r>
            <a:r>
              <a:rPr lang="en-US" dirty="0"/>
              <a:t>(including general education, inclusion and gifted classes) </a:t>
            </a:r>
            <a:r>
              <a:rPr lang="en-US" dirty="0" smtClean="0"/>
              <a:t>compared </a:t>
            </a:r>
            <a:r>
              <a:rPr lang="en-US" dirty="0"/>
              <a:t>to 20.9 in 2007, </a:t>
            </a:r>
            <a:r>
              <a:rPr lang="en-US" dirty="0" smtClean="0"/>
              <a:t>increase </a:t>
            </a:r>
            <a:r>
              <a:rPr lang="en-US" dirty="0"/>
              <a:t>of 19% since 2006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grades 4-8, the average class size is now 26.8, compared to 25.1 </a:t>
            </a:r>
            <a:r>
              <a:rPr lang="en-US" dirty="0" smtClean="0"/>
              <a:t>in </a:t>
            </a:r>
            <a:r>
              <a:rPr lang="en-US" dirty="0"/>
              <a:t>2007 – an increase of 7%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In HS “core” academic classes, </a:t>
            </a:r>
            <a:r>
              <a:rPr lang="en-US" dirty="0" smtClean="0"/>
              <a:t>DOE reports class </a:t>
            </a:r>
            <a:r>
              <a:rPr lang="en-US" dirty="0"/>
              <a:t>sizes average </a:t>
            </a:r>
            <a:r>
              <a:rPr lang="en-US" dirty="0" smtClean="0"/>
              <a:t>26.7, </a:t>
            </a:r>
            <a:r>
              <a:rPr lang="en-US" dirty="0"/>
              <a:t>compared to 26.1 in 2007.  Yet DOE’s way of measuring HS class sizes is inaccurate and their methodology changes nearly every year, so these estimates cannot be relied upon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Class sizes in K-8 have risen as the number of general education, CTT and gifted classes in these grades have dropped sharply, by about 2500 classes since 2007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number of teachers decreased by about 4000 between 2007-2010, according to the Mayor’s Management Report, despite rising enrollment.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071548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30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784074"/>
              </p:ext>
            </p:extLst>
          </p:nvPr>
        </p:nvGraphicFramePr>
        <p:xfrm>
          <a:off x="76200" y="30480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99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482487"/>
              </p:ext>
            </p:extLst>
          </p:nvPr>
        </p:nvGraphicFramePr>
        <p:xfrm>
          <a:off x="1066800" y="533400"/>
          <a:ext cx="6553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084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Citywide, elementary schools avg. building utilization rates at 96.8%; high schools are not far behind at 94.8%.</a:t>
            </a:r>
          </a:p>
          <a:p>
            <a:endParaRPr lang="en-US" sz="1800" dirty="0"/>
          </a:p>
          <a:p>
            <a:r>
              <a:rPr lang="en-US" sz="1800" dirty="0" smtClean="0"/>
              <a:t>High ES rates in all boroughs, including D10 and D11 in the Bronx 108% and 105.6%, respectively. </a:t>
            </a:r>
          </a:p>
          <a:p>
            <a:endParaRPr lang="en-US" sz="1800" dirty="0"/>
          </a:p>
          <a:p>
            <a:r>
              <a:rPr lang="en-US" sz="1800" dirty="0" smtClean="0"/>
              <a:t>In Queens, D24 (120.6%), D25 (109.7%), D26 (110%), D27 (106.1%), and D30 (107.3%) all extremely overcrowded.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Queens high school buildings have avg. utilization rate of 110.7% and Staten Island high school buildings 103.2%.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School Utilization </a:t>
            </a:r>
            <a:r>
              <a:rPr lang="en-US" sz="2400" dirty="0"/>
              <a:t>Rates </a:t>
            </a:r>
            <a:r>
              <a:rPr lang="en-US" sz="2400" dirty="0" smtClean="0"/>
              <a:t>City-Wide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449556"/>
              </p:ext>
            </p:extLst>
          </p:nvPr>
        </p:nvGraphicFramePr>
        <p:xfrm>
          <a:off x="7702550" y="311023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095999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004553"/>
              </p:ext>
            </p:extLst>
          </p:nvPr>
        </p:nvGraphicFramePr>
        <p:xfrm>
          <a:off x="565150" y="1752600"/>
          <a:ext cx="699135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087208"/>
              </p:ext>
            </p:extLst>
          </p:nvPr>
        </p:nvGraphicFramePr>
        <p:xfrm>
          <a:off x="457200" y="1606550"/>
          <a:ext cx="6845300" cy="440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015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Manhattan Average Building Utilization Rates by District 2012-2013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809218"/>
              </p:ext>
            </p:extLst>
          </p:nvPr>
        </p:nvGraphicFramePr>
        <p:xfrm>
          <a:off x="342900" y="1638300"/>
          <a:ext cx="8585200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4069" y="6550222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074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Bronx Average Building Utilization Rates by District </a:t>
            </a:r>
            <a:r>
              <a:rPr lang="en-US" dirty="0"/>
              <a:t>2012-</a:t>
            </a:r>
            <a:r>
              <a:rPr lang="en-US" dirty="0" smtClean="0"/>
              <a:t>2013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936243"/>
              </p:ext>
            </p:extLst>
          </p:nvPr>
        </p:nvGraphicFramePr>
        <p:xfrm>
          <a:off x="457200" y="1765300"/>
          <a:ext cx="8229600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46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Brooklyn Average Building Utilization Rates by District 2012</a:t>
            </a:r>
            <a:r>
              <a:rPr lang="en-US" sz="3200" dirty="0"/>
              <a:t>-</a:t>
            </a:r>
            <a:r>
              <a:rPr lang="en-US" sz="3200" dirty="0" smtClean="0"/>
              <a:t>2013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3413"/>
              </p:ext>
            </p:extLst>
          </p:nvPr>
        </p:nvGraphicFramePr>
        <p:xfrm>
          <a:off x="457200" y="1670050"/>
          <a:ext cx="8432800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1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Queens Average Building Utilization Rates 2012</a:t>
            </a:r>
            <a:r>
              <a:rPr lang="en-US" dirty="0"/>
              <a:t>-</a:t>
            </a:r>
            <a:r>
              <a:rPr lang="en-US" dirty="0" smtClean="0"/>
              <a:t>2013 by District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824723"/>
              </p:ext>
            </p:extLst>
          </p:nvPr>
        </p:nvGraphicFramePr>
        <p:xfrm>
          <a:off x="457200" y="1746250"/>
          <a:ext cx="8407400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01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Staten Island Average Building Utilization Rates </a:t>
            </a:r>
            <a:r>
              <a:rPr lang="en-US" dirty="0"/>
              <a:t>2012-</a:t>
            </a:r>
            <a:r>
              <a:rPr lang="en-US" dirty="0" smtClean="0"/>
              <a:t>2013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599146"/>
              </p:ext>
            </p:extLst>
          </p:nvPr>
        </p:nvGraphicFramePr>
        <p:xfrm>
          <a:off x="457200" y="1816100"/>
          <a:ext cx="83312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0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0128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6886</TotalTime>
  <Words>1580</Words>
  <Application>Microsoft Office PowerPoint</Application>
  <PresentationFormat>On-screen Show (4:3)</PresentationFormat>
  <Paragraphs>226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                   New york city council hearing  on doe Capital plan 2015-2019  Charts to accompany testimony  </vt:lpstr>
      <vt:lpstr>Summary of capital plan vs. needs for seats</vt:lpstr>
      <vt:lpstr>School Utilization Rates at critical levels</vt:lpstr>
      <vt:lpstr>Average School Utilization Rates City-Wide</vt:lpstr>
      <vt:lpstr>Manhattan Average Building Utilization Rates by District 2012-2013</vt:lpstr>
      <vt:lpstr>Bronx Average Building Utilization Rates by District 2012-2013 </vt:lpstr>
      <vt:lpstr>Brooklyn Average Building Utilization Rates by District 2012-2013</vt:lpstr>
      <vt:lpstr>Queens Average Building Utilization Rates 2012-2013 by District</vt:lpstr>
      <vt:lpstr>Staten Island Average Building Utilization Rates 2012-2013</vt:lpstr>
      <vt:lpstr># of Seats currently needed  to bring buildings to 100% or less</vt:lpstr>
      <vt:lpstr>Enrollment projections suggest many MORE districts will require additional seats in future</vt:lpstr>
      <vt:lpstr>City-wide Enrollment Projections K-8 vs. New Seats in Capital Plan </vt:lpstr>
      <vt:lpstr>City-wide Enrollment Projections HS vs. New Seats in Capital Plan </vt:lpstr>
      <vt:lpstr>Manhattan Enrollment Projections K-8 by District vs. New Seats in Capital Plan </vt:lpstr>
      <vt:lpstr>Bronx Enrollment Projections K-8 by District vs. New Seats in Capital Plan </vt:lpstr>
      <vt:lpstr>Brooklyn Enrollment Projections K-8 by District vs. New Seats in Capital Plan </vt:lpstr>
      <vt:lpstr>Queens Enrollment Projections K-8 by District vs. New Seats in Capital Plan </vt:lpstr>
      <vt:lpstr>Staten Island Enrollment Projections K-8 by District vs. New Seats in Capital Plan </vt:lpstr>
      <vt:lpstr>Also Kindergarten Waitlists in many neighborhoods</vt:lpstr>
      <vt:lpstr>Unmet need in Queens HS especially acute </vt:lpstr>
      <vt:lpstr>Kindergarten Waitlists</vt:lpstr>
      <vt:lpstr>2013 Kindergarten Waitlist:  105 Schools, 2,361 Children </vt:lpstr>
      <vt:lpstr> “Blue book” data &amp; Utilization formula inaccurate &amp; underestimates actual level of overcrowding  </vt:lpstr>
      <vt:lpstr>Comparison of class sizes in Blue book compared to current averages &amp; goals</vt:lpstr>
      <vt:lpstr>Class sizes have increased for six years in a row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Education Council, District 10  Presentation</dc:title>
  <dc:creator>Peter Dalmasy</dc:creator>
  <cp:lastModifiedBy>Leonie</cp:lastModifiedBy>
  <cp:revision>237</cp:revision>
  <cp:lastPrinted>2014-03-13T19:46:29Z</cp:lastPrinted>
  <dcterms:created xsi:type="dcterms:W3CDTF">2014-02-11T14:35:23Z</dcterms:created>
  <dcterms:modified xsi:type="dcterms:W3CDTF">2014-03-17T21:27:28Z</dcterms:modified>
</cp:coreProperties>
</file>