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8.xml" ContentType="application/vnd.openxmlformats-officedocument.drawingml.chart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chart12.xml" ContentType="application/vnd.openxmlformats-officedocument.drawingml.chart+xml"/>
  <Override PartName="/ppt/charts/chart13.xml" ContentType="application/vnd.openxmlformats-officedocument.drawingml.chart+xml"/>
  <Override PartName="/ppt/charts/chart14.xml" ContentType="application/vnd.openxmlformats-officedocument.drawingml.chart+xml"/>
  <Override PartName="/ppt/drawings/drawing1.xml" ContentType="application/vnd.openxmlformats-officedocument.drawingml.chartshapes+xml"/>
  <Override PartName="/ppt/charts/chart15.xml" ContentType="application/vnd.openxmlformats-officedocument.drawingml.chart+xml"/>
  <Override PartName="/ppt/drawings/drawing2.xml" ContentType="application/vnd.openxmlformats-officedocument.drawingml.chartshapes+xml"/>
  <Override PartName="/ppt/charts/chart16.xml" ContentType="application/vnd.openxmlformats-officedocument.drawingml.chart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chart19.xml" ContentType="application/vnd.openxmlformats-officedocument.drawingml.chart+xml"/>
  <Override PartName="/ppt/notesSlides/notesSlide1.xml" ContentType="application/vnd.openxmlformats-officedocument.presentationml.notesSlide+xml"/>
  <Override PartName="/ppt/charts/chart20.xml" ContentType="application/vnd.openxmlformats-officedocument.drawingml.chart+xml"/>
  <Override PartName="/ppt/notesSlides/notesSlide2.xml" ContentType="application/vnd.openxmlformats-officedocument.presentationml.notesSlide+xml"/>
  <Override PartName="/ppt/charts/chart21.xml" ContentType="application/vnd.openxmlformats-officedocument.drawingml.chart+xml"/>
  <Override PartName="/ppt/notesSlides/notesSlide3.xml" ContentType="application/vnd.openxmlformats-officedocument.presentationml.notesSlide+xml"/>
  <Override PartName="/ppt/charts/chart2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709" r:id="rId1"/>
  </p:sldMasterIdLst>
  <p:notesMasterIdLst>
    <p:notesMasterId r:id="rId30"/>
  </p:notesMasterIdLst>
  <p:handoutMasterIdLst>
    <p:handoutMasterId r:id="rId31"/>
  </p:handoutMasterIdLst>
  <p:sldIdLst>
    <p:sldId id="256" r:id="rId2"/>
    <p:sldId id="309" r:id="rId3"/>
    <p:sldId id="296" r:id="rId4"/>
    <p:sldId id="269" r:id="rId5"/>
    <p:sldId id="286" r:id="rId6"/>
    <p:sldId id="287" r:id="rId7"/>
    <p:sldId id="288" r:id="rId8"/>
    <p:sldId id="289" r:id="rId9"/>
    <p:sldId id="290" r:id="rId10"/>
    <p:sldId id="303" r:id="rId11"/>
    <p:sldId id="297" r:id="rId12"/>
    <p:sldId id="307" r:id="rId13"/>
    <p:sldId id="308" r:id="rId14"/>
    <p:sldId id="291" r:id="rId15"/>
    <p:sldId id="292" r:id="rId16"/>
    <p:sldId id="293" r:id="rId17"/>
    <p:sldId id="294" r:id="rId18"/>
    <p:sldId id="295" r:id="rId19"/>
    <p:sldId id="304" r:id="rId20"/>
    <p:sldId id="312" r:id="rId21"/>
    <p:sldId id="305" r:id="rId22"/>
    <p:sldId id="306" r:id="rId23"/>
    <p:sldId id="310" r:id="rId24"/>
    <p:sldId id="311" r:id="rId25"/>
    <p:sldId id="298" r:id="rId26"/>
    <p:sldId id="300" r:id="rId27"/>
    <p:sldId id="301" r:id="rId28"/>
    <p:sldId id="302" r:id="rId29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wide%20avg%20building%20utilization%20rates.xlsx" TargetMode="Externa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wide%20enrollment%20projections%20vs%20new%20seats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ropbox:Class%20Size%20Matters:Individual%20Figures:Enrollment%20Projections%20for%20Overcrowding%20Report.xlsx" TargetMode="Externa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Macintosh%20HD:Users:peterdalmasy:Dropbox:Class%20Size%20Matters:Individual%20Figures:Enrollment%20Projections%20for%20Overcrowding%20Report.xlsx" TargetMode="Externa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1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Enrollment%20Projections%202011-2021.xlsx" TargetMode="Externa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esktop:Updated%20Overcrowding%20Report%20Graphs:fig%2022%20kids%20on%20waitlists%20by%20borough.xlsx" TargetMode="External"/></Relationships>
</file>

<file path=ppt/charts/_rels/chart1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1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cuments:Class%20Size%20Matters:Kindergarten%20Data:Kindergarten%20wait%20list%202009-2013%20charts%20and%20maps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.xlsx" TargetMode="External"/></Relationships>
</file>

<file path=ppt/charts/_rels/chart20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2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class%20sizes%202013.xlsx" TargetMode="External"/></Relationships>
</file>

<file path=ppt/charts/_rels/chart2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Leonie\Documents\MMR%20data%20for%20cap%20plan.xls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CITY%20AVG%20UTILIZATION%20RATES%202012-2013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Macintosh%20HD:Users:peterdalmasy:Downloads:2012-2013%20Citywide%20avg%20building%20utilization%20rates-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987904"/>
        <c:axId val="89021824"/>
      </c:barChart>
      <c:catAx>
        <c:axId val="4698790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89021824"/>
        <c:crosses val="autoZero"/>
        <c:auto val="1"/>
        <c:lblAlgn val="ctr"/>
        <c:lblOffset val="100"/>
        <c:noMultiLvlLbl val="0"/>
      </c:catAx>
      <c:valAx>
        <c:axId val="89021824"/>
        <c:scaling>
          <c:orientation val="minMax"/>
          <c:max val="1.1000000000000001"/>
          <c:min val="0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69879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Sheet1!$A$1:$A$4</c:f>
              <c:strCache>
                <c:ptCount val="4"/>
                <c:pt idx="0">
                  <c:v>Statistical Forecasting 2011-2021 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Sheet1!$B$1:$B$4</c:f>
              <c:numCache>
                <c:formatCode>#,##0</c:formatCode>
                <c:ptCount val="4"/>
                <c:pt idx="0">
                  <c:v>40589</c:v>
                </c:pt>
                <c:pt idx="1">
                  <c:v>51954</c:v>
                </c:pt>
                <c:pt idx="2">
                  <c:v>38244</c:v>
                </c:pt>
                <c:pt idx="3">
                  <c:v>36654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283392"/>
        <c:axId val="46289280"/>
      </c:barChart>
      <c:catAx>
        <c:axId val="46283392"/>
        <c:scaling>
          <c:orientation val="minMax"/>
        </c:scaling>
        <c:delete val="0"/>
        <c:axPos val="b"/>
        <c:majorTickMark val="out"/>
        <c:minorTickMark val="none"/>
        <c:tickLblPos val="nextTo"/>
        <c:crossAx val="46289280"/>
        <c:crosses val="autoZero"/>
        <c:auto val="1"/>
        <c:lblAlgn val="ctr"/>
        <c:lblOffset val="100"/>
        <c:noMultiLvlLbl val="0"/>
      </c:catAx>
      <c:valAx>
        <c:axId val="46289280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62833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HS!$I$16:$I$19</c:f>
              <c:strCache>
                <c:ptCount val="4"/>
                <c:pt idx="0">
                  <c:v>Statistical Forecasting 2011-2021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HS!$J$16:$J$19</c:f>
              <c:numCache>
                <c:formatCode>#,##0</c:formatCode>
                <c:ptCount val="4"/>
                <c:pt idx="0">
                  <c:v>19461</c:v>
                </c:pt>
                <c:pt idx="1">
                  <c:v>18387</c:v>
                </c:pt>
                <c:pt idx="2">
                  <c:v>13483</c:v>
                </c:pt>
                <c:pt idx="3">
                  <c:v>3102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320640"/>
        <c:axId val="44303104"/>
      </c:barChart>
      <c:catAx>
        <c:axId val="46320640"/>
        <c:scaling>
          <c:orientation val="minMax"/>
        </c:scaling>
        <c:delete val="0"/>
        <c:axPos val="b"/>
        <c:majorTickMark val="out"/>
        <c:minorTickMark val="none"/>
        <c:tickLblPos val="nextTo"/>
        <c:crossAx val="44303104"/>
        <c:crosses val="autoZero"/>
        <c:auto val="1"/>
        <c:lblAlgn val="ctr"/>
        <c:lblOffset val="100"/>
        <c:noMultiLvlLbl val="0"/>
      </c:catAx>
      <c:valAx>
        <c:axId val="44303104"/>
        <c:scaling>
          <c:orientation val="minMax"/>
          <c:max val="20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632064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5.7696208186742599E-2"/>
          <c:y val="1.39896853153746E-2"/>
          <c:w val="0.61002367789132705"/>
          <c:h val="0.972020629369251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Manhattan!$B$1</c:f>
              <c:strCache>
                <c:ptCount val="1"/>
                <c:pt idx="0">
                  <c:v>Statistical Forecasting 2011-2021</c:v>
                </c:pt>
              </c:strCache>
            </c:strRef>
          </c:tx>
          <c:invertIfNegative val="0"/>
          <c:dLbls>
            <c:dLbl>
              <c:idx val="5"/>
              <c:layout>
                <c:manualLayout>
                  <c:x val="-1.3071895424836701E-2"/>
                  <c:y val="4.83091787439612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Manhattan!$A$2:$A$7</c:f>
              <c:strCache>
                <c:ptCount val="6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</c:strCache>
            </c:strRef>
          </c:cat>
          <c:val>
            <c:numRef>
              <c:f>Manhattan!$B$2:$B$7</c:f>
              <c:numCache>
                <c:formatCode>#,##0</c:formatCode>
                <c:ptCount val="6"/>
                <c:pt idx="0" formatCode="General">
                  <c:v>384</c:v>
                </c:pt>
                <c:pt idx="1">
                  <c:v>4194</c:v>
                </c:pt>
                <c:pt idx="2" formatCode="General">
                  <c:v>823</c:v>
                </c:pt>
                <c:pt idx="3" formatCode="General">
                  <c:v>-592</c:v>
                </c:pt>
                <c:pt idx="4" formatCode="General">
                  <c:v>-449</c:v>
                </c:pt>
                <c:pt idx="5">
                  <c:v>-1356</c:v>
                </c:pt>
              </c:numCache>
            </c:numRef>
          </c:val>
        </c:ser>
        <c:ser>
          <c:idx val="1"/>
          <c:order val="1"/>
          <c:tx>
            <c:strRef>
              <c:f>Manhattan!$C$1</c:f>
              <c:strCache>
                <c:ptCount val="1"/>
                <c:pt idx="0">
                  <c:v>Grier Partnership 2011-2021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7.8431372549019607E-3"/>
                  <c:y val="-1.9323671497584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Manhattan!$A$2:$A$7</c:f>
              <c:strCache>
                <c:ptCount val="6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</c:strCache>
            </c:strRef>
          </c:cat>
          <c:val>
            <c:numRef>
              <c:f>Manhattan!$C$2:$C$7</c:f>
              <c:numCache>
                <c:formatCode>#,##0</c:formatCode>
                <c:ptCount val="6"/>
                <c:pt idx="0">
                  <c:v>1009</c:v>
                </c:pt>
                <c:pt idx="1">
                  <c:v>2977</c:v>
                </c:pt>
                <c:pt idx="2" formatCode="General">
                  <c:v>296</c:v>
                </c:pt>
                <c:pt idx="3">
                  <c:v>-1008</c:v>
                </c:pt>
                <c:pt idx="4">
                  <c:v>-102</c:v>
                </c:pt>
                <c:pt idx="5">
                  <c:v>-3737</c:v>
                </c:pt>
              </c:numCache>
            </c:numRef>
          </c:val>
        </c:ser>
        <c:ser>
          <c:idx val="2"/>
          <c:order val="2"/>
          <c:tx>
            <c:strRef>
              <c:f>Manhattan!$D$1</c:f>
              <c:strCache>
                <c:ptCount val="1"/>
                <c:pt idx="0">
                  <c:v>Housing Starts, Estimated Growth 2012-2021</c:v>
                </c:pt>
              </c:strCache>
            </c:strRef>
          </c:tx>
          <c:invertIfNegative val="0"/>
          <c:dLbls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Manhattan!$A$2:$A$7</c:f>
              <c:strCache>
                <c:ptCount val="6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</c:strCache>
            </c:strRef>
          </c:cat>
          <c:val>
            <c:numRef>
              <c:f>Manhattan!$D$2:$D$7</c:f>
              <c:numCache>
                <c:formatCode>General</c:formatCode>
                <c:ptCount val="6"/>
                <c:pt idx="0">
                  <c:v>198.08</c:v>
                </c:pt>
                <c:pt idx="1">
                  <c:v>4839.84</c:v>
                </c:pt>
                <c:pt idx="2">
                  <c:v>619.83999999999889</c:v>
                </c:pt>
                <c:pt idx="3">
                  <c:v>164.48</c:v>
                </c:pt>
                <c:pt idx="4">
                  <c:v>628</c:v>
                </c:pt>
                <c:pt idx="5">
                  <c:v>110.4</c:v>
                </c:pt>
              </c:numCache>
            </c:numRef>
          </c:val>
        </c:ser>
        <c:ser>
          <c:idx val="3"/>
          <c:order val="3"/>
          <c:tx>
            <c:strRef>
              <c:f>Manhattan!$E$1</c:f>
              <c:strCache>
                <c:ptCount val="1"/>
                <c:pt idx="0">
                  <c:v>Capital Plan, New Seats 2015-2019</c:v>
                </c:pt>
              </c:strCache>
            </c:strRef>
          </c:tx>
          <c:invertIfNegative val="0"/>
          <c:dLbls>
            <c:dLbl>
              <c:idx val="0"/>
              <c:spPr>
                <a:ln>
                  <a:solidFill>
                    <a:srgbClr val="8064A2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9858156028368799E-2"/>
                  <c:y val="2.29508281767011E-1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9.9290780141843994E-3"/>
                  <c:y val="2.503755633450169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spPr>
                <a:ln>
                  <a:solidFill>
                    <a:srgbClr val="8064A2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spPr>
                <a:ln>
                  <a:solidFill>
                    <a:srgbClr val="8064A2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spPr>
                <a:ln>
                  <a:solidFill>
                    <a:srgbClr val="8064A2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Manhattan!$A$2:$A$7</c:f>
              <c:strCache>
                <c:ptCount val="6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</c:strCache>
            </c:strRef>
          </c:cat>
          <c:val>
            <c:numRef>
              <c:f>Manhattan!$E$2:$E$7</c:f>
              <c:numCache>
                <c:formatCode>General</c:formatCode>
                <c:ptCount val="6"/>
                <c:pt idx="1">
                  <c:v>3190</c:v>
                </c:pt>
                <c:pt idx="2">
                  <c:v>692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367232"/>
        <c:axId val="46347392"/>
      </c:barChart>
      <c:catAx>
        <c:axId val="443672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b="1" i="0"/>
            </a:pPr>
            <a:endParaRPr lang="en-US"/>
          </a:p>
        </c:txPr>
        <c:crossAx val="46347392"/>
        <c:crosses val="autoZero"/>
        <c:auto val="1"/>
        <c:lblAlgn val="ctr"/>
        <c:lblOffset val="100"/>
        <c:noMultiLvlLbl val="0"/>
      </c:catAx>
      <c:valAx>
        <c:axId val="46347392"/>
        <c:scaling>
          <c:orientation val="minMax"/>
          <c:max val="5000"/>
          <c:min val="-4000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4367232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7905768693806901"/>
          <c:y val="1.9011982540740199E-2"/>
          <c:w val="0.31101323504774703"/>
          <c:h val="0.19081929981586601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'[Enrollment Projections 2011-2021.xlsx]Bronx'!$B$1</c:f>
              <c:strCache>
                <c:ptCount val="1"/>
                <c:pt idx="0">
                  <c:v>Statistical Forecasting 2011-2021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'[Enrollment Projections 2011-2021.xlsx]Bronx'!$A$2:$A$7</c:f>
              <c:strCache>
                <c:ptCount val="6"/>
                <c:pt idx="0">
                  <c:v>D7</c:v>
                </c:pt>
                <c:pt idx="1">
                  <c:v>D8</c:v>
                </c:pt>
                <c:pt idx="2">
                  <c:v>D9</c:v>
                </c:pt>
                <c:pt idx="3">
                  <c:v>D10</c:v>
                </c:pt>
                <c:pt idx="4">
                  <c:v>D11</c:v>
                </c:pt>
                <c:pt idx="5">
                  <c:v>D12</c:v>
                </c:pt>
              </c:strCache>
            </c:strRef>
          </c:cat>
          <c:val>
            <c:numRef>
              <c:f>'[Enrollment Projections 2011-2021.xlsx]Bronx'!$B$2:$B$7</c:f>
              <c:numCache>
                <c:formatCode>#,##0</c:formatCode>
                <c:ptCount val="6"/>
                <c:pt idx="0" formatCode="General">
                  <c:v>515</c:v>
                </c:pt>
                <c:pt idx="1">
                  <c:v>1560</c:v>
                </c:pt>
                <c:pt idx="2" formatCode="General">
                  <c:v>505</c:v>
                </c:pt>
                <c:pt idx="3">
                  <c:v>4795</c:v>
                </c:pt>
                <c:pt idx="4">
                  <c:v>1275</c:v>
                </c:pt>
                <c:pt idx="5">
                  <c:v>934</c:v>
                </c:pt>
              </c:numCache>
            </c:numRef>
          </c:val>
        </c:ser>
        <c:ser>
          <c:idx val="1"/>
          <c:order val="1"/>
          <c:tx>
            <c:strRef>
              <c:f>'[Enrollment Projections 2011-2021.xlsx]Bronx'!$C$1</c:f>
              <c:strCache>
                <c:ptCount val="1"/>
                <c:pt idx="0">
                  <c:v>Grier Partnership 2011-2021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'[Enrollment Projections 2011-2021.xlsx]Bronx'!$A$2:$A$7</c:f>
              <c:strCache>
                <c:ptCount val="6"/>
                <c:pt idx="0">
                  <c:v>D7</c:v>
                </c:pt>
                <c:pt idx="1">
                  <c:v>D8</c:v>
                </c:pt>
                <c:pt idx="2">
                  <c:v>D9</c:v>
                </c:pt>
                <c:pt idx="3">
                  <c:v>D10</c:v>
                </c:pt>
                <c:pt idx="4">
                  <c:v>D11</c:v>
                </c:pt>
                <c:pt idx="5">
                  <c:v>D12</c:v>
                </c:pt>
              </c:strCache>
            </c:strRef>
          </c:cat>
          <c:val>
            <c:numRef>
              <c:f>'[Enrollment Projections 2011-2021.xlsx]Bronx'!$C$2:$C$7</c:f>
              <c:numCache>
                <c:formatCode>#,##0</c:formatCode>
                <c:ptCount val="6"/>
                <c:pt idx="0">
                  <c:v>1797</c:v>
                </c:pt>
                <c:pt idx="1">
                  <c:v>2601</c:v>
                </c:pt>
                <c:pt idx="2">
                  <c:v>835</c:v>
                </c:pt>
                <c:pt idx="3">
                  <c:v>6490</c:v>
                </c:pt>
                <c:pt idx="4">
                  <c:v>2123</c:v>
                </c:pt>
                <c:pt idx="5">
                  <c:v>2024</c:v>
                </c:pt>
              </c:numCache>
            </c:numRef>
          </c:val>
        </c:ser>
        <c:ser>
          <c:idx val="2"/>
          <c:order val="2"/>
          <c:tx>
            <c:strRef>
              <c:f>'[Enrollment Projections 2011-2021.xlsx]Bronx'!$D$1</c:f>
              <c:strCache>
                <c:ptCount val="1"/>
                <c:pt idx="0">
                  <c:v>Housing Starts, Estimated Growth 2012-2021</c:v>
                </c:pt>
              </c:strCache>
            </c:strRef>
          </c:tx>
          <c:invertIfNegative val="0"/>
          <c:dLbls>
            <c:dLbl>
              <c:idx val="0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/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howLegendKey val="0"/>
            <c:showVal val="0"/>
            <c:showCatName val="0"/>
            <c:showSerName val="0"/>
            <c:showPercent val="0"/>
            <c:showBubbleSize val="0"/>
          </c:dLbls>
          <c:cat>
            <c:strRef>
              <c:f>'[Enrollment Projections 2011-2021.xlsx]Bronx'!$A$2:$A$7</c:f>
              <c:strCache>
                <c:ptCount val="6"/>
                <c:pt idx="0">
                  <c:v>D7</c:v>
                </c:pt>
                <c:pt idx="1">
                  <c:v>D8</c:v>
                </c:pt>
                <c:pt idx="2">
                  <c:v>D9</c:v>
                </c:pt>
                <c:pt idx="3">
                  <c:v>D10</c:v>
                </c:pt>
                <c:pt idx="4">
                  <c:v>D11</c:v>
                </c:pt>
                <c:pt idx="5">
                  <c:v>D12</c:v>
                </c:pt>
              </c:strCache>
            </c:strRef>
          </c:cat>
          <c:val>
            <c:numRef>
              <c:f>'[Enrollment Projections 2011-2021.xlsx]Bronx'!$D$2:$D$7</c:f>
              <c:numCache>
                <c:formatCode>General</c:formatCode>
                <c:ptCount val="6"/>
                <c:pt idx="0">
                  <c:v>3040.4</c:v>
                </c:pt>
                <c:pt idx="1">
                  <c:v>579.15</c:v>
                </c:pt>
                <c:pt idx="2">
                  <c:v>1181.95</c:v>
                </c:pt>
                <c:pt idx="3">
                  <c:v>1194.5999999999999</c:v>
                </c:pt>
                <c:pt idx="4">
                  <c:v>352</c:v>
                </c:pt>
                <c:pt idx="5">
                  <c:v>1566.95</c:v>
                </c:pt>
              </c:numCache>
            </c:numRef>
          </c:val>
        </c:ser>
        <c:ser>
          <c:idx val="3"/>
          <c:order val="3"/>
          <c:tx>
            <c:strRef>
              <c:f>'[Enrollment Projections 2011-2021.xlsx]Bronx'!$E$1</c:f>
              <c:strCache>
                <c:ptCount val="1"/>
                <c:pt idx="0">
                  <c:v>Capital Plan, New Seats 2015-2019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7.6569678407350404E-3"/>
                  <c:y val="1.1019283746556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spPr>
                <a:ln>
                  <a:solidFill>
                    <a:srgbClr val="8064A2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'[Enrollment Projections 2011-2021.xlsx]Bronx'!$A$2:$A$7</c:f>
              <c:strCache>
                <c:ptCount val="6"/>
                <c:pt idx="0">
                  <c:v>D7</c:v>
                </c:pt>
                <c:pt idx="1">
                  <c:v>D8</c:v>
                </c:pt>
                <c:pt idx="2">
                  <c:v>D9</c:v>
                </c:pt>
                <c:pt idx="3">
                  <c:v>D10</c:v>
                </c:pt>
                <c:pt idx="4">
                  <c:v>D11</c:v>
                </c:pt>
                <c:pt idx="5">
                  <c:v>D12</c:v>
                </c:pt>
              </c:strCache>
            </c:strRef>
          </c:cat>
          <c:val>
            <c:numRef>
              <c:f>'[Enrollment Projections 2011-2021.xlsx]Bronx'!$E$2:$E$7</c:f>
              <c:numCache>
                <c:formatCode>General</c:formatCode>
                <c:ptCount val="6"/>
                <c:pt idx="0">
                  <c:v>456</c:v>
                </c:pt>
                <c:pt idx="1">
                  <c:v>456</c:v>
                </c:pt>
                <c:pt idx="3">
                  <c:v>2192</c:v>
                </c:pt>
                <c:pt idx="4">
                  <c:v>640</c:v>
                </c:pt>
                <c:pt idx="5">
                  <c:v>912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414464"/>
        <c:axId val="46428544"/>
      </c:barChart>
      <c:catAx>
        <c:axId val="4641446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6428544"/>
        <c:crosses val="autoZero"/>
        <c:auto val="1"/>
        <c:lblAlgn val="ctr"/>
        <c:lblOffset val="100"/>
        <c:noMultiLvlLbl val="0"/>
      </c:catAx>
      <c:valAx>
        <c:axId val="46428544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641446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604157982790202"/>
          <c:y val="2.8390791915341801E-2"/>
          <c:w val="0.31800483061444701"/>
          <c:h val="0.194173830182055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>
        <c:manualLayout>
          <c:layoutTarget val="inner"/>
          <c:xMode val="edge"/>
          <c:yMode val="edge"/>
          <c:x val="6.7276095222255999E-2"/>
          <c:y val="3.9893617021276598E-2"/>
          <c:w val="0.91340222858158704"/>
          <c:h val="0.9308510638297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'[Enrollment Projections 2011-2021.xlsx]Brooklyn'!$B$1</c:f>
              <c:strCache>
                <c:ptCount val="1"/>
                <c:pt idx="0">
                  <c:v>Statistical Forecasting 2011-2021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1.08043217286915E-2"/>
                  <c:y val="2.4691358024691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1.08043217286915E-2"/>
                  <c:y val="4.11522633744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3.60144057623049E-3"/>
                  <c:y val="2.0577751855092199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-1.5606242496998801E-2"/>
                  <c:y val="4.11522633744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8.4033613445378096E-3"/>
                  <c:y val="-6.17267748938789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1.6806722689075598E-2"/>
                  <c:y val="1.85188425520884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-1.20048019207684E-2"/>
                  <c:y val="1.0288227860406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'[Enrollment Projections 2011-2021.xlsx]Brooklyn'!$A$2:$A$13</c:f>
              <c:strCache>
                <c:ptCount val="12"/>
                <c:pt idx="0">
                  <c:v>D13</c:v>
                </c:pt>
                <c:pt idx="1">
                  <c:v>D14</c:v>
                </c:pt>
                <c:pt idx="2">
                  <c:v>D15</c:v>
                </c:pt>
                <c:pt idx="3">
                  <c:v>D16</c:v>
                </c:pt>
                <c:pt idx="4">
                  <c:v>D17</c:v>
                </c:pt>
                <c:pt idx="5">
                  <c:v>D18</c:v>
                </c:pt>
                <c:pt idx="6">
                  <c:v>D19</c:v>
                </c:pt>
                <c:pt idx="7">
                  <c:v>D20</c:v>
                </c:pt>
                <c:pt idx="8">
                  <c:v>D21</c:v>
                </c:pt>
                <c:pt idx="9">
                  <c:v>D22</c:v>
                </c:pt>
                <c:pt idx="10">
                  <c:v>D23</c:v>
                </c:pt>
                <c:pt idx="11">
                  <c:v>D32</c:v>
                </c:pt>
              </c:strCache>
            </c:strRef>
          </c:cat>
          <c:val>
            <c:numRef>
              <c:f>'[Enrollment Projections 2011-2021.xlsx]Brooklyn'!$B$2:$B$13</c:f>
              <c:numCache>
                <c:formatCode>#,##0</c:formatCode>
                <c:ptCount val="12"/>
                <c:pt idx="0">
                  <c:v>1035</c:v>
                </c:pt>
                <c:pt idx="1">
                  <c:v>-762</c:v>
                </c:pt>
                <c:pt idx="2">
                  <c:v>5112</c:v>
                </c:pt>
                <c:pt idx="3">
                  <c:v>-62</c:v>
                </c:pt>
                <c:pt idx="4">
                  <c:v>-2913</c:v>
                </c:pt>
                <c:pt idx="5">
                  <c:v>-2091</c:v>
                </c:pt>
                <c:pt idx="6">
                  <c:v>-1216</c:v>
                </c:pt>
                <c:pt idx="7">
                  <c:v>10381</c:v>
                </c:pt>
                <c:pt idx="8">
                  <c:v>3156</c:v>
                </c:pt>
                <c:pt idx="9">
                  <c:v>-228</c:v>
                </c:pt>
                <c:pt idx="10">
                  <c:v>-1090</c:v>
                </c:pt>
                <c:pt idx="11">
                  <c:v>-1568</c:v>
                </c:pt>
              </c:numCache>
            </c:numRef>
          </c:val>
        </c:ser>
        <c:ser>
          <c:idx val="1"/>
          <c:order val="1"/>
          <c:tx>
            <c:strRef>
              <c:f>'[Enrollment Projections 2011-2021.xlsx]Brooklyn'!$C$1</c:f>
              <c:strCache>
                <c:ptCount val="1"/>
                <c:pt idx="0">
                  <c:v>Grier Partnership 2011-2021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-7.2028811524609696E-3"/>
                  <c:y val="-4.11522633744856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2004801920768301E-2"/>
                  <c:y val="2.05761316872443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-4.80192076830732E-3"/>
                  <c:y val="-1.0288065843621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2.0408163265306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-3.6015351022298699E-3"/>
                  <c:y val="6.172839506172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1.4405667778922699E-2"/>
                  <c:y val="1.85186805353034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2.3110764555633691E-2"/>
                  <c:y val="-1.0993358926219632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'[Enrollment Projections 2011-2021.xlsx]Brooklyn'!$A$2:$A$13</c:f>
              <c:strCache>
                <c:ptCount val="12"/>
                <c:pt idx="0">
                  <c:v>D13</c:v>
                </c:pt>
                <c:pt idx="1">
                  <c:v>D14</c:v>
                </c:pt>
                <c:pt idx="2">
                  <c:v>D15</c:v>
                </c:pt>
                <c:pt idx="3">
                  <c:v>D16</c:v>
                </c:pt>
                <c:pt idx="4">
                  <c:v>D17</c:v>
                </c:pt>
                <c:pt idx="5">
                  <c:v>D18</c:v>
                </c:pt>
                <c:pt idx="6">
                  <c:v>D19</c:v>
                </c:pt>
                <c:pt idx="7">
                  <c:v>D20</c:v>
                </c:pt>
                <c:pt idx="8">
                  <c:v>D21</c:v>
                </c:pt>
                <c:pt idx="9">
                  <c:v>D22</c:v>
                </c:pt>
                <c:pt idx="10">
                  <c:v>D23</c:v>
                </c:pt>
                <c:pt idx="11">
                  <c:v>D32</c:v>
                </c:pt>
              </c:strCache>
            </c:strRef>
          </c:cat>
          <c:val>
            <c:numRef>
              <c:f>'[Enrollment Projections 2011-2021.xlsx]Brooklyn'!$C$2:$C$13</c:f>
              <c:numCache>
                <c:formatCode>#,##0</c:formatCode>
                <c:ptCount val="12"/>
                <c:pt idx="0">
                  <c:v>1191</c:v>
                </c:pt>
                <c:pt idx="1">
                  <c:v>-599</c:v>
                </c:pt>
                <c:pt idx="2">
                  <c:v>7826</c:v>
                </c:pt>
                <c:pt idx="3">
                  <c:v>763</c:v>
                </c:pt>
                <c:pt idx="4">
                  <c:v>-3244</c:v>
                </c:pt>
                <c:pt idx="5">
                  <c:v>-1656</c:v>
                </c:pt>
                <c:pt idx="6">
                  <c:v>-471</c:v>
                </c:pt>
                <c:pt idx="7">
                  <c:v>14504</c:v>
                </c:pt>
                <c:pt idx="8">
                  <c:v>4434</c:v>
                </c:pt>
                <c:pt idx="9">
                  <c:v>95</c:v>
                </c:pt>
                <c:pt idx="10">
                  <c:v>-1097</c:v>
                </c:pt>
                <c:pt idx="11">
                  <c:v>-1549</c:v>
                </c:pt>
              </c:numCache>
            </c:numRef>
          </c:val>
        </c:ser>
        <c:ser>
          <c:idx val="2"/>
          <c:order val="2"/>
          <c:tx>
            <c:strRef>
              <c:f>'[Enrollment Projections 2011-2021.xlsx]Brooklyn'!$D$1</c:f>
              <c:strCache>
                <c:ptCount val="1"/>
                <c:pt idx="0">
                  <c:v>Housing Starts, Estimated Growth 2012-2021</c:v>
                </c:pt>
              </c:strCache>
            </c:strRef>
          </c:tx>
          <c:invertIfNegative val="0"/>
          <c:dLbls>
            <c:dLbl>
              <c:idx val="9"/>
              <c:layout>
                <c:manualLayout>
                  <c:x val="0"/>
                  <c:y val="-1.2345679012345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-7.2029756784603603E-3"/>
                  <c:y val="2.057613168724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'[Enrollment Projections 2011-2021.xlsx]Brooklyn'!$A$2:$A$13</c:f>
              <c:strCache>
                <c:ptCount val="12"/>
                <c:pt idx="0">
                  <c:v>D13</c:v>
                </c:pt>
                <c:pt idx="1">
                  <c:v>D14</c:v>
                </c:pt>
                <c:pt idx="2">
                  <c:v>D15</c:v>
                </c:pt>
                <c:pt idx="3">
                  <c:v>D16</c:v>
                </c:pt>
                <c:pt idx="4">
                  <c:v>D17</c:v>
                </c:pt>
                <c:pt idx="5">
                  <c:v>D18</c:v>
                </c:pt>
                <c:pt idx="6">
                  <c:v>D19</c:v>
                </c:pt>
                <c:pt idx="7">
                  <c:v>D20</c:v>
                </c:pt>
                <c:pt idx="8">
                  <c:v>D21</c:v>
                </c:pt>
                <c:pt idx="9">
                  <c:v>D22</c:v>
                </c:pt>
                <c:pt idx="10">
                  <c:v>D23</c:v>
                </c:pt>
                <c:pt idx="11">
                  <c:v>D32</c:v>
                </c:pt>
              </c:strCache>
            </c:strRef>
          </c:cat>
          <c:val>
            <c:numRef>
              <c:f>'[Enrollment Projections 2011-2021.xlsx]Brooklyn'!$D$2:$D$13</c:f>
              <c:numCache>
                <c:formatCode>General</c:formatCode>
                <c:ptCount val="12"/>
                <c:pt idx="0">
                  <c:v>3094.27</c:v>
                </c:pt>
                <c:pt idx="1">
                  <c:v>5119.67</c:v>
                </c:pt>
                <c:pt idx="2">
                  <c:v>921.68</c:v>
                </c:pt>
                <c:pt idx="3">
                  <c:v>419.84</c:v>
                </c:pt>
                <c:pt idx="4">
                  <c:v>528.08000000000004</c:v>
                </c:pt>
                <c:pt idx="5">
                  <c:v>119.72</c:v>
                </c:pt>
                <c:pt idx="6">
                  <c:v>1009.83</c:v>
                </c:pt>
                <c:pt idx="7">
                  <c:v>280.44</c:v>
                </c:pt>
                <c:pt idx="8">
                  <c:v>1415.73</c:v>
                </c:pt>
                <c:pt idx="9">
                  <c:v>94.3</c:v>
                </c:pt>
                <c:pt idx="10">
                  <c:v>203.36</c:v>
                </c:pt>
                <c:pt idx="11">
                  <c:v>136.12</c:v>
                </c:pt>
              </c:numCache>
            </c:numRef>
          </c:val>
        </c:ser>
        <c:ser>
          <c:idx val="3"/>
          <c:order val="3"/>
          <c:tx>
            <c:strRef>
              <c:f>'[Enrollment Projections 2011-2021.xlsx]Brooklyn'!$E$1</c:f>
              <c:strCache>
                <c:ptCount val="1"/>
                <c:pt idx="0">
                  <c:v>Capital Plan, New Seats 2015-2019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4405762304922E-2"/>
                  <c:y val="1.0288065843621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20288115246098E-3"/>
                  <c:y val="6.1728395061728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4.8019207683072801E-3"/>
                  <c:y val="4.11522633744856E-3"/>
                </c:manualLayout>
              </c:layout>
              <c:spPr>
                <a:ln>
                  <a:solidFill>
                    <a:srgbClr val="8064A2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4.80192076830732E-3"/>
                  <c:y val="0"/>
                </c:manualLayout>
              </c:layout>
              <c:spPr>
                <a:ln>
                  <a:solidFill>
                    <a:srgbClr val="8064A2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5"/>
              <c:layout>
                <c:manualLayout>
                  <c:x val="7.2028811524610303E-3"/>
                  <c:y val="0"/>
                </c:manualLayout>
              </c:layout>
              <c:spPr>
                <a:ln>
                  <a:solidFill>
                    <a:srgbClr val="8064A2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6"/>
              <c:layout>
                <c:manualLayout>
                  <c:x val="3.60144057623049E-3"/>
                  <c:y val="0"/>
                </c:manualLayout>
              </c:layout>
              <c:spPr>
                <a:ln>
                  <a:solidFill>
                    <a:schemeClr val="accent4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9"/>
              <c:layout>
                <c:manualLayout>
                  <c:x val="7.2028811524610702E-3"/>
                  <c:y val="2.05761316872428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0"/>
              <c:layout>
                <c:manualLayout>
                  <c:x val="3.6014405762303998E-3"/>
                  <c:y val="0"/>
                </c:manualLayout>
              </c:layout>
              <c:spPr>
                <a:ln>
                  <a:solidFill>
                    <a:srgbClr val="8064A2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1"/>
              <c:layout>
                <c:manualLayout>
                  <c:x val="6.0024009603841504E-3"/>
                  <c:y val="-2.05761316872428E-3"/>
                </c:manualLayout>
              </c:layout>
              <c:spPr>
                <a:ln>
                  <a:solidFill>
                    <a:srgbClr val="8064A2"/>
                  </a:solidFill>
                </a:ln>
              </c:spPr>
              <c:txPr>
                <a:bodyPr/>
                <a:lstStyle/>
                <a:p>
                  <a:pPr>
                    <a:defRPr/>
                  </a:pPr>
                  <a:endParaRPr lang="en-US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'[Enrollment Projections 2011-2021.xlsx]Brooklyn'!$A$2:$A$13</c:f>
              <c:strCache>
                <c:ptCount val="12"/>
                <c:pt idx="0">
                  <c:v>D13</c:v>
                </c:pt>
                <c:pt idx="1">
                  <c:v>D14</c:v>
                </c:pt>
                <c:pt idx="2">
                  <c:v>D15</c:v>
                </c:pt>
                <c:pt idx="3">
                  <c:v>D16</c:v>
                </c:pt>
                <c:pt idx="4">
                  <c:v>D17</c:v>
                </c:pt>
                <c:pt idx="5">
                  <c:v>D18</c:v>
                </c:pt>
                <c:pt idx="6">
                  <c:v>D19</c:v>
                </c:pt>
                <c:pt idx="7">
                  <c:v>D20</c:v>
                </c:pt>
                <c:pt idx="8">
                  <c:v>D21</c:v>
                </c:pt>
                <c:pt idx="9">
                  <c:v>D22</c:v>
                </c:pt>
                <c:pt idx="10">
                  <c:v>D23</c:v>
                </c:pt>
                <c:pt idx="11">
                  <c:v>D32</c:v>
                </c:pt>
              </c:strCache>
            </c:strRef>
          </c:cat>
          <c:val>
            <c:numRef>
              <c:f>'[Enrollment Projections 2011-2021.xlsx]Brooklyn'!$E$2:$E$13</c:f>
              <c:numCache>
                <c:formatCode>General</c:formatCode>
                <c:ptCount val="12"/>
                <c:pt idx="0">
                  <c:v>1090</c:v>
                </c:pt>
                <c:pt idx="1">
                  <c:v>991</c:v>
                </c:pt>
                <c:pt idx="2">
                  <c:v>2192</c:v>
                </c:pt>
                <c:pt idx="7">
                  <c:v>4045</c:v>
                </c:pt>
                <c:pt idx="8">
                  <c:v>912</c:v>
                </c:pt>
                <c:pt idx="9">
                  <c:v>456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505344"/>
        <c:axId val="46519424"/>
      </c:barChart>
      <c:catAx>
        <c:axId val="4650534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6519424"/>
        <c:crosses val="autoZero"/>
        <c:auto val="1"/>
        <c:lblAlgn val="ctr"/>
        <c:lblOffset val="100"/>
        <c:noMultiLvlLbl val="0"/>
      </c:catAx>
      <c:valAx>
        <c:axId val="4651942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650534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79102952482628708"/>
          <c:y val="6.0886664432903345E-2"/>
          <c:w val="0.20897047517371295"/>
          <c:h val="0.32237560730440612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Queens!$B$1</c:f>
              <c:strCache>
                <c:ptCount val="1"/>
                <c:pt idx="0">
                  <c:v>Statistical Forecasting 2011-2021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0"/>
                  <c:y val="1.562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Queens!$A$2:$A$8</c:f>
              <c:strCache>
                <c:ptCount val="7"/>
                <c:pt idx="0">
                  <c:v>D24</c:v>
                </c:pt>
                <c:pt idx="1">
                  <c:v>D25</c:v>
                </c:pt>
                <c:pt idx="2">
                  <c:v>D26</c:v>
                </c:pt>
                <c:pt idx="3">
                  <c:v>D27</c:v>
                </c:pt>
                <c:pt idx="4">
                  <c:v>D28</c:v>
                </c:pt>
                <c:pt idx="5">
                  <c:v>D29</c:v>
                </c:pt>
                <c:pt idx="6">
                  <c:v>D30</c:v>
                </c:pt>
              </c:strCache>
            </c:strRef>
          </c:cat>
          <c:val>
            <c:numRef>
              <c:f>Queens!$B$2:$B$8</c:f>
              <c:numCache>
                <c:formatCode>#,##0</c:formatCode>
                <c:ptCount val="7"/>
                <c:pt idx="0">
                  <c:v>7737</c:v>
                </c:pt>
                <c:pt idx="1">
                  <c:v>3730</c:v>
                </c:pt>
                <c:pt idx="2">
                  <c:v>1742</c:v>
                </c:pt>
                <c:pt idx="3">
                  <c:v>997</c:v>
                </c:pt>
                <c:pt idx="4">
                  <c:v>2411</c:v>
                </c:pt>
                <c:pt idx="5">
                  <c:v>-63</c:v>
                </c:pt>
                <c:pt idx="6">
                  <c:v>173</c:v>
                </c:pt>
              </c:numCache>
            </c:numRef>
          </c:val>
        </c:ser>
        <c:ser>
          <c:idx val="1"/>
          <c:order val="1"/>
          <c:tx>
            <c:strRef>
              <c:f>Queens!$C$1</c:f>
              <c:strCache>
                <c:ptCount val="1"/>
                <c:pt idx="0">
                  <c:v>Grier Partnership 2011-2021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52477763659466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0330368487928799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6518424396442199E-2"/>
                  <c:y val="-1.7575928008998901E-7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4"/>
              <c:layout>
                <c:manualLayout>
                  <c:x val="1.143583227446E-2"/>
                  <c:y val="4.464285714285709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Queens!$A$2:$A$8</c:f>
              <c:strCache>
                <c:ptCount val="7"/>
                <c:pt idx="0">
                  <c:v>D24</c:v>
                </c:pt>
                <c:pt idx="1">
                  <c:v>D25</c:v>
                </c:pt>
                <c:pt idx="2">
                  <c:v>D26</c:v>
                </c:pt>
                <c:pt idx="3">
                  <c:v>D27</c:v>
                </c:pt>
                <c:pt idx="4">
                  <c:v>D28</c:v>
                </c:pt>
                <c:pt idx="5">
                  <c:v>D29</c:v>
                </c:pt>
                <c:pt idx="6">
                  <c:v>D30</c:v>
                </c:pt>
              </c:strCache>
            </c:strRef>
          </c:cat>
          <c:val>
            <c:numRef>
              <c:f>Queens!$C$2:$C$8</c:f>
              <c:numCache>
                <c:formatCode>#,##0</c:formatCode>
                <c:ptCount val="7"/>
                <c:pt idx="0">
                  <c:v>7128</c:v>
                </c:pt>
                <c:pt idx="1">
                  <c:v>3228</c:v>
                </c:pt>
                <c:pt idx="2">
                  <c:v>1887</c:v>
                </c:pt>
                <c:pt idx="3">
                  <c:v>1074</c:v>
                </c:pt>
                <c:pt idx="4">
                  <c:v>2163</c:v>
                </c:pt>
                <c:pt idx="5">
                  <c:v>297</c:v>
                </c:pt>
                <c:pt idx="6">
                  <c:v>-985</c:v>
                </c:pt>
              </c:numCache>
            </c:numRef>
          </c:val>
        </c:ser>
        <c:ser>
          <c:idx val="2"/>
          <c:order val="2"/>
          <c:tx>
            <c:strRef>
              <c:f>Queens!$D$1</c:f>
              <c:strCache>
                <c:ptCount val="1"/>
                <c:pt idx="0">
                  <c:v>Housing Starts, Estimated Growth 2012-2021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Queens!$A$2:$A$8</c:f>
              <c:strCache>
                <c:ptCount val="7"/>
                <c:pt idx="0">
                  <c:v>D24</c:v>
                </c:pt>
                <c:pt idx="1">
                  <c:v>D25</c:v>
                </c:pt>
                <c:pt idx="2">
                  <c:v>D26</c:v>
                </c:pt>
                <c:pt idx="3">
                  <c:v>D27</c:v>
                </c:pt>
                <c:pt idx="4">
                  <c:v>D28</c:v>
                </c:pt>
                <c:pt idx="5">
                  <c:v>D29</c:v>
                </c:pt>
                <c:pt idx="6">
                  <c:v>D30</c:v>
                </c:pt>
              </c:strCache>
            </c:strRef>
          </c:cat>
          <c:val>
            <c:numRef>
              <c:f>Queens!$D$2:$D$8</c:f>
              <c:numCache>
                <c:formatCode>0</c:formatCode>
                <c:ptCount val="7"/>
                <c:pt idx="0">
                  <c:v>208.4</c:v>
                </c:pt>
                <c:pt idx="1">
                  <c:v>2251.6</c:v>
                </c:pt>
                <c:pt idx="2">
                  <c:v>90</c:v>
                </c:pt>
                <c:pt idx="3">
                  <c:v>500.8</c:v>
                </c:pt>
                <c:pt idx="4">
                  <c:v>870.4</c:v>
                </c:pt>
                <c:pt idx="5">
                  <c:v>506.8</c:v>
                </c:pt>
                <c:pt idx="6">
                  <c:v>5276.8</c:v>
                </c:pt>
              </c:numCache>
            </c:numRef>
          </c:val>
        </c:ser>
        <c:ser>
          <c:idx val="3"/>
          <c:order val="3"/>
          <c:tx>
            <c:strRef>
              <c:f>Queens!$E$1</c:f>
              <c:strCache>
                <c:ptCount val="1"/>
                <c:pt idx="0">
                  <c:v>Capital Plan, New Seats 2015-2019</c:v>
                </c:pt>
              </c:strCache>
            </c:strRef>
          </c:tx>
          <c:invertIfNegative val="0"/>
          <c:dLbls>
            <c:dLbl>
              <c:idx val="1"/>
              <c:layout>
                <c:manualLayout>
                  <c:x val="1.3977128335451099E-2"/>
                  <c:y val="2.2321428571428601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7.6238881829733098E-3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Queens!$A$2:$A$8</c:f>
              <c:strCache>
                <c:ptCount val="7"/>
                <c:pt idx="0">
                  <c:v>D24</c:v>
                </c:pt>
                <c:pt idx="1">
                  <c:v>D25</c:v>
                </c:pt>
                <c:pt idx="2">
                  <c:v>D26</c:v>
                </c:pt>
                <c:pt idx="3">
                  <c:v>D27</c:v>
                </c:pt>
                <c:pt idx="4">
                  <c:v>D28</c:v>
                </c:pt>
                <c:pt idx="5">
                  <c:v>D29</c:v>
                </c:pt>
                <c:pt idx="6">
                  <c:v>D30</c:v>
                </c:pt>
              </c:strCache>
            </c:strRef>
          </c:cat>
          <c:val>
            <c:numRef>
              <c:f>Queens!$E$2:$E$8</c:f>
              <c:numCache>
                <c:formatCode>General</c:formatCode>
                <c:ptCount val="7"/>
                <c:pt idx="0">
                  <c:v>4045</c:v>
                </c:pt>
                <c:pt idx="1">
                  <c:v>2309</c:v>
                </c:pt>
                <c:pt idx="2">
                  <c:v>960</c:v>
                </c:pt>
                <c:pt idx="3">
                  <c:v>456</c:v>
                </c:pt>
                <c:pt idx="4">
                  <c:v>640</c:v>
                </c:pt>
                <c:pt idx="5">
                  <c:v>912</c:v>
                </c:pt>
                <c:pt idx="6">
                  <c:v>1000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850624"/>
        <c:axId val="99221504"/>
      </c:barChart>
      <c:catAx>
        <c:axId val="4985062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221504"/>
        <c:crosses val="autoZero"/>
        <c:auto val="1"/>
        <c:lblAlgn val="ctr"/>
        <c:lblOffset val="100"/>
        <c:noMultiLvlLbl val="0"/>
      </c:catAx>
      <c:valAx>
        <c:axId val="99221504"/>
        <c:scaling>
          <c:orientation val="minMax"/>
          <c:max val="8000"/>
          <c:min val="-10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985062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66820038635773105"/>
          <c:y val="3.1859603667793501E-2"/>
          <c:w val="0.31458297088760601"/>
          <c:h val="0.19592089549217701"/>
        </c:manualLayout>
      </c:layout>
      <c:overlay val="0"/>
    </c:legend>
    <c:plotVisOnly val="1"/>
    <c:dispBlanksAs val="gap"/>
    <c:showDLblsOverMax val="0"/>
  </c:chart>
  <c:externalData r:id="rId1">
    <c:autoUpdate val="0"/>
  </c:externalData>
  <c:userShapes r:id="rId2"/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'Staten Island'!$A$2</c:f>
              <c:strCache>
                <c:ptCount val="1"/>
                <c:pt idx="0">
                  <c:v>D31</c:v>
                </c:pt>
              </c:strCache>
            </c:strRef>
          </c:tx>
          <c:invertIfNegative val="0"/>
          <c:dPt>
            <c:idx val="1"/>
            <c:invertIfNegative val="0"/>
            <c:bubble3D val="0"/>
            <c:spPr>
              <a:solidFill>
                <a:schemeClr val="accent2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3"/>
            <c:invertIfNegative val="0"/>
            <c:bubble3D val="0"/>
            <c:spPr>
              <a:solidFill>
                <a:schemeClr val="accent4">
                  <a:lumMod val="75000"/>
                </a:schemeClr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'Staten Island'!$B$1:$E$1</c:f>
              <c:strCache>
                <c:ptCount val="4"/>
                <c:pt idx="0">
                  <c:v>Statistical Forecasting 2011-2021</c:v>
                </c:pt>
                <c:pt idx="1">
                  <c:v>Grier Partnership 2011-2021</c:v>
                </c:pt>
                <c:pt idx="2">
                  <c:v>Housing Starts, Estimated Growth 2012-2021</c:v>
                </c:pt>
                <c:pt idx="3">
                  <c:v>Capital Plan, New Seats 2015-2019</c:v>
                </c:pt>
              </c:strCache>
            </c:strRef>
          </c:cat>
          <c:val>
            <c:numRef>
              <c:f>'Staten Island'!$B$2:$E$2</c:f>
              <c:numCache>
                <c:formatCode>#,##0</c:formatCode>
                <c:ptCount val="4"/>
                <c:pt idx="0">
                  <c:v>1520</c:v>
                </c:pt>
                <c:pt idx="1">
                  <c:v>1659</c:v>
                </c:pt>
                <c:pt idx="2" formatCode="General">
                  <c:v>720</c:v>
                </c:pt>
                <c:pt idx="3" formatCode="General">
                  <c:v>912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99244672"/>
        <c:axId val="99250560"/>
      </c:barChart>
      <c:catAx>
        <c:axId val="9924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99250560"/>
        <c:crosses val="autoZero"/>
        <c:auto val="1"/>
        <c:lblAlgn val="ctr"/>
        <c:lblOffset val="100"/>
        <c:noMultiLvlLbl val="0"/>
      </c:catAx>
      <c:valAx>
        <c:axId val="99250560"/>
        <c:scaling>
          <c:orientation val="minMax"/>
          <c:max val="1700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9924467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dirty="0"/>
              <a:t># of</a:t>
            </a:r>
            <a:r>
              <a:rPr lang="en-US" baseline="0" dirty="0"/>
              <a:t> Kids on waitlists for Kindergarten 2011-2013 by </a:t>
            </a:r>
            <a:r>
              <a:rPr lang="en-US" baseline="0" dirty="0" smtClean="0"/>
              <a:t>Borough</a:t>
            </a:r>
            <a:endParaRPr lang="en-US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Sheet1!$B$28</c:f>
              <c:strCache>
                <c:ptCount val="1"/>
                <c:pt idx="0">
                  <c:v>2011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-0.02"/>
                  <c:y val="1.99004975124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Sheet1!$C$28:$G$28</c:f>
              <c:numCache>
                <c:formatCode>General</c:formatCode>
                <c:ptCount val="5"/>
                <c:pt idx="0">
                  <c:v>751</c:v>
                </c:pt>
                <c:pt idx="1">
                  <c:v>112</c:v>
                </c:pt>
                <c:pt idx="2">
                  <c:v>679</c:v>
                </c:pt>
                <c:pt idx="3">
                  <c:v>883</c:v>
                </c:pt>
                <c:pt idx="4">
                  <c:v>163</c:v>
                </c:pt>
              </c:numCache>
            </c:numRef>
          </c:val>
        </c:ser>
        <c:ser>
          <c:idx val="1"/>
          <c:order val="1"/>
          <c:tx>
            <c:strRef>
              <c:f>Sheet1!$B$29</c:f>
              <c:strCache>
                <c:ptCount val="1"/>
                <c:pt idx="0">
                  <c:v>2012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1.4999999999999999E-2"/>
                  <c:y val="1.990049751243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Sheet1!$C$29:$G$29</c:f>
              <c:numCache>
                <c:formatCode>General</c:formatCode>
                <c:ptCount val="5"/>
                <c:pt idx="0">
                  <c:v>462</c:v>
                </c:pt>
                <c:pt idx="1">
                  <c:v>211</c:v>
                </c:pt>
                <c:pt idx="2">
                  <c:v>720</c:v>
                </c:pt>
                <c:pt idx="3">
                  <c:v>942</c:v>
                </c:pt>
                <c:pt idx="4">
                  <c:v>47</c:v>
                </c:pt>
              </c:numCache>
            </c:numRef>
          </c:val>
        </c:ser>
        <c:ser>
          <c:idx val="2"/>
          <c:order val="2"/>
          <c:tx>
            <c:strRef>
              <c:f>Sheet1!$B$30</c:f>
              <c:strCache>
                <c:ptCount val="1"/>
                <c:pt idx="0">
                  <c:v>2013</c:v>
                </c:pt>
              </c:strCache>
            </c:strRef>
          </c:tx>
          <c:invertIfNegative val="0"/>
          <c:dLbls>
            <c:dLbl>
              <c:idx val="3"/>
              <c:layout>
                <c:manualLayout>
                  <c:x val="3.9999999999999897E-2"/>
                  <c:y val="1.4925373134328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Sheet1!$C$27:$G$27</c:f>
              <c:strCache>
                <c:ptCount val="5"/>
                <c:pt idx="0">
                  <c:v>Man</c:v>
                </c:pt>
                <c:pt idx="1">
                  <c:v>Bronx</c:v>
                </c:pt>
                <c:pt idx="2">
                  <c:v>Brooklyn</c:v>
                </c:pt>
                <c:pt idx="3">
                  <c:v>Queens</c:v>
                </c:pt>
                <c:pt idx="4">
                  <c:v>SI</c:v>
                </c:pt>
              </c:strCache>
            </c:strRef>
          </c:cat>
          <c:val>
            <c:numRef>
              <c:f>Sheet1!$C$30:$G$30</c:f>
              <c:numCache>
                <c:formatCode>General</c:formatCode>
                <c:ptCount val="5"/>
                <c:pt idx="0">
                  <c:v>569</c:v>
                </c:pt>
                <c:pt idx="1">
                  <c:v>114</c:v>
                </c:pt>
                <c:pt idx="2">
                  <c:v>622</c:v>
                </c:pt>
                <c:pt idx="3">
                  <c:v>946</c:v>
                </c:pt>
                <c:pt idx="4">
                  <c:v>110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798464"/>
        <c:axId val="100800000"/>
      </c:barChart>
      <c:catAx>
        <c:axId val="100798464"/>
        <c:scaling>
          <c:orientation val="minMax"/>
        </c:scaling>
        <c:delete val="0"/>
        <c:axPos val="b"/>
        <c:majorTickMark val="none"/>
        <c:minorTickMark val="none"/>
        <c:tickLblPos val="nextTo"/>
        <c:crossAx val="100800000"/>
        <c:crosses val="autoZero"/>
        <c:auto val="1"/>
        <c:lblAlgn val="ctr"/>
        <c:lblOffset val="100"/>
        <c:noMultiLvlLbl val="0"/>
      </c:catAx>
      <c:valAx>
        <c:axId val="100800000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0079846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200" dirty="0"/>
              <a:t>% </a:t>
            </a:r>
            <a:r>
              <a:rPr lang="en-US" sz="1200" dirty="0" smtClean="0"/>
              <a:t>of Schools w/ Waitlists</a:t>
            </a:r>
            <a:r>
              <a:rPr lang="en-US" sz="1200" baseline="0" dirty="0" smtClean="0"/>
              <a:t> </a:t>
            </a:r>
            <a:r>
              <a:rPr lang="en-US" sz="1200" baseline="0" dirty="0"/>
              <a:t>by </a:t>
            </a:r>
            <a:r>
              <a:rPr lang="en-US" sz="1200" baseline="0" dirty="0" smtClean="0"/>
              <a:t>District</a:t>
            </a:r>
            <a:r>
              <a:rPr lang="en-US" sz="1200" baseline="0" dirty="0"/>
              <a:t>* 2013</a:t>
            </a:r>
            <a:endParaRPr lang="en-US" sz="1200" dirty="0"/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'2013 percentage'!$M$4</c:f>
              <c:strCache>
                <c:ptCount val="1"/>
                <c:pt idx="0">
                  <c:v>% of district schools with WL</c:v>
                </c:pt>
              </c:strCache>
            </c:strRef>
          </c:tx>
          <c:spPr>
            <a:solidFill>
              <a:srgbClr val="FF6600"/>
            </a:solidFill>
          </c:spPr>
          <c:invertIfNegative val="0"/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6"/>
              <c:delete val="1"/>
            </c:dLbl>
            <c:dLbl>
              <c:idx val="13"/>
              <c:delete val="1"/>
            </c:dLbl>
            <c:dLbl>
              <c:idx val="16"/>
              <c:delete val="1"/>
            </c:dLbl>
            <c:dLbl>
              <c:idx val="21"/>
              <c:layout>
                <c:manualLayout>
                  <c:x val="2.393617021276589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8"/>
              <c:delete val="1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'2013 percentage'!$L$5:$L$33</c:f>
              <c:numCache>
                <c:formatCode>General</c:formatCode>
                <c:ptCount val="29"/>
                <c:pt idx="0">
                  <c:v>2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6</c:v>
                </c:pt>
                <c:pt idx="5">
                  <c:v>8</c:v>
                </c:pt>
                <c:pt idx="6">
                  <c:v>9</c:v>
                </c:pt>
                <c:pt idx="7">
                  <c:v>10</c:v>
                </c:pt>
                <c:pt idx="8">
                  <c:v>11</c:v>
                </c:pt>
                <c:pt idx="9">
                  <c:v>12</c:v>
                </c:pt>
                <c:pt idx="10">
                  <c:v>13</c:v>
                </c:pt>
                <c:pt idx="11">
                  <c:v>14</c:v>
                </c:pt>
                <c:pt idx="12">
                  <c:v>15</c:v>
                </c:pt>
                <c:pt idx="13">
                  <c:v>16</c:v>
                </c:pt>
                <c:pt idx="14">
                  <c:v>17</c:v>
                </c:pt>
                <c:pt idx="15">
                  <c:v>18</c:v>
                </c:pt>
                <c:pt idx="16">
                  <c:v>19</c:v>
                </c:pt>
                <c:pt idx="17">
                  <c:v>20</c:v>
                </c:pt>
                <c:pt idx="18">
                  <c:v>21</c:v>
                </c:pt>
                <c:pt idx="19">
                  <c:v>22</c:v>
                </c:pt>
                <c:pt idx="20">
                  <c:v>24</c:v>
                </c:pt>
                <c:pt idx="21">
                  <c:v>25</c:v>
                </c:pt>
                <c:pt idx="22">
                  <c:v>26</c:v>
                </c:pt>
                <c:pt idx="23">
                  <c:v>27</c:v>
                </c:pt>
                <c:pt idx="24">
                  <c:v>28</c:v>
                </c:pt>
                <c:pt idx="25">
                  <c:v>29</c:v>
                </c:pt>
                <c:pt idx="26">
                  <c:v>30</c:v>
                </c:pt>
                <c:pt idx="27">
                  <c:v>31</c:v>
                </c:pt>
                <c:pt idx="28">
                  <c:v>32</c:v>
                </c:pt>
              </c:numCache>
            </c:numRef>
          </c:cat>
          <c:val>
            <c:numRef>
              <c:f>'2013 percentage'!$M$5:$M$33</c:f>
              <c:numCache>
                <c:formatCode>0%</c:formatCode>
                <c:ptCount val="29"/>
                <c:pt idx="0">
                  <c:v>0.38235294117647101</c:v>
                </c:pt>
                <c:pt idx="1">
                  <c:v>0.33333333333333298</c:v>
                </c:pt>
                <c:pt idx="2">
                  <c:v>0</c:v>
                </c:pt>
                <c:pt idx="3">
                  <c:v>0</c:v>
                </c:pt>
                <c:pt idx="4">
                  <c:v>0.08</c:v>
                </c:pt>
                <c:pt idx="5">
                  <c:v>4.7619047619047603E-2</c:v>
                </c:pt>
                <c:pt idx="6">
                  <c:v>0</c:v>
                </c:pt>
                <c:pt idx="7">
                  <c:v>4.8780487804878002E-2</c:v>
                </c:pt>
                <c:pt idx="8">
                  <c:v>7.1428571428571397E-2</c:v>
                </c:pt>
                <c:pt idx="9">
                  <c:v>0.18181818181818199</c:v>
                </c:pt>
                <c:pt idx="10">
                  <c:v>5.5555555555555497E-2</c:v>
                </c:pt>
                <c:pt idx="11">
                  <c:v>4.7619047619047603E-2</c:v>
                </c:pt>
                <c:pt idx="12">
                  <c:v>0.434782608695652</c:v>
                </c:pt>
                <c:pt idx="13">
                  <c:v>0</c:v>
                </c:pt>
                <c:pt idx="14">
                  <c:v>4.3478260869565202E-2</c:v>
                </c:pt>
                <c:pt idx="15">
                  <c:v>7.69230769230769E-2</c:v>
                </c:pt>
                <c:pt idx="16">
                  <c:v>0</c:v>
                </c:pt>
                <c:pt idx="17">
                  <c:v>0.36666666666666697</c:v>
                </c:pt>
                <c:pt idx="18">
                  <c:v>0.22727272727272699</c:v>
                </c:pt>
                <c:pt idx="19">
                  <c:v>7.4074074074074098E-2</c:v>
                </c:pt>
                <c:pt idx="20">
                  <c:v>0.31034482758620702</c:v>
                </c:pt>
                <c:pt idx="21">
                  <c:v>0.30769230769230799</c:v>
                </c:pt>
                <c:pt idx="22">
                  <c:v>0.14285714285714299</c:v>
                </c:pt>
                <c:pt idx="23">
                  <c:v>7.69230769230769E-2</c:v>
                </c:pt>
                <c:pt idx="24">
                  <c:v>0.15384615384615399</c:v>
                </c:pt>
                <c:pt idx="25">
                  <c:v>3.7037037037037E-2</c:v>
                </c:pt>
                <c:pt idx="26">
                  <c:v>0.30769230769230799</c:v>
                </c:pt>
                <c:pt idx="27">
                  <c:v>0.133333333333333</c:v>
                </c:pt>
                <c:pt idx="28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00837248"/>
        <c:axId val="100851712"/>
      </c:barChart>
      <c:catAx>
        <c:axId val="100837248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 smtClean="0"/>
                  <a:t>Districts</a:t>
                </a:r>
                <a:r>
                  <a:rPr lang="en-US" baseline="0" dirty="0" smtClean="0"/>
                  <a:t> </a:t>
                </a:r>
                <a:r>
                  <a:rPr lang="en-US" dirty="0" smtClean="0"/>
                  <a:t>1, </a:t>
                </a:r>
                <a:r>
                  <a:rPr lang="en-US" dirty="0"/>
                  <a:t>7, </a:t>
                </a:r>
                <a:r>
                  <a:rPr lang="en-US" dirty="0" smtClean="0"/>
                  <a:t>23 </a:t>
                </a:r>
                <a:r>
                  <a:rPr lang="en-US" baseline="0" dirty="0" smtClean="0"/>
                  <a:t>not </a:t>
                </a:r>
                <a:r>
                  <a:rPr lang="en-US" baseline="0" dirty="0"/>
                  <a:t>included as they are "choice districts")</a:t>
                </a:r>
                <a:endParaRPr lang="en-US" dirty="0"/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crossAx val="100851712"/>
        <c:crosses val="autoZero"/>
        <c:auto val="1"/>
        <c:lblAlgn val="ctr"/>
        <c:lblOffset val="100"/>
        <c:noMultiLvlLbl val="0"/>
      </c:catAx>
      <c:valAx>
        <c:axId val="100851712"/>
        <c:scaling>
          <c:orientation val="minMax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10083724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/>
              <a:t>Zoned Kindergarten</a:t>
            </a:r>
            <a:r>
              <a:rPr lang="en-US" baseline="0"/>
              <a:t> wait lists, citywide 2009-13</a:t>
            </a:r>
            <a:endParaRPr lang="en-US"/>
          </a:p>
        </c:rich>
      </c:tx>
      <c:layout/>
      <c:overlay val="0"/>
    </c:title>
    <c:autoTitleDeleted val="0"/>
    <c:plotArea>
      <c:layout/>
      <c:lineChart>
        <c:grouping val="stacked"/>
        <c:varyColors val="0"/>
        <c:ser>
          <c:idx val="0"/>
          <c:order val="0"/>
          <c:tx>
            <c:v>Zoned</c:v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2"/>
              <c:layout>
                <c:manualLayout>
                  <c:x val="3.0555555555555398E-2"/>
                  <c:y val="-3.24074074074073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1.38888888888889E-2"/>
                  <c:y val="-6.018554972295130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charts!$A$49:$E$49</c:f>
              <c:numCache>
                <c:formatCode>General</c:formatCode>
                <c:ptCount val="5"/>
                <c:pt idx="0">
                  <c:v>2009</c:v>
                </c:pt>
                <c:pt idx="1">
                  <c:v>2010</c:v>
                </c:pt>
                <c:pt idx="2">
                  <c:v>2011</c:v>
                </c:pt>
                <c:pt idx="3">
                  <c:v>2012</c:v>
                </c:pt>
                <c:pt idx="4">
                  <c:v>2013</c:v>
                </c:pt>
              </c:numCache>
            </c:numRef>
          </c:cat>
          <c:val>
            <c:numRef>
              <c:f>charts!$A$50:$E$50</c:f>
              <c:numCache>
                <c:formatCode>General</c:formatCode>
                <c:ptCount val="5"/>
                <c:pt idx="0">
                  <c:v>499</c:v>
                </c:pt>
                <c:pt idx="1">
                  <c:v>1885</c:v>
                </c:pt>
                <c:pt idx="2">
                  <c:v>2588</c:v>
                </c:pt>
                <c:pt idx="3">
                  <c:v>2382</c:v>
                </c:pt>
                <c:pt idx="4">
                  <c:v>2361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13807360"/>
        <c:axId val="113808896"/>
      </c:lineChart>
      <c:catAx>
        <c:axId val="1138073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113808896"/>
        <c:crosses val="autoZero"/>
        <c:auto val="1"/>
        <c:lblAlgn val="ctr"/>
        <c:lblOffset val="100"/>
        <c:noMultiLvlLbl val="0"/>
      </c:catAx>
      <c:valAx>
        <c:axId val="11380889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3807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0"/>
    <c:plotArea>
      <c:layout/>
      <c:barChart>
        <c:barDir val="col"/>
        <c:grouping val="clustered"/>
        <c:varyColors val="0"/>
        <c:ser>
          <c:idx val="0"/>
          <c:order val="0"/>
          <c:invertIfNegative val="0"/>
          <c:dPt>
            <c:idx val="1"/>
            <c:invertIfNegative val="0"/>
            <c:bubble3D val="0"/>
            <c:spPr>
              <a:solidFill>
                <a:srgbClr val="AD8F67"/>
              </a:solidFill>
            </c:spPr>
          </c:dPt>
          <c:dPt>
            <c:idx val="2"/>
            <c:invertIfNegative val="0"/>
            <c:bubble3D val="0"/>
            <c:spPr>
              <a:solidFill>
                <a:schemeClr val="accent3"/>
              </a:solidFill>
            </c:spPr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'Citywide avg graphs'!$B$2:$B$4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'Citywide avg graphs'!$C$2:$C$4</c:f>
              <c:numCache>
                <c:formatCode>0.0%</c:formatCode>
                <c:ptCount val="3"/>
                <c:pt idx="0">
                  <c:v>0.96799999999999997</c:v>
                </c:pt>
                <c:pt idx="1">
                  <c:v>0.80900000000000005</c:v>
                </c:pt>
                <c:pt idx="2">
                  <c:v>0.94799999999999995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940160"/>
        <c:axId val="46941696"/>
      </c:barChart>
      <c:catAx>
        <c:axId val="46940160"/>
        <c:scaling>
          <c:orientation val="minMax"/>
        </c:scaling>
        <c:delete val="0"/>
        <c:axPos val="b"/>
        <c:majorTickMark val="out"/>
        <c:minorTickMark val="none"/>
        <c:tickLblPos val="nextTo"/>
        <c:crossAx val="46941696"/>
        <c:crosses val="autoZero"/>
        <c:auto val="1"/>
        <c:lblAlgn val="ctr"/>
        <c:lblOffset val="100"/>
        <c:noMultiLvlLbl val="0"/>
      </c:catAx>
      <c:valAx>
        <c:axId val="46941696"/>
        <c:scaling>
          <c:orientation val="minMax"/>
        </c:scaling>
        <c:delete val="0"/>
        <c:axPos val="l"/>
        <c:majorGridlines/>
        <c:numFmt formatCode="0.0%" sourceLinked="1"/>
        <c:majorTickMark val="out"/>
        <c:minorTickMark val="none"/>
        <c:tickLblPos val="nextTo"/>
        <c:crossAx val="469401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400" b="1" i="0" u="none" strike="noStrike" baseline="0" dirty="0" smtClean="0">
                <a:solidFill>
                  <a:srgbClr val="FF6600"/>
                </a:solidFill>
                <a:effectLst/>
              </a:rPr>
              <a:t>K-3 Class sizes are the largest since 1998 </a:t>
            </a:r>
            <a:r>
              <a:rPr lang="en-US" sz="1200" baseline="0" dirty="0" smtClean="0"/>
              <a:t>General </a:t>
            </a:r>
            <a:r>
              <a:rPr lang="en-US" sz="1200" baseline="0" dirty="0" err="1" smtClean="0"/>
              <a:t>ed</a:t>
            </a:r>
            <a:r>
              <a:rPr lang="en-US" sz="1200" baseline="0" dirty="0" smtClean="0"/>
              <a:t>, CTT and gifted: data from IBO </a:t>
            </a:r>
            <a:r>
              <a:rPr lang="en-US" sz="1200" baseline="0" dirty="0"/>
              <a:t>1998-2005; DOE 2006-2013</a:t>
            </a:r>
            <a:endParaRPr lang="en-US" sz="1200" dirty="0"/>
          </a:p>
        </c:rich>
      </c:tx>
      <c:layout/>
      <c:overlay val="0"/>
      <c:spPr>
        <a:solidFill>
          <a:srgbClr val="FFFFFF"/>
        </a:solidFill>
      </c:spPr>
    </c:title>
    <c:autoTitleDeleted val="0"/>
    <c:plotArea>
      <c:layout/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trend'!$G$10:$V$10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2010/11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trend'!$G$11:$V$11</c:f>
              <c:numCache>
                <c:formatCode>0.00</c:formatCode>
                <c:ptCount val="16"/>
                <c:pt idx="0">
                  <c:v>24.902153703129809</c:v>
                </c:pt>
                <c:pt idx="1">
                  <c:v>23.24580561180214</c:v>
                </c:pt>
                <c:pt idx="2">
                  <c:v>22.379472224198029</c:v>
                </c:pt>
                <c:pt idx="3">
                  <c:v>22.09556068031128</c:v>
                </c:pt>
                <c:pt idx="4">
                  <c:v>21.680386880954089</c:v>
                </c:pt>
                <c:pt idx="5">
                  <c:v>21.550788221296848</c:v>
                </c:pt>
                <c:pt idx="6">
                  <c:v>21.284872298624752</c:v>
                </c:pt>
                <c:pt idx="7">
                  <c:v>21.119423684413281</c:v>
                </c:pt>
                <c:pt idx="8">
                  <c:v>21</c:v>
                </c:pt>
                <c:pt idx="9">
                  <c:v>20.9</c:v>
                </c:pt>
                <c:pt idx="10">
                  <c:v>21.4</c:v>
                </c:pt>
                <c:pt idx="11">
                  <c:v>22.1</c:v>
                </c:pt>
                <c:pt idx="12">
                  <c:v>22.9</c:v>
                </c:pt>
                <c:pt idx="13">
                  <c:v>23.89</c:v>
                </c:pt>
                <c:pt idx="14">
                  <c:v>24.45999999999999</c:v>
                </c:pt>
                <c:pt idx="15">
                  <c:v>24.86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746432"/>
        <c:axId val="45752320"/>
      </c:lineChart>
      <c:catAx>
        <c:axId val="45746432"/>
        <c:scaling>
          <c:orientation val="minMax"/>
        </c:scaling>
        <c:delete val="0"/>
        <c:axPos val="b"/>
        <c:majorTickMark val="none"/>
        <c:minorTickMark val="none"/>
        <c:tickLblPos val="nextTo"/>
        <c:crossAx val="45752320"/>
        <c:crosses val="autoZero"/>
        <c:auto val="1"/>
        <c:lblAlgn val="ctr"/>
        <c:lblOffset val="100"/>
        <c:noMultiLvlLbl val="0"/>
      </c:catAx>
      <c:valAx>
        <c:axId val="45752320"/>
        <c:scaling>
          <c:orientation val="minMax"/>
        </c:scaling>
        <c:delete val="1"/>
        <c:axPos val="l"/>
        <c:majorGridlines/>
        <c:numFmt formatCode="0.00" sourceLinked="1"/>
        <c:majorTickMark val="none"/>
        <c:minorTickMark val="none"/>
        <c:tickLblPos val="none"/>
        <c:crossAx val="4574643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 algn="ctr">
              <a:defRPr sz="1800"/>
            </a:pPr>
            <a:r>
              <a:rPr lang="en-US" sz="2400" dirty="0" smtClean="0">
                <a:solidFill>
                  <a:srgbClr val="FF6600"/>
                </a:solidFill>
              </a:rPr>
              <a:t>4th – 8</a:t>
            </a:r>
            <a:r>
              <a:rPr lang="en-US" sz="2400" baseline="30000" dirty="0" smtClean="0">
                <a:solidFill>
                  <a:srgbClr val="FF6600"/>
                </a:solidFill>
              </a:rPr>
              <a:t>th</a:t>
            </a:r>
            <a:r>
              <a:rPr lang="en-US" sz="2400" dirty="0" smtClean="0">
                <a:solidFill>
                  <a:srgbClr val="FF6600"/>
                </a:solidFill>
              </a:rPr>
              <a:t> grade Class</a:t>
            </a:r>
            <a:r>
              <a:rPr lang="en-US" sz="2400" baseline="0" dirty="0" smtClean="0">
                <a:solidFill>
                  <a:srgbClr val="FF6600"/>
                </a:solidFill>
              </a:rPr>
              <a:t> sizes largest </a:t>
            </a:r>
            <a:r>
              <a:rPr lang="en-US" sz="2400" baseline="0" dirty="0">
                <a:solidFill>
                  <a:srgbClr val="FF6600"/>
                </a:solidFill>
              </a:rPr>
              <a:t>since 2002 </a:t>
            </a:r>
          </a:p>
          <a:p>
            <a:pPr algn="ctr">
              <a:defRPr sz="1800"/>
            </a:pPr>
            <a:r>
              <a:rPr lang="en-US" sz="1200" b="1" i="0" baseline="0" dirty="0" err="1" smtClean="0">
                <a:effectLst/>
              </a:rPr>
              <a:t>Gened</a:t>
            </a:r>
            <a:r>
              <a:rPr lang="en-US" sz="1200" b="1" i="0" baseline="0" dirty="0" smtClean="0">
                <a:effectLst/>
              </a:rPr>
              <a:t>, CTT and gifted: data from IBO 1998-2005; DOE 2006-2013</a:t>
            </a:r>
            <a:endParaRPr lang="en-US" sz="1200" dirty="0">
              <a:effectLst/>
            </a:endParaRPr>
          </a:p>
        </c:rich>
      </c:tx>
      <c:layout>
        <c:manualLayout>
          <c:xMode val="edge"/>
          <c:yMode val="edge"/>
          <c:x val="0.12581519221862"/>
          <c:y val="2.43445692883895E-2"/>
        </c:manualLayout>
      </c:layout>
      <c:overlay val="0"/>
      <c:spPr>
        <a:solidFill>
          <a:srgbClr val="FFFFFF"/>
        </a:solidFill>
      </c:spPr>
    </c:title>
    <c:autoTitleDeleted val="0"/>
    <c:plotArea>
      <c:layout>
        <c:manualLayout>
          <c:layoutTarget val="inner"/>
          <c:xMode val="edge"/>
          <c:yMode val="edge"/>
          <c:x val="1.5406162464986E-2"/>
          <c:y val="0.124325842696629"/>
          <c:w val="0.96918767507002801"/>
          <c:h val="0.70703810197882599"/>
        </c:manualLayout>
      </c:layout>
      <c:lineChart>
        <c:grouping val="standard"/>
        <c:varyColors val="0"/>
        <c:ser>
          <c:idx val="0"/>
          <c:order val="0"/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txPr>
              <a:bodyPr/>
              <a:lstStyle/>
              <a:p>
                <a:pPr>
                  <a:defRPr sz="1600" b="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'LT trend'!$J$31:$Y$31</c:f>
              <c:strCache>
                <c:ptCount val="16"/>
                <c:pt idx="0">
                  <c:v>1998/99</c:v>
                </c:pt>
                <c:pt idx="1">
                  <c:v>1999/00</c:v>
                </c:pt>
                <c:pt idx="2">
                  <c:v>2000/01</c:v>
                </c:pt>
                <c:pt idx="3">
                  <c:v>2001/02</c:v>
                </c:pt>
                <c:pt idx="4">
                  <c:v>2002/03</c:v>
                </c:pt>
                <c:pt idx="5">
                  <c:v>2003/04</c:v>
                </c:pt>
                <c:pt idx="6">
                  <c:v>2004/05</c:v>
                </c:pt>
                <c:pt idx="7">
                  <c:v>2005/06</c:v>
                </c:pt>
                <c:pt idx="8">
                  <c:v> 2006/07</c:v>
                </c:pt>
                <c:pt idx="9">
                  <c:v>2007/08</c:v>
                </c:pt>
                <c:pt idx="10">
                  <c:v>2008/09</c:v>
                </c:pt>
                <c:pt idx="11">
                  <c:v>2009/10</c:v>
                </c:pt>
                <c:pt idx="12">
                  <c:v>2010-11</c:v>
                </c:pt>
                <c:pt idx="13">
                  <c:v>2011/12</c:v>
                </c:pt>
                <c:pt idx="14">
                  <c:v>2012/13</c:v>
                </c:pt>
                <c:pt idx="15">
                  <c:v>2013/14</c:v>
                </c:pt>
              </c:strCache>
            </c:strRef>
          </c:cat>
          <c:val>
            <c:numRef>
              <c:f>'LT trend'!$J$32:$Y$32</c:f>
              <c:numCache>
                <c:formatCode>0.0</c:formatCode>
                <c:ptCount val="16"/>
                <c:pt idx="0">
                  <c:v>28.08717250220332</c:v>
                </c:pt>
                <c:pt idx="1">
                  <c:v>27.50888256556177</c:v>
                </c:pt>
                <c:pt idx="2">
                  <c:v>27.230740547393509</c:v>
                </c:pt>
                <c:pt idx="3">
                  <c:v>27.356857818504299</c:v>
                </c:pt>
                <c:pt idx="4">
                  <c:v>27.044258811460391</c:v>
                </c:pt>
                <c:pt idx="5">
                  <c:v>26.700728862973719</c:v>
                </c:pt>
                <c:pt idx="6">
                  <c:v>26.442842354332839</c:v>
                </c:pt>
                <c:pt idx="7">
                  <c:v>25.920627802690579</c:v>
                </c:pt>
                <c:pt idx="8">
                  <c:v>25.6</c:v>
                </c:pt>
                <c:pt idx="9">
                  <c:v>25.1</c:v>
                </c:pt>
                <c:pt idx="10" formatCode="General">
                  <c:v>25.3</c:v>
                </c:pt>
                <c:pt idx="11" formatCode="General">
                  <c:v>25.8</c:v>
                </c:pt>
                <c:pt idx="12" formatCode="General">
                  <c:v>26.3</c:v>
                </c:pt>
                <c:pt idx="13" formatCode="General">
                  <c:v>26.6</c:v>
                </c:pt>
                <c:pt idx="14" formatCode="General">
                  <c:v>26.7</c:v>
                </c:pt>
                <c:pt idx="15" formatCode="General">
                  <c:v>26.8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807104"/>
        <c:axId val="45808640"/>
      </c:lineChart>
      <c:catAx>
        <c:axId val="45807104"/>
        <c:scaling>
          <c:orientation val="minMax"/>
        </c:scaling>
        <c:delete val="0"/>
        <c:axPos val="b"/>
        <c:majorTickMark val="none"/>
        <c:minorTickMark val="none"/>
        <c:tickLblPos val="nextTo"/>
        <c:crossAx val="45808640"/>
        <c:crosses val="autoZero"/>
        <c:auto val="1"/>
        <c:lblAlgn val="ctr"/>
        <c:lblOffset val="100"/>
        <c:noMultiLvlLbl val="0"/>
      </c:catAx>
      <c:valAx>
        <c:axId val="45808640"/>
        <c:scaling>
          <c:orientation val="minMax"/>
        </c:scaling>
        <c:delete val="1"/>
        <c:axPos val="l"/>
        <c:majorGridlines/>
        <c:numFmt formatCode="0.0" sourceLinked="1"/>
        <c:majorTickMark val="none"/>
        <c:minorTickMark val="none"/>
        <c:tickLblPos val="none"/>
        <c:crossAx val="4580710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2000" b="1" i="0" baseline="0" dirty="0" smtClean="0">
                <a:solidFill>
                  <a:srgbClr val="FF6600"/>
                </a:solidFill>
                <a:effectLst/>
              </a:rPr>
              <a:t>Total </a:t>
            </a:r>
            <a:r>
              <a:rPr lang="en-US" sz="2000" b="1" i="0" baseline="0" dirty="0">
                <a:solidFill>
                  <a:srgbClr val="FF6600"/>
                </a:solidFill>
                <a:effectLst/>
              </a:rPr>
              <a:t>no. of teachers dropped by 5,000 since 2007-8 </a:t>
            </a:r>
            <a:endParaRPr lang="en-US" sz="2000" dirty="0">
              <a:solidFill>
                <a:srgbClr val="FF6600"/>
              </a:solidFill>
              <a:effectLst/>
            </a:endParaRPr>
          </a:p>
          <a:p>
            <a:pPr>
              <a:defRPr/>
            </a:pPr>
            <a:r>
              <a:rPr lang="en-US" sz="1800" b="1" i="0" baseline="0" dirty="0">
                <a:effectLst/>
              </a:rPr>
              <a:t>data source: Mayor's Management Report</a:t>
            </a:r>
            <a:endParaRPr lang="en-US" sz="1800" dirty="0">
              <a:effectLst/>
            </a:endParaRPr>
          </a:p>
        </c:rich>
      </c:tx>
      <c:layout>
        <c:manualLayout>
          <c:xMode val="edge"/>
          <c:yMode val="edge"/>
          <c:x val="0.12881752426295501"/>
          <c:y val="1.4768700787401599E-3"/>
        </c:manualLayout>
      </c:layout>
      <c:overlay val="0"/>
      <c:spPr>
        <a:noFill/>
      </c:spPr>
    </c:title>
    <c:autoTitleDeleted val="0"/>
    <c:plotArea>
      <c:layout>
        <c:manualLayout>
          <c:layoutTarget val="inner"/>
          <c:xMode val="edge"/>
          <c:yMode val="edge"/>
          <c:x val="3.05555555555556E-2"/>
          <c:y val="0.18242978491463299"/>
          <c:w val="0.93888888888888999"/>
          <c:h val="0.70159033202361798"/>
        </c:manualLayout>
      </c:layout>
      <c:lineChart>
        <c:grouping val="standard"/>
        <c:varyColors val="0"/>
        <c:ser>
          <c:idx val="0"/>
          <c:order val="0"/>
          <c:tx>
            <c:strRef>
              <c:f>'teachers MMR'!$C$32</c:f>
              <c:strCache>
                <c:ptCount val="1"/>
                <c:pt idx="0">
                  <c:v>teachers</c:v>
                </c:pt>
              </c:strCache>
            </c:strRef>
          </c:tx>
          <c:spPr>
            <a:ln>
              <a:solidFill>
                <a:srgbClr val="FF6600"/>
              </a:solidFill>
            </a:ln>
          </c:spPr>
          <c:marker>
            <c:symbol val="none"/>
          </c:marker>
          <c:dLbls>
            <c:dLbl>
              <c:idx val="0"/>
              <c:layout>
                <c:manualLayout>
                  <c:x val="-1.54320987654321E-2"/>
                  <c:y val="-1.7471062349269099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'teachers MMR'!$D$31:$I$31</c:f>
              <c:strCache>
                <c:ptCount val="6"/>
                <c:pt idx="0">
                  <c:v>FY08</c:v>
                </c:pt>
                <c:pt idx="1">
                  <c:v>FY09</c:v>
                </c:pt>
                <c:pt idx="2">
                  <c:v>FY10</c:v>
                </c:pt>
                <c:pt idx="3">
                  <c:v>FY11</c:v>
                </c:pt>
                <c:pt idx="4">
                  <c:v>FY12</c:v>
                </c:pt>
                <c:pt idx="5">
                  <c:v>FY 13</c:v>
                </c:pt>
              </c:strCache>
            </c:strRef>
          </c:cat>
          <c:val>
            <c:numRef>
              <c:f>'teachers MMR'!$D$32:$I$32</c:f>
              <c:numCache>
                <c:formatCode>#,##0</c:formatCode>
                <c:ptCount val="6"/>
                <c:pt idx="0">
                  <c:v>79109</c:v>
                </c:pt>
                <c:pt idx="1">
                  <c:v>79021</c:v>
                </c:pt>
                <c:pt idx="2">
                  <c:v>76795</c:v>
                </c:pt>
                <c:pt idx="3">
                  <c:v>74958</c:v>
                </c:pt>
                <c:pt idx="4">
                  <c:v>72787</c:v>
                </c:pt>
                <c:pt idx="5">
                  <c:v>73844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45847296"/>
        <c:axId val="45848832"/>
      </c:lineChart>
      <c:catAx>
        <c:axId val="45847296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800"/>
            </a:pPr>
            <a:endParaRPr lang="en-US"/>
          </a:p>
        </c:txPr>
        <c:crossAx val="45848832"/>
        <c:crosses val="autoZero"/>
        <c:auto val="1"/>
        <c:lblAlgn val="ctr"/>
        <c:lblOffset val="100"/>
        <c:noMultiLvlLbl val="0"/>
      </c:catAx>
      <c:valAx>
        <c:axId val="45848832"/>
        <c:scaling>
          <c:orientation val="minMax"/>
        </c:scaling>
        <c:delete val="1"/>
        <c:axPos val="l"/>
        <c:majorGridlines/>
        <c:numFmt formatCode="#,##0" sourceLinked="1"/>
        <c:majorTickMark val="out"/>
        <c:minorTickMark val="none"/>
        <c:tickLblPos val="none"/>
        <c:crossAx val="45847296"/>
        <c:crosses val="autoZero"/>
        <c:crossBetween val="between"/>
      </c:valAx>
    </c:plotArea>
    <c:plotVisOnly val="1"/>
    <c:dispBlanksAs val="gap"/>
    <c:showDLblsOverMax val="0"/>
  </c:chart>
  <c:spPr>
    <a:ln>
      <a:solidFill>
        <a:schemeClr val="accent1"/>
      </a:solidFill>
    </a:ln>
  </c:sp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Graphs'!$B$2</c:f>
              <c:strCache>
                <c:ptCount val="1"/>
                <c:pt idx="0">
                  <c:v>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Graphs'!$A$3:$A$9</c:f>
              <c:strCache>
                <c:ptCount val="7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Graphs'!$B$3:$B$9</c:f>
              <c:numCache>
                <c:formatCode>0.0%</c:formatCode>
                <c:ptCount val="7"/>
                <c:pt idx="0">
                  <c:v>0.871</c:v>
                </c:pt>
                <c:pt idx="1">
                  <c:v>0.97899999999999998</c:v>
                </c:pt>
                <c:pt idx="2">
                  <c:v>0.95299999999999996</c:v>
                </c:pt>
                <c:pt idx="3">
                  <c:v>0.88800000000000001</c:v>
                </c:pt>
                <c:pt idx="4">
                  <c:v>0.92300000000000004</c:v>
                </c:pt>
                <c:pt idx="5">
                  <c:v>0.94299999999999995</c:v>
                </c:pt>
              </c:numCache>
            </c:numRef>
          </c:val>
        </c:ser>
        <c:ser>
          <c:idx val="1"/>
          <c:order val="1"/>
          <c:tx>
            <c:strRef>
              <c:f>'By Borough Graphs'!$C$2</c:f>
              <c:strCache>
                <c:ptCount val="1"/>
                <c:pt idx="0">
                  <c:v>MS</c:v>
                </c:pt>
              </c:strCache>
            </c:strRef>
          </c:tx>
          <c:invertIfNegative val="0"/>
          <c:dLbls>
            <c:dLbl>
              <c:idx val="2"/>
              <c:layout>
                <c:manualLayout>
                  <c:x val="1.1111111111111099E-2"/>
                  <c:y val="4.6296296296296197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Graphs'!$A$3:$A$9</c:f>
              <c:strCache>
                <c:ptCount val="7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Graphs'!$C$3:$C$9</c:f>
              <c:numCache>
                <c:formatCode>0.0%</c:formatCode>
                <c:ptCount val="7"/>
                <c:pt idx="0">
                  <c:v>0.68400000000000005</c:v>
                </c:pt>
                <c:pt idx="1">
                  <c:v>0.86899999999999999</c:v>
                </c:pt>
                <c:pt idx="2">
                  <c:v>0.90700000000000003</c:v>
                </c:pt>
                <c:pt idx="3">
                  <c:v>0.75800000000000001</c:v>
                </c:pt>
                <c:pt idx="4">
                  <c:v>0.78500000000000003</c:v>
                </c:pt>
                <c:pt idx="5">
                  <c:v>0.76300000000000001</c:v>
                </c:pt>
              </c:numCache>
            </c:numRef>
          </c:val>
        </c:ser>
        <c:ser>
          <c:idx val="2"/>
          <c:order val="2"/>
          <c:tx>
            <c:strRef>
              <c:f>'By Borough Graphs'!$D$2</c:f>
              <c:strCache>
                <c:ptCount val="1"/>
                <c:pt idx="0">
                  <c:v>HS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Graphs'!$A$3:$A$9</c:f>
              <c:strCache>
                <c:ptCount val="7"/>
                <c:pt idx="0">
                  <c:v>D1</c:v>
                </c:pt>
                <c:pt idx="1">
                  <c:v>D2</c:v>
                </c:pt>
                <c:pt idx="2">
                  <c:v>D3</c:v>
                </c:pt>
                <c:pt idx="3">
                  <c:v>D4</c:v>
                </c:pt>
                <c:pt idx="4">
                  <c:v>D5</c:v>
                </c:pt>
                <c:pt idx="5">
                  <c:v>D6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Graphs'!$D$3:$D$9</c:f>
              <c:numCache>
                <c:formatCode>General</c:formatCode>
                <c:ptCount val="7"/>
                <c:pt idx="6" formatCode="0.0%">
                  <c:v>0.89400000000000002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78460416"/>
        <c:axId val="78461952"/>
      </c:barChart>
      <c:catAx>
        <c:axId val="78460416"/>
        <c:scaling>
          <c:orientation val="minMax"/>
        </c:scaling>
        <c:delete val="0"/>
        <c:axPos val="b"/>
        <c:majorTickMark val="out"/>
        <c:minorTickMark val="none"/>
        <c:tickLblPos val="nextTo"/>
        <c:crossAx val="78461952"/>
        <c:crosses val="autoZero"/>
        <c:auto val="1"/>
        <c:lblAlgn val="ctr"/>
        <c:lblOffset val="100"/>
        <c:noMultiLvlLbl val="0"/>
      </c:catAx>
      <c:valAx>
        <c:axId val="78461952"/>
        <c:scaling>
          <c:orientation val="minMax"/>
          <c:max val="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78460416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Graphs'!$B$19</c:f>
              <c:strCache>
                <c:ptCount val="1"/>
                <c:pt idx="0">
                  <c:v>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Graphs'!$A$20:$A$26</c:f>
              <c:strCache>
                <c:ptCount val="7"/>
                <c:pt idx="0">
                  <c:v>D7</c:v>
                </c:pt>
                <c:pt idx="1">
                  <c:v>D8</c:v>
                </c:pt>
                <c:pt idx="2">
                  <c:v>D9</c:v>
                </c:pt>
                <c:pt idx="3">
                  <c:v>D10</c:v>
                </c:pt>
                <c:pt idx="4">
                  <c:v>D11</c:v>
                </c:pt>
                <c:pt idx="5">
                  <c:v>D12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Graphs'!$B$20:$B$26</c:f>
              <c:numCache>
                <c:formatCode>0.0%</c:formatCode>
                <c:ptCount val="7"/>
                <c:pt idx="0">
                  <c:v>0.86599999999999999</c:v>
                </c:pt>
                <c:pt idx="1">
                  <c:v>0.99399999999999999</c:v>
                </c:pt>
                <c:pt idx="2">
                  <c:v>0.88900000000000001</c:v>
                </c:pt>
                <c:pt idx="3" formatCode="0%">
                  <c:v>1.08</c:v>
                </c:pt>
                <c:pt idx="4">
                  <c:v>1.056</c:v>
                </c:pt>
                <c:pt idx="5">
                  <c:v>0.93899999999999995</c:v>
                </c:pt>
              </c:numCache>
            </c:numRef>
          </c:val>
        </c:ser>
        <c:ser>
          <c:idx val="1"/>
          <c:order val="1"/>
          <c:tx>
            <c:strRef>
              <c:f>'By Borough Graphs'!$C$19</c:f>
              <c:strCache>
                <c:ptCount val="1"/>
                <c:pt idx="0">
                  <c:v>MS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2.1739130434782601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Graphs'!$A$20:$A$26</c:f>
              <c:strCache>
                <c:ptCount val="7"/>
                <c:pt idx="0">
                  <c:v>D7</c:v>
                </c:pt>
                <c:pt idx="1">
                  <c:v>D8</c:v>
                </c:pt>
                <c:pt idx="2">
                  <c:v>D9</c:v>
                </c:pt>
                <c:pt idx="3">
                  <c:v>D10</c:v>
                </c:pt>
                <c:pt idx="4">
                  <c:v>D11</c:v>
                </c:pt>
                <c:pt idx="5">
                  <c:v>D12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Graphs'!$C$20:$C$26</c:f>
              <c:numCache>
                <c:formatCode>0.0%</c:formatCode>
                <c:ptCount val="7"/>
                <c:pt idx="0">
                  <c:v>0.82699999999999996</c:v>
                </c:pt>
                <c:pt idx="1">
                  <c:v>0.82199999999999995</c:v>
                </c:pt>
                <c:pt idx="2">
                  <c:v>0.76100000000000001</c:v>
                </c:pt>
                <c:pt idx="3" formatCode="0%">
                  <c:v>0.91</c:v>
                </c:pt>
                <c:pt idx="4">
                  <c:v>0.80500000000000005</c:v>
                </c:pt>
                <c:pt idx="5">
                  <c:v>0.70899999999999996</c:v>
                </c:pt>
              </c:numCache>
            </c:numRef>
          </c:val>
        </c:ser>
        <c:ser>
          <c:idx val="2"/>
          <c:order val="2"/>
          <c:tx>
            <c:strRef>
              <c:f>'By Borough Graphs'!$D$19</c:f>
              <c:strCache>
                <c:ptCount val="1"/>
                <c:pt idx="0">
                  <c:v>HS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Graphs'!$A$20:$A$26</c:f>
              <c:strCache>
                <c:ptCount val="7"/>
                <c:pt idx="0">
                  <c:v>D7</c:v>
                </c:pt>
                <c:pt idx="1">
                  <c:v>D8</c:v>
                </c:pt>
                <c:pt idx="2">
                  <c:v>D9</c:v>
                </c:pt>
                <c:pt idx="3">
                  <c:v>D10</c:v>
                </c:pt>
                <c:pt idx="4">
                  <c:v>D11</c:v>
                </c:pt>
                <c:pt idx="5">
                  <c:v>D12</c:v>
                </c:pt>
                <c:pt idx="6">
                  <c:v>High Schools</c:v>
                </c:pt>
              </c:strCache>
            </c:strRef>
          </c:cat>
          <c:val>
            <c:numRef>
              <c:f>'By Borough Graphs'!$D$20:$D$26</c:f>
              <c:numCache>
                <c:formatCode>General</c:formatCode>
                <c:ptCount val="7"/>
                <c:pt idx="6" formatCode="0.0%">
                  <c:v>0.89400000000000002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4518400"/>
        <c:axId val="44528384"/>
      </c:barChart>
      <c:catAx>
        <c:axId val="44518400"/>
        <c:scaling>
          <c:orientation val="minMax"/>
        </c:scaling>
        <c:delete val="0"/>
        <c:axPos val="b"/>
        <c:majorTickMark val="out"/>
        <c:minorTickMark val="none"/>
        <c:tickLblPos val="nextTo"/>
        <c:crossAx val="44528384"/>
        <c:crosses val="autoZero"/>
        <c:auto val="1"/>
        <c:lblAlgn val="ctr"/>
        <c:lblOffset val="100"/>
        <c:noMultiLvlLbl val="0"/>
      </c:catAx>
      <c:valAx>
        <c:axId val="44528384"/>
        <c:scaling>
          <c:orientation val="minMax"/>
          <c:max val="1.1000000000000001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44518400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txPr>
    <a:bodyPr/>
    <a:lstStyle/>
    <a:p>
      <a:pPr>
        <a:defRPr>
          <a:latin typeface="Helvetica Neue"/>
          <a:cs typeface="Helvetica Neue"/>
        </a:defRPr>
      </a:pPr>
      <a:endParaRPr lang="en-US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Graphs'!$B$29</c:f>
              <c:strCache>
                <c:ptCount val="1"/>
                <c:pt idx="0">
                  <c:v>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Graphs'!$A$30:$A$42</c:f>
              <c:strCache>
                <c:ptCount val="13"/>
                <c:pt idx="0">
                  <c:v>D13</c:v>
                </c:pt>
                <c:pt idx="1">
                  <c:v>D14</c:v>
                </c:pt>
                <c:pt idx="2">
                  <c:v>D15</c:v>
                </c:pt>
                <c:pt idx="3">
                  <c:v>D16</c:v>
                </c:pt>
                <c:pt idx="4">
                  <c:v>D17</c:v>
                </c:pt>
                <c:pt idx="5">
                  <c:v>D18</c:v>
                </c:pt>
                <c:pt idx="6">
                  <c:v>D19</c:v>
                </c:pt>
                <c:pt idx="7">
                  <c:v>D20</c:v>
                </c:pt>
                <c:pt idx="8">
                  <c:v>D21</c:v>
                </c:pt>
                <c:pt idx="9">
                  <c:v>D22</c:v>
                </c:pt>
                <c:pt idx="10">
                  <c:v>D23</c:v>
                </c:pt>
                <c:pt idx="11">
                  <c:v>D32</c:v>
                </c:pt>
                <c:pt idx="12">
                  <c:v>High Schools</c:v>
                </c:pt>
              </c:strCache>
            </c:strRef>
          </c:cat>
          <c:val>
            <c:numRef>
              <c:f>'By Borough Graphs'!$B$30:$B$42</c:f>
              <c:numCache>
                <c:formatCode>0.0%</c:formatCode>
                <c:ptCount val="13"/>
                <c:pt idx="0">
                  <c:v>0.74099999999999999</c:v>
                </c:pt>
                <c:pt idx="1">
                  <c:v>0.79600000000000004</c:v>
                </c:pt>
                <c:pt idx="2">
                  <c:v>1.1080000000000001</c:v>
                </c:pt>
                <c:pt idx="3">
                  <c:v>0.66500000000000004</c:v>
                </c:pt>
                <c:pt idx="4">
                  <c:v>0.76</c:v>
                </c:pt>
                <c:pt idx="5">
                  <c:v>0.72</c:v>
                </c:pt>
                <c:pt idx="6">
                  <c:v>0.81399999999999995</c:v>
                </c:pt>
                <c:pt idx="7">
                  <c:v>1.1890000000000001</c:v>
                </c:pt>
                <c:pt idx="8">
                  <c:v>0.95499999999999996</c:v>
                </c:pt>
                <c:pt idx="9" formatCode="0%">
                  <c:v>1.01</c:v>
                </c:pt>
                <c:pt idx="10" formatCode="0%">
                  <c:v>0.7</c:v>
                </c:pt>
                <c:pt idx="11" formatCode="0%">
                  <c:v>0.79</c:v>
                </c:pt>
              </c:numCache>
            </c:numRef>
          </c:val>
        </c:ser>
        <c:ser>
          <c:idx val="1"/>
          <c:order val="1"/>
          <c:tx>
            <c:strRef>
              <c:f>'By Borough Graphs'!$C$29</c:f>
              <c:strCache>
                <c:ptCount val="1"/>
                <c:pt idx="0">
                  <c:v>MS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Graphs'!$A$30:$A$42</c:f>
              <c:strCache>
                <c:ptCount val="13"/>
                <c:pt idx="0">
                  <c:v>D13</c:v>
                </c:pt>
                <c:pt idx="1">
                  <c:v>D14</c:v>
                </c:pt>
                <c:pt idx="2">
                  <c:v>D15</c:v>
                </c:pt>
                <c:pt idx="3">
                  <c:v>D16</c:v>
                </c:pt>
                <c:pt idx="4">
                  <c:v>D17</c:v>
                </c:pt>
                <c:pt idx="5">
                  <c:v>D18</c:v>
                </c:pt>
                <c:pt idx="6">
                  <c:v>D19</c:v>
                </c:pt>
                <c:pt idx="7">
                  <c:v>D20</c:v>
                </c:pt>
                <c:pt idx="8">
                  <c:v>D21</c:v>
                </c:pt>
                <c:pt idx="9">
                  <c:v>D22</c:v>
                </c:pt>
                <c:pt idx="10">
                  <c:v>D23</c:v>
                </c:pt>
                <c:pt idx="11">
                  <c:v>D32</c:v>
                </c:pt>
                <c:pt idx="12">
                  <c:v>High Schools</c:v>
                </c:pt>
              </c:strCache>
            </c:strRef>
          </c:cat>
          <c:val>
            <c:numRef>
              <c:f>'By Borough Graphs'!$C$30:$C$42</c:f>
              <c:numCache>
                <c:formatCode>0.0%</c:formatCode>
                <c:ptCount val="13"/>
                <c:pt idx="0">
                  <c:v>0.68700000000000006</c:v>
                </c:pt>
                <c:pt idx="1">
                  <c:v>0.65100000000000002</c:v>
                </c:pt>
                <c:pt idx="2">
                  <c:v>0.85599999999999998</c:v>
                </c:pt>
                <c:pt idx="3">
                  <c:v>0.59099999999999997</c:v>
                </c:pt>
                <c:pt idx="4">
                  <c:v>0.74099999999999999</c:v>
                </c:pt>
                <c:pt idx="5">
                  <c:v>0.623</c:v>
                </c:pt>
                <c:pt idx="6">
                  <c:v>0.74299999999999999</c:v>
                </c:pt>
                <c:pt idx="7">
                  <c:v>0.96399999999999997</c:v>
                </c:pt>
                <c:pt idx="8">
                  <c:v>0.79500000000000004</c:v>
                </c:pt>
                <c:pt idx="9">
                  <c:v>0.8</c:v>
                </c:pt>
                <c:pt idx="10">
                  <c:v>0.65300000000000002</c:v>
                </c:pt>
                <c:pt idx="11">
                  <c:v>0.6</c:v>
                </c:pt>
              </c:numCache>
            </c:numRef>
          </c:val>
        </c:ser>
        <c:ser>
          <c:idx val="2"/>
          <c:order val="2"/>
          <c:tx>
            <c:strRef>
              <c:f>'By Borough Graphs'!$D$29</c:f>
              <c:strCache>
                <c:ptCount val="1"/>
                <c:pt idx="0">
                  <c:v>HS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Graphs'!$A$30:$A$42</c:f>
              <c:strCache>
                <c:ptCount val="13"/>
                <c:pt idx="0">
                  <c:v>D13</c:v>
                </c:pt>
                <c:pt idx="1">
                  <c:v>D14</c:v>
                </c:pt>
                <c:pt idx="2">
                  <c:v>D15</c:v>
                </c:pt>
                <c:pt idx="3">
                  <c:v>D16</c:v>
                </c:pt>
                <c:pt idx="4">
                  <c:v>D17</c:v>
                </c:pt>
                <c:pt idx="5">
                  <c:v>D18</c:v>
                </c:pt>
                <c:pt idx="6">
                  <c:v>D19</c:v>
                </c:pt>
                <c:pt idx="7">
                  <c:v>D20</c:v>
                </c:pt>
                <c:pt idx="8">
                  <c:v>D21</c:v>
                </c:pt>
                <c:pt idx="9">
                  <c:v>D22</c:v>
                </c:pt>
                <c:pt idx="10">
                  <c:v>D23</c:v>
                </c:pt>
                <c:pt idx="11">
                  <c:v>D32</c:v>
                </c:pt>
                <c:pt idx="12">
                  <c:v>High Schools</c:v>
                </c:pt>
              </c:strCache>
            </c:strRef>
          </c:cat>
          <c:val>
            <c:numRef>
              <c:f>'By Borough Graphs'!$D$30:$D$42</c:f>
              <c:numCache>
                <c:formatCode>General</c:formatCode>
                <c:ptCount val="13"/>
                <c:pt idx="12" formatCode="0.0%">
                  <c:v>0.88600000000000001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551040"/>
        <c:axId val="46552576"/>
      </c:barChart>
      <c:catAx>
        <c:axId val="46551040"/>
        <c:scaling>
          <c:orientation val="minMax"/>
        </c:scaling>
        <c:delete val="0"/>
        <c:axPos val="b"/>
        <c:majorTickMark val="out"/>
        <c:minorTickMark val="none"/>
        <c:tickLblPos val="nextTo"/>
        <c:crossAx val="46552576"/>
        <c:crosses val="autoZero"/>
        <c:auto val="1"/>
        <c:lblAlgn val="ctr"/>
        <c:lblOffset val="100"/>
        <c:noMultiLvlLbl val="0"/>
      </c:catAx>
      <c:valAx>
        <c:axId val="46552576"/>
        <c:scaling>
          <c:orientation val="minMax"/>
          <c:max val="1.2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46551040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Graphs'!$B$45</c:f>
              <c:strCache>
                <c:ptCount val="1"/>
                <c:pt idx="0">
                  <c:v>ES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Graphs'!$A$46:$A$53</c:f>
              <c:strCache>
                <c:ptCount val="8"/>
                <c:pt idx="0">
                  <c:v>D24</c:v>
                </c:pt>
                <c:pt idx="1">
                  <c:v>D25</c:v>
                </c:pt>
                <c:pt idx="2">
                  <c:v>D26</c:v>
                </c:pt>
                <c:pt idx="3">
                  <c:v>D27</c:v>
                </c:pt>
                <c:pt idx="4">
                  <c:v>D28</c:v>
                </c:pt>
                <c:pt idx="5">
                  <c:v>D29</c:v>
                </c:pt>
                <c:pt idx="6">
                  <c:v>D30</c:v>
                </c:pt>
                <c:pt idx="7">
                  <c:v>High Schools</c:v>
                </c:pt>
              </c:strCache>
            </c:strRef>
          </c:cat>
          <c:val>
            <c:numRef>
              <c:f>'By Borough Graphs'!$B$46:$B$53</c:f>
              <c:numCache>
                <c:formatCode>0.0%</c:formatCode>
                <c:ptCount val="8"/>
                <c:pt idx="0">
                  <c:v>1.206</c:v>
                </c:pt>
                <c:pt idx="1">
                  <c:v>1.097</c:v>
                </c:pt>
                <c:pt idx="2" formatCode="0%">
                  <c:v>1.1000000000000001</c:v>
                </c:pt>
                <c:pt idx="3">
                  <c:v>1.0609999999999999</c:v>
                </c:pt>
                <c:pt idx="4" formatCode="0%">
                  <c:v>0.98</c:v>
                </c:pt>
                <c:pt idx="5">
                  <c:v>0.95599999999999996</c:v>
                </c:pt>
                <c:pt idx="6">
                  <c:v>1.073</c:v>
                </c:pt>
              </c:numCache>
            </c:numRef>
          </c:val>
        </c:ser>
        <c:ser>
          <c:idx val="1"/>
          <c:order val="1"/>
          <c:tx>
            <c:strRef>
              <c:f>'By Borough Graphs'!$C$45</c:f>
              <c:strCache>
                <c:ptCount val="1"/>
                <c:pt idx="0">
                  <c:v>MS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Graphs'!$A$46:$A$53</c:f>
              <c:strCache>
                <c:ptCount val="8"/>
                <c:pt idx="0">
                  <c:v>D24</c:v>
                </c:pt>
                <c:pt idx="1">
                  <c:v>D25</c:v>
                </c:pt>
                <c:pt idx="2">
                  <c:v>D26</c:v>
                </c:pt>
                <c:pt idx="3">
                  <c:v>D27</c:v>
                </c:pt>
                <c:pt idx="4">
                  <c:v>D28</c:v>
                </c:pt>
                <c:pt idx="5">
                  <c:v>D29</c:v>
                </c:pt>
                <c:pt idx="6">
                  <c:v>D30</c:v>
                </c:pt>
                <c:pt idx="7">
                  <c:v>High Schools</c:v>
                </c:pt>
              </c:strCache>
            </c:strRef>
          </c:cat>
          <c:val>
            <c:numRef>
              <c:f>'By Borough Graphs'!$C$46:$C$53</c:f>
              <c:numCache>
                <c:formatCode>0.0%</c:formatCode>
                <c:ptCount val="8"/>
                <c:pt idx="0">
                  <c:v>0.95699999999999996</c:v>
                </c:pt>
                <c:pt idx="1">
                  <c:v>0.98599999999999999</c:v>
                </c:pt>
                <c:pt idx="2">
                  <c:v>0.89500000000000002</c:v>
                </c:pt>
                <c:pt idx="3">
                  <c:v>0.875</c:v>
                </c:pt>
                <c:pt idx="4">
                  <c:v>0.84499999999999997</c:v>
                </c:pt>
                <c:pt idx="5">
                  <c:v>0.753</c:v>
                </c:pt>
                <c:pt idx="6" formatCode="0%">
                  <c:v>0.91</c:v>
                </c:pt>
              </c:numCache>
            </c:numRef>
          </c:val>
        </c:ser>
        <c:ser>
          <c:idx val="2"/>
          <c:order val="2"/>
          <c:tx>
            <c:strRef>
              <c:f>'By Borough Graphs'!$D$45</c:f>
              <c:strCache>
                <c:ptCount val="1"/>
                <c:pt idx="0">
                  <c:v>HS</c:v>
                </c:pt>
              </c:strCache>
            </c:strRef>
          </c:tx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Graphs'!$A$46:$A$53</c:f>
              <c:strCache>
                <c:ptCount val="8"/>
                <c:pt idx="0">
                  <c:v>D24</c:v>
                </c:pt>
                <c:pt idx="1">
                  <c:v>D25</c:v>
                </c:pt>
                <c:pt idx="2">
                  <c:v>D26</c:v>
                </c:pt>
                <c:pt idx="3">
                  <c:v>D27</c:v>
                </c:pt>
                <c:pt idx="4">
                  <c:v>D28</c:v>
                </c:pt>
                <c:pt idx="5">
                  <c:v>D29</c:v>
                </c:pt>
                <c:pt idx="6">
                  <c:v>D30</c:v>
                </c:pt>
                <c:pt idx="7">
                  <c:v>High Schools</c:v>
                </c:pt>
              </c:strCache>
            </c:strRef>
          </c:cat>
          <c:val>
            <c:numRef>
              <c:f>'By Borough Graphs'!$D$46:$D$53</c:f>
              <c:numCache>
                <c:formatCode>General</c:formatCode>
                <c:ptCount val="8"/>
                <c:pt idx="7" formatCode="0.0%">
                  <c:v>1.107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6589440"/>
        <c:axId val="46590976"/>
      </c:barChart>
      <c:catAx>
        <c:axId val="46589440"/>
        <c:scaling>
          <c:orientation val="minMax"/>
        </c:scaling>
        <c:delete val="0"/>
        <c:axPos val="b"/>
        <c:majorTickMark val="out"/>
        <c:minorTickMark val="none"/>
        <c:tickLblPos val="nextTo"/>
        <c:crossAx val="46590976"/>
        <c:crosses val="autoZero"/>
        <c:auto val="1"/>
        <c:lblAlgn val="ctr"/>
        <c:lblOffset val="100"/>
        <c:noMultiLvlLbl val="0"/>
      </c:catAx>
      <c:valAx>
        <c:axId val="46590976"/>
        <c:scaling>
          <c:orientation val="minMax"/>
          <c:max val="1.3"/>
          <c:min val="0"/>
        </c:scaling>
        <c:delete val="0"/>
        <c:axPos val="l"/>
        <c:majorGridlines/>
        <c:numFmt formatCode="0%" sourceLinked="0"/>
        <c:majorTickMark val="out"/>
        <c:minorTickMark val="none"/>
        <c:tickLblPos val="nextTo"/>
        <c:crossAx val="46589440"/>
        <c:crosses val="autoZero"/>
        <c:crossBetween val="between"/>
      </c:valAx>
    </c:plotArea>
    <c:legend>
      <c:legendPos val="r"/>
      <c:legendEntry>
        <c:idx val="2"/>
        <c:delete val="1"/>
      </c:legendEntry>
      <c:layout/>
      <c:overlay val="0"/>
      <c:txPr>
        <a:bodyPr/>
        <a:lstStyle/>
        <a:p>
          <a:pPr>
            <a:defRPr sz="1600"/>
          </a:pPr>
          <a:endParaRPr lang="en-US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'By Borough Graphs'!$A$56</c:f>
              <c:strCache>
                <c:ptCount val="1"/>
                <c:pt idx="0">
                  <c:v>D31</c:v>
                </c:pt>
              </c:strCache>
            </c:strRef>
          </c:tx>
          <c:spPr>
            <a:solidFill>
              <a:srgbClr val="AD8F67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</c:spPr>
          </c:dPt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Graphs'!$B$55:$D$55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'By Borough Graphs'!$B$56:$D$56</c:f>
              <c:numCache>
                <c:formatCode>0.0%</c:formatCode>
                <c:ptCount val="3"/>
                <c:pt idx="0" formatCode="0%">
                  <c:v>1.08</c:v>
                </c:pt>
                <c:pt idx="1">
                  <c:v>0.84499999999999997</c:v>
                </c:pt>
              </c:numCache>
            </c:numRef>
          </c:val>
        </c:ser>
        <c:ser>
          <c:idx val="1"/>
          <c:order val="1"/>
          <c:tx>
            <c:strRef>
              <c:f>'By Borough Graphs'!$A$57</c:f>
              <c:strCache>
                <c:ptCount val="1"/>
                <c:pt idx="0">
                  <c:v>High Schools</c:v>
                </c:pt>
              </c:strCache>
            </c:strRef>
          </c:tx>
          <c:spPr>
            <a:solidFill>
              <a:schemeClr val="accent3">
                <a:lumMod val="75000"/>
              </a:schemeClr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'By Borough Graphs'!$B$55:$D$55</c:f>
              <c:strCache>
                <c:ptCount val="3"/>
                <c:pt idx="0">
                  <c:v>Elementary Schools</c:v>
                </c:pt>
                <c:pt idx="1">
                  <c:v>Middle Schools</c:v>
                </c:pt>
                <c:pt idx="2">
                  <c:v>High Schools</c:v>
                </c:pt>
              </c:strCache>
            </c:strRef>
          </c:cat>
          <c:val>
            <c:numRef>
              <c:f>'By Borough Graphs'!$B$57:$D$57</c:f>
              <c:numCache>
                <c:formatCode>General</c:formatCode>
                <c:ptCount val="3"/>
                <c:pt idx="2" formatCode="0.0%">
                  <c:v>1.032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711360"/>
        <c:axId val="49721344"/>
      </c:barChart>
      <c:catAx>
        <c:axId val="49711360"/>
        <c:scaling>
          <c:orientation val="minMax"/>
        </c:scaling>
        <c:delete val="0"/>
        <c:axPos val="b"/>
        <c:majorTickMark val="out"/>
        <c:minorTickMark val="none"/>
        <c:tickLblPos val="nextTo"/>
        <c:crossAx val="49721344"/>
        <c:crosses val="autoZero"/>
        <c:auto val="1"/>
        <c:lblAlgn val="ctr"/>
        <c:lblOffset val="100"/>
        <c:noMultiLvlLbl val="0"/>
      </c:catAx>
      <c:valAx>
        <c:axId val="49721344"/>
        <c:scaling>
          <c:orientation val="minMax"/>
          <c:max val="1.1000000000000001"/>
        </c:scaling>
        <c:delete val="0"/>
        <c:axPos val="l"/>
        <c:majorGridlines/>
        <c:numFmt formatCode="0%" sourceLinked="1"/>
        <c:majorTickMark val="out"/>
        <c:minorTickMark val="none"/>
        <c:tickLblPos val="nextTo"/>
        <c:crossAx val="49711360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 sz="1200"/>
            </a:pPr>
            <a:r>
              <a:rPr lang="en-US" sz="1200" b="1" i="0" baseline="0">
                <a:effectLst/>
              </a:rPr>
              <a:t># of Seats Needed in all districts with building utilization rates higher than 100% at HS level</a:t>
            </a:r>
            <a:endParaRPr lang="en-US" sz="120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Pt>
            <c:idx val="1"/>
            <c:invertIfNegative val="0"/>
            <c:bubble3D val="0"/>
          </c:dPt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'Districts 100% or over (Seats)'!$A$9:$A$10</c:f>
              <c:strCache>
                <c:ptCount val="2"/>
                <c:pt idx="0">
                  <c:v>QUEENS HS</c:v>
                </c:pt>
                <c:pt idx="1">
                  <c:v>STATEN ISLAND HS</c:v>
                </c:pt>
              </c:strCache>
            </c:strRef>
          </c:cat>
          <c:val>
            <c:numRef>
              <c:f>'Districts 100% or over (Seats)'!$B$9:$B$10</c:f>
              <c:numCache>
                <c:formatCode>#,##0</c:formatCode>
                <c:ptCount val="2"/>
                <c:pt idx="0">
                  <c:v>7295</c:v>
                </c:pt>
                <c:pt idx="1">
                  <c:v>518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746688"/>
        <c:axId val="49748224"/>
      </c:barChart>
      <c:catAx>
        <c:axId val="49746688"/>
        <c:scaling>
          <c:orientation val="minMax"/>
        </c:scaling>
        <c:delete val="0"/>
        <c:axPos val="b"/>
        <c:majorTickMark val="out"/>
        <c:minorTickMark val="none"/>
        <c:tickLblPos val="nextTo"/>
        <c:crossAx val="49748224"/>
        <c:crosses val="autoZero"/>
        <c:auto val="1"/>
        <c:lblAlgn val="ctr"/>
        <c:lblOffset val="100"/>
        <c:noMultiLvlLbl val="0"/>
      </c:catAx>
      <c:valAx>
        <c:axId val="4974822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9746688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18"/>
    </mc:Choice>
    <mc:Fallback>
      <c:style val="18"/>
    </mc:Fallback>
  </mc:AlternateContent>
  <c:chart>
    <c:title>
      <c:tx>
        <c:rich>
          <a:bodyPr/>
          <a:lstStyle/>
          <a:p>
            <a:pPr>
              <a:defRPr/>
            </a:pPr>
            <a:r>
              <a:rPr lang="en-US" sz="1800" b="1" i="0" baseline="0" dirty="0">
                <a:effectLst/>
              </a:rPr>
              <a:t># of Seats Needed in all districts with </a:t>
            </a:r>
            <a:r>
              <a:rPr lang="en-US" sz="1800" b="1" i="0" baseline="0" dirty="0" smtClean="0">
                <a:effectLst/>
              </a:rPr>
              <a:t>ES building </a:t>
            </a:r>
            <a:r>
              <a:rPr lang="en-US" sz="1800" b="1" i="0" baseline="0" dirty="0">
                <a:effectLst/>
              </a:rPr>
              <a:t>utilization rates higher than 100</a:t>
            </a:r>
            <a:r>
              <a:rPr lang="en-US" sz="1800" b="1" i="0" baseline="0" dirty="0" smtClean="0">
                <a:effectLst/>
              </a:rPr>
              <a:t>%</a:t>
            </a:r>
            <a:endParaRPr lang="en-US" dirty="0">
              <a:effectLst/>
            </a:endParaRPr>
          </a:p>
        </c:rich>
      </c:tx>
      <c:layout/>
      <c:overlay val="0"/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FF6600"/>
            </a:solidFill>
          </c:spPr>
          <c:invertIfNegative val="0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('Districts 100% or over (Seats)'!$A$1:$A$10,'Districts 100% or over (Seats)'!$A$13)</c:f>
              <c:strCache>
                <c:ptCount val="11"/>
                <c:pt idx="0">
                  <c:v>D10</c:v>
                </c:pt>
                <c:pt idx="1">
                  <c:v>D11</c:v>
                </c:pt>
                <c:pt idx="2">
                  <c:v>D15</c:v>
                </c:pt>
                <c:pt idx="3">
                  <c:v>D20</c:v>
                </c:pt>
                <c:pt idx="4">
                  <c:v>D22</c:v>
                </c:pt>
                <c:pt idx="5">
                  <c:v>D24</c:v>
                </c:pt>
                <c:pt idx="6">
                  <c:v>D25</c:v>
                </c:pt>
                <c:pt idx="7">
                  <c:v>D26</c:v>
                </c:pt>
                <c:pt idx="8">
                  <c:v>D27</c:v>
                </c:pt>
                <c:pt idx="9">
                  <c:v>D30</c:v>
                </c:pt>
                <c:pt idx="10">
                  <c:v>D31</c:v>
                </c:pt>
              </c:strCache>
            </c:strRef>
          </c:cat>
          <c:val>
            <c:numRef>
              <c:f>('Districts 100% or over (Seats)'!$B$1:$B$10,'Districts 100% or over (Seats)'!$B$13)</c:f>
              <c:numCache>
                <c:formatCode>#,##0</c:formatCode>
                <c:ptCount val="11"/>
                <c:pt idx="0">
                  <c:v>1929</c:v>
                </c:pt>
                <c:pt idx="1">
                  <c:v>1237</c:v>
                </c:pt>
                <c:pt idx="2">
                  <c:v>1822</c:v>
                </c:pt>
                <c:pt idx="3">
                  <c:v>3912</c:v>
                </c:pt>
                <c:pt idx="4" formatCode="General">
                  <c:v>189</c:v>
                </c:pt>
                <c:pt idx="5">
                  <c:v>5318</c:v>
                </c:pt>
                <c:pt idx="6">
                  <c:v>1637</c:v>
                </c:pt>
                <c:pt idx="7">
                  <c:v>1231</c:v>
                </c:pt>
                <c:pt idx="8">
                  <c:v>1451</c:v>
                </c:pt>
                <c:pt idx="9">
                  <c:v>1476</c:v>
                </c:pt>
                <c:pt idx="10">
                  <c:v>2279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49780992"/>
        <c:axId val="49782784"/>
      </c:barChart>
      <c:catAx>
        <c:axId val="49780992"/>
        <c:scaling>
          <c:orientation val="minMax"/>
        </c:scaling>
        <c:delete val="0"/>
        <c:axPos val="b"/>
        <c:majorTickMark val="out"/>
        <c:minorTickMark val="none"/>
        <c:tickLblPos val="nextTo"/>
        <c:crossAx val="49782784"/>
        <c:crosses val="autoZero"/>
        <c:auto val="1"/>
        <c:lblAlgn val="ctr"/>
        <c:lblOffset val="100"/>
        <c:noMultiLvlLbl val="0"/>
      </c:catAx>
      <c:valAx>
        <c:axId val="49782784"/>
        <c:scaling>
          <c:orientation val="minMax"/>
        </c:scaling>
        <c:delete val="0"/>
        <c:axPos val="l"/>
        <c:majorGridlines/>
        <c:numFmt formatCode="#,##0" sourceLinked="1"/>
        <c:majorTickMark val="out"/>
        <c:minorTickMark val="none"/>
        <c:tickLblPos val="nextTo"/>
        <c:crossAx val="49780992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0.80572</cdr:x>
      <cdr:y>0.85239</cdr:y>
    </cdr:from>
    <cdr:to>
      <cdr:x>0.97287</cdr:x>
      <cdr:y>0.94907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7024689" y="4070350"/>
          <a:ext cx="1457324" cy="461665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dirty="0" smtClean="0"/>
            <a:t>*Statistical Forecasting does not include D75 students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0.66643</cdr:x>
      <cdr:y>0.25193</cdr:y>
    </cdr:from>
    <cdr:to>
      <cdr:x>0.98207</cdr:x>
      <cdr:y>0.29554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5899137" y="1244603"/>
          <a:ext cx="2794014" cy="215444"/>
        </a:xfrm>
        <a:prstGeom xmlns:a="http://schemas.openxmlformats.org/drawingml/2006/main" prst="rect">
          <a:avLst/>
        </a:prstGeom>
        <a:noFill xmlns:a="http://schemas.openxmlformats.org/drawingml/2006/main"/>
      </cdr:spPr>
      <cdr:txBody>
        <a:bodyPr xmlns:a="http://schemas.openxmlformats.org/drawingml/2006/main" wrap="square" rtlCol="0">
          <a:sp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en-US" sz="800" dirty="0" smtClean="0"/>
            <a:t>*Statistical Forecasting does not include D75 students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29CD04-686D-FB42-87E5-E036B4958964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257D9A9-B28D-8644-9F6F-E887FF670F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7188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A4CE2E-778E-1143-8E3E-8AE59F6F8948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C6D3F-CCCE-5B49-BF13-65E29BF8B77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01938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26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2209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152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843E2E5-64D5-4B06-9A0F-CDC3C06BE1D0}" type="slidenum">
              <a:rPr lang="en-US" smtClean="0"/>
              <a:pPr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185405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DFA88B-A37A-EB47-A09C-779C117D0048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FFDFA88B-A37A-EB47-A09C-779C117D0048}" type="datetimeFigureOut">
              <a:rPr lang="en-US" smtClean="0"/>
              <a:t>3/17/2014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8922237B-B260-8643-9669-60DFFD286FD8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2" Type="http://schemas.openxmlformats.org/officeDocument/2006/relationships/chart" Target="../charts/chart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cityofnewyork.us/Education/Projected-Public-School-Ratio/n7ta-pz8k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2" Type="http://schemas.openxmlformats.org/officeDocument/2006/relationships/chart" Target="../charts/chart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cityofnewyork.us/Education/Projected-Public-School-Ratio/n7ta-pz8k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cityofnewyork.us/Education/Projected-Public-School-Ratio/n7ta-pz8k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2" Type="http://schemas.openxmlformats.org/officeDocument/2006/relationships/chart" Target="../charts/chart13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cityofnewyork.us/Education/Projected-Public-School-Ratio/n7ta-pz8k" TargetMode="Externa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2" Type="http://schemas.openxmlformats.org/officeDocument/2006/relationships/chart" Target="../charts/chart14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cityofnewyork.us/Education/Projected-Public-School-Ratio/n7ta-pz8k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2" Type="http://schemas.openxmlformats.org/officeDocument/2006/relationships/chart" Target="../charts/chart15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cityofnewyork.us/Education/Projected-Public-School-Ratio/n7ta-pz8k" TargetMode="Externa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ycsca.org/Community/CapitalPlanManagementReportsData/Housing/2012-21HousingWebChart.pdf" TargetMode="External"/><Relationship Id="rId2" Type="http://schemas.openxmlformats.org/officeDocument/2006/relationships/chart" Target="../charts/chart1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data.cityofnewyork.us/Education/Projected-Public-School-Ratio/n7ta-pz8k" TargetMode="Externa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8.xml"/><Relationship Id="rId2" Type="http://schemas.openxmlformats.org/officeDocument/2006/relationships/chart" Target="../charts/chart17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0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466725"/>
            <a:ext cx="7848600" cy="25146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/>
              <a:t/>
            </a:r>
            <a:br>
              <a:rPr lang="en-US" sz="3100" dirty="0"/>
            </a:b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New york city council hearing </a:t>
            </a:r>
            <a:br>
              <a:rPr lang="en-US" sz="3100" dirty="0" smtClean="0"/>
            </a:br>
            <a:r>
              <a:rPr lang="en-US" sz="3100" dirty="0" smtClean="0"/>
              <a:t>on doe Capital plan</a:t>
            </a:r>
            <a:r>
              <a:rPr lang="en-US" sz="3100" i="1" dirty="0" smtClean="0"/>
              <a:t> </a:t>
            </a:r>
            <a:r>
              <a:rPr lang="en-US" sz="3100" dirty="0" smtClean="0"/>
              <a:t>2015-2019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2400" i="1" dirty="0"/>
              <a:t>Charts to accompany testimony </a:t>
            </a:r>
            <a:br>
              <a:rPr lang="en-US" sz="2400" i="1" dirty="0"/>
            </a:br>
            <a:endParaRPr lang="en-US" sz="2400" i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Leonie </a:t>
            </a:r>
            <a:r>
              <a:rPr lang="en-US" dirty="0" err="1" smtClean="0"/>
              <a:t>Haimson</a:t>
            </a:r>
            <a:r>
              <a:rPr lang="en-US" dirty="0" smtClean="0"/>
              <a:t>, Executive Director </a:t>
            </a:r>
          </a:p>
          <a:p>
            <a:r>
              <a:rPr lang="en-US" dirty="0" smtClean="0"/>
              <a:t>Class Size Matters</a:t>
            </a:r>
          </a:p>
          <a:p>
            <a:r>
              <a:rPr lang="en-US" dirty="0" smtClean="0"/>
              <a:t>March 18, 2014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9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# of Seats currently needed  to bring buildings to 100% or less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67149397"/>
              </p:ext>
            </p:extLst>
          </p:nvPr>
        </p:nvGraphicFramePr>
        <p:xfrm>
          <a:off x="5219700" y="1689100"/>
          <a:ext cx="36957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52399" y="6211669"/>
            <a:ext cx="49053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*These figures are the difference between capacity &amp; enrollment in the organizational target #  in 2012-2013 Blue Book </a:t>
            </a:r>
            <a:endParaRPr lang="en-US" sz="12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78574191"/>
              </p:ext>
            </p:extLst>
          </p:nvPr>
        </p:nvGraphicFramePr>
        <p:xfrm>
          <a:off x="279400" y="1689100"/>
          <a:ext cx="5054600" cy="4572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199" y="6567268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064659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100" dirty="0" smtClean="0"/>
              <a:t>Enrollment projections suggest many MORE districts will require additional seats in future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800" dirty="0" smtClean="0"/>
              <a:t>The 2015-2019 capital plan has </a:t>
            </a:r>
            <a:r>
              <a:rPr lang="en-US" sz="1800" dirty="0"/>
              <a:t>31,754 </a:t>
            </a:r>
            <a:r>
              <a:rPr lang="en-US" sz="1800" dirty="0" smtClean="0"/>
              <a:t>seats plus 2,100 full-day pre-K seats and 4,900 seats for class size reduction, if bond issue passes.</a:t>
            </a:r>
          </a:p>
          <a:p>
            <a:endParaRPr lang="en-US" sz="1800" dirty="0"/>
          </a:p>
          <a:p>
            <a:r>
              <a:rPr lang="en-US" sz="1800" dirty="0" smtClean="0"/>
              <a:t>When compared to the enrollment projections by Statistical Forecasting and Grier Partnership through 2021, many districts will require more seats than the Capital Plan has allotted. </a:t>
            </a:r>
          </a:p>
          <a:p>
            <a:endParaRPr lang="en-US" sz="1800" dirty="0" smtClean="0"/>
          </a:p>
          <a:p>
            <a:r>
              <a:rPr lang="en-US" sz="1800" dirty="0" smtClean="0"/>
              <a:t>Grier Partnership projects enrollment growth at 70,341, Statistical </a:t>
            </a:r>
            <a:r>
              <a:rPr lang="en-US" sz="1800" dirty="0"/>
              <a:t>Forecasting </a:t>
            </a:r>
            <a:r>
              <a:rPr lang="en-US" sz="1800" dirty="0" smtClean="0"/>
              <a:t>at 60,230, and estimates from Housing Starts are 51,727.</a:t>
            </a:r>
          </a:p>
          <a:p>
            <a:endParaRPr lang="en-US" sz="1800" dirty="0"/>
          </a:p>
          <a:p>
            <a:r>
              <a:rPr lang="en-US" sz="1800" dirty="0" smtClean="0"/>
              <a:t>The following slides have citywide &amp; district-by-district for enrollment growth from SF, GP &amp; housing start estimates, compared to new seats in the capital plan.</a:t>
            </a:r>
          </a:p>
          <a:p>
            <a:endParaRPr lang="en-US" sz="1800" dirty="0"/>
          </a:p>
        </p:txBody>
      </p:sp>
    </p:spTree>
    <p:extLst>
      <p:ext uri="{BB962C8B-B14F-4D97-AF65-F5344CB8AC3E}">
        <p14:creationId xmlns:p14="http://schemas.microsoft.com/office/powerpoint/2010/main" val="5821378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City-wide Enrollment </a:t>
            </a:r>
            <a:r>
              <a:rPr lang="en-US" dirty="0"/>
              <a:t>Projections K-8 </a:t>
            </a:r>
            <a:r>
              <a:rPr lang="en-US" dirty="0" smtClean="0"/>
              <a:t>vs</a:t>
            </a:r>
            <a:r>
              <a:rPr lang="en-US" dirty="0"/>
              <a:t>. New Seats in Capital Plan 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0172700" y="2717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7010400" y="1307812"/>
            <a:ext cx="2133599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K-8 Seats </a:t>
            </a:r>
            <a:r>
              <a:rPr lang="en-US" sz="800" dirty="0"/>
              <a:t>in Capital Plan are categorized as </a:t>
            </a:r>
            <a:r>
              <a:rPr lang="en-US" sz="800" dirty="0" smtClean="0"/>
              <a:t>Small PS and PS/IS and includes 4,900 seats for class size reduction if Bond issue passes.</a:t>
            </a:r>
          </a:p>
        </p:txBody>
      </p:sp>
      <p:graphicFrame>
        <p:nvGraphicFramePr>
          <p:cNvPr id="10" name="Content Placeholder 9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1344265"/>
              </p:ext>
            </p:extLst>
          </p:nvPr>
        </p:nvGraphicFramePr>
        <p:xfrm>
          <a:off x="457200" y="1600200"/>
          <a:ext cx="6692900" cy="47075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7010400" y="2117636"/>
            <a:ext cx="21335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054391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City-wide Enrollment Projections </a:t>
            </a:r>
            <a:r>
              <a:rPr lang="en-US" sz="2800" dirty="0" smtClean="0"/>
              <a:t>HS vs</a:t>
            </a:r>
            <a:r>
              <a:rPr lang="en-US" sz="2800" dirty="0"/>
              <a:t>. New Seats in Capital Plan 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25866318"/>
              </p:ext>
            </p:extLst>
          </p:nvPr>
        </p:nvGraphicFramePr>
        <p:xfrm>
          <a:off x="457200" y="1600200"/>
          <a:ext cx="63500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705600" y="1185446"/>
            <a:ext cx="22987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/>
              <a:t>*Statistical Forecasting does not include D75 </a:t>
            </a:r>
            <a:r>
              <a:rPr lang="en-US" sz="800" dirty="0" smtClean="0"/>
              <a:t>students; HS Seats in Capital Plan are categorized as IS/HS and does not include seats for class size reduction</a:t>
            </a:r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6705600" y="1827372"/>
            <a:ext cx="22987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69179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Manhattan Enrollment Projections K-8 by District vs. New Seats in Capital Plan 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2059554"/>
              </p:ext>
            </p:extLst>
          </p:nvPr>
        </p:nvGraphicFramePr>
        <p:xfrm>
          <a:off x="6089650" y="3195320"/>
          <a:ext cx="2508250" cy="190500"/>
        </p:xfrm>
        <a:graphic>
          <a:graphicData uri="http://schemas.openxmlformats.org/drawingml/2006/table">
            <a:tbl>
              <a:tblPr/>
              <a:tblGrid>
                <a:gridCol w="25082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*Statistical Forecasting does not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include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D75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students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61757773"/>
              </p:ext>
            </p:extLst>
          </p:nvPr>
        </p:nvGraphicFramePr>
        <p:xfrm>
          <a:off x="190500" y="1785620"/>
          <a:ext cx="8750300" cy="49072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089650" y="3536950"/>
            <a:ext cx="261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9647766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Bronx Enrollment </a:t>
            </a:r>
            <a:r>
              <a:rPr lang="en-US" dirty="0"/>
              <a:t>Projections K-8 by District vs. New Seats in Capital Plan 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8500742"/>
              </p:ext>
            </p:extLst>
          </p:nvPr>
        </p:nvGraphicFramePr>
        <p:xfrm>
          <a:off x="6178550" y="3190240"/>
          <a:ext cx="2508250" cy="190500"/>
        </p:xfrm>
        <a:graphic>
          <a:graphicData uri="http://schemas.openxmlformats.org/drawingml/2006/table">
            <a:tbl>
              <a:tblPr/>
              <a:tblGrid>
                <a:gridCol w="2508250"/>
              </a:tblGrid>
              <a:tr h="190500">
                <a:tc>
                  <a:txBody>
                    <a:bodyPr/>
                    <a:lstStyle/>
                    <a:p>
                      <a:pPr algn="l" fontAlgn="b"/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*Statistical Forecasting does not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include </a:t>
                      </a:r>
                      <a:r>
                        <a:rPr lang="en-US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D75 </a:t>
                      </a:r>
                      <a:r>
                        <a:rPr lang="en-US" sz="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Helvetica Neue"/>
                        </a:rPr>
                        <a:t>students</a:t>
                      </a:r>
                      <a:endParaRPr lang="en-US" sz="800" b="0" i="0" u="none" strike="noStrike" dirty="0">
                        <a:solidFill>
                          <a:srgbClr val="000000"/>
                        </a:solidFill>
                        <a:effectLst/>
                        <a:latin typeface="Helvetica Neue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57215186"/>
              </p:ext>
            </p:extLst>
          </p:nvPr>
        </p:nvGraphicFramePr>
        <p:xfrm>
          <a:off x="209550" y="1701800"/>
          <a:ext cx="8807450" cy="5054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6089650" y="3536950"/>
            <a:ext cx="261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2902589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Brooklyn Enrollment </a:t>
            </a:r>
            <a:r>
              <a:rPr lang="en-US" dirty="0"/>
              <a:t>Projections K-8 by District vs. New Seats in Capital Plan 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86665418"/>
              </p:ext>
            </p:extLst>
          </p:nvPr>
        </p:nvGraphicFramePr>
        <p:xfrm>
          <a:off x="139700" y="1866900"/>
          <a:ext cx="7594600" cy="43338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584951" y="3562523"/>
            <a:ext cx="261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42736155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Queens Enrollment </a:t>
            </a:r>
            <a:r>
              <a:rPr lang="en-US" dirty="0"/>
              <a:t>Projections K-8 by District vs. New Seats in Capital Plan </a:t>
            </a: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58267188"/>
              </p:ext>
            </p:extLst>
          </p:nvPr>
        </p:nvGraphicFramePr>
        <p:xfrm>
          <a:off x="190500" y="1663700"/>
          <a:ext cx="8851900" cy="4940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6165851" y="3283296"/>
            <a:ext cx="2616200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6619533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Staten Island Enrollment Projections </a:t>
            </a:r>
            <a:r>
              <a:rPr lang="en-US" dirty="0"/>
              <a:t>K-8 by District vs. New Seats in Capital Plan 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94287217"/>
              </p:ext>
            </p:extLst>
          </p:nvPr>
        </p:nvGraphicFramePr>
        <p:xfrm>
          <a:off x="457200" y="1701800"/>
          <a:ext cx="6616700" cy="4089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946901" y="1701800"/>
            <a:ext cx="20193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*Statistical Forecasting does not include D75 students in its enrollment projections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6946901" y="2182861"/>
            <a:ext cx="2197099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dirty="0" smtClean="0"/>
              <a:t>Source for Housing Starts: NYSCA Projected </a:t>
            </a:r>
            <a:r>
              <a:rPr lang="en-US" sz="800" dirty="0"/>
              <a:t>New Housing Starts </a:t>
            </a:r>
            <a:r>
              <a:rPr lang="en-US" sz="800" dirty="0" smtClean="0"/>
              <a:t>2012</a:t>
            </a:r>
            <a:r>
              <a:rPr lang="en-US" sz="800" dirty="0"/>
              <a:t>-2021, </a:t>
            </a:r>
            <a:r>
              <a:rPr lang="en-US" sz="800" dirty="0">
                <a:hlinkClick r:id="rId3"/>
              </a:rPr>
              <a:t>http://www.nycsca.org/Community/CapitalPlanManagementReportsData/Housing/2012-21HousingWebChart.pdf</a:t>
            </a:r>
            <a:r>
              <a:rPr lang="en-US" sz="800" dirty="0"/>
              <a:t>; </a:t>
            </a:r>
            <a:r>
              <a:rPr lang="en-US" sz="800" dirty="0" smtClean="0"/>
              <a:t>Projected </a:t>
            </a:r>
            <a:r>
              <a:rPr lang="en-US" sz="800" dirty="0"/>
              <a:t>public school ratio, </a:t>
            </a:r>
            <a:r>
              <a:rPr lang="en-US" sz="800" dirty="0">
                <a:hlinkClick r:id="rId4"/>
              </a:rPr>
              <a:t>https://data.cityofnewyork.us/Education/Projected-Public-School-Ratio/n7ta-pz8k  </a:t>
            </a:r>
            <a:endParaRPr lang="en-US" sz="800" dirty="0"/>
          </a:p>
          <a:p>
            <a:endParaRPr lang="en-US" sz="800" dirty="0"/>
          </a:p>
        </p:txBody>
      </p:sp>
    </p:spTree>
    <p:extLst>
      <p:ext uri="{BB962C8B-B14F-4D97-AF65-F5344CB8AC3E}">
        <p14:creationId xmlns:p14="http://schemas.microsoft.com/office/powerpoint/2010/main" val="3372779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Also Kindergarten Waitlists in many neighborhoods</a:t>
            </a:r>
            <a:endParaRPr lang="en-US" sz="2400" dirty="0"/>
          </a:p>
        </p:txBody>
      </p:sp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18198307"/>
              </p:ext>
            </p:extLst>
          </p:nvPr>
        </p:nvGraphicFramePr>
        <p:xfrm>
          <a:off x="203200" y="1524000"/>
          <a:ext cx="8483600" cy="2552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Chart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02624056"/>
              </p:ext>
            </p:extLst>
          </p:nvPr>
        </p:nvGraphicFramePr>
        <p:xfrm>
          <a:off x="203200" y="4076700"/>
          <a:ext cx="4775200" cy="2781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39987612"/>
              </p:ext>
            </p:extLst>
          </p:nvPr>
        </p:nvGraphicFramePr>
        <p:xfrm>
          <a:off x="5080000" y="4076700"/>
          <a:ext cx="3898900" cy="2443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027075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Summary of capital plan vs. needs for seats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sz="2000" dirty="0" smtClean="0"/>
              <a:t>Current capital plan has (at most) </a:t>
            </a:r>
            <a:r>
              <a:rPr lang="en-US" sz="2000" dirty="0" smtClean="0"/>
              <a:t>38,754 </a:t>
            </a:r>
            <a:r>
              <a:rPr lang="en-US" sz="2000" dirty="0" smtClean="0"/>
              <a:t>seats</a:t>
            </a:r>
          </a:p>
          <a:p>
            <a:endParaRPr lang="en-US" sz="2000" dirty="0" smtClean="0"/>
          </a:p>
          <a:p>
            <a:r>
              <a:rPr lang="en-US" sz="2000" dirty="0"/>
              <a:t>DOE admits need of 49,245 </a:t>
            </a:r>
            <a:r>
              <a:rPr lang="en-US" sz="2000" dirty="0" smtClean="0"/>
              <a:t>(though </a:t>
            </a:r>
            <a:r>
              <a:rPr lang="en-US" sz="2000" dirty="0"/>
              <a:t>doesn’t explain </a:t>
            </a:r>
            <a:r>
              <a:rPr lang="en-US" sz="2000" dirty="0" smtClean="0"/>
              <a:t>this figure).</a:t>
            </a:r>
          </a:p>
          <a:p>
            <a:endParaRPr lang="en-US" sz="2000" dirty="0"/>
          </a:p>
          <a:p>
            <a:r>
              <a:rPr lang="en-US" sz="2000" dirty="0" smtClean="0"/>
              <a:t>Official enrollment projections </a:t>
            </a:r>
            <a:r>
              <a:rPr lang="en-US" sz="2000" dirty="0"/>
              <a:t>estimate </a:t>
            </a:r>
            <a:r>
              <a:rPr lang="en-US" sz="2000" dirty="0" smtClean="0"/>
              <a:t>increase of 60,000-70,000 students by 2021 </a:t>
            </a:r>
          </a:p>
          <a:p>
            <a:endParaRPr lang="en-US" sz="2000" dirty="0" smtClean="0"/>
          </a:p>
          <a:p>
            <a:r>
              <a:rPr lang="en-US" sz="2000" dirty="0" smtClean="0"/>
              <a:t>At least 30,000 more seats needed for districts </a:t>
            </a:r>
            <a:r>
              <a:rPr lang="en-US" sz="2000" i="1" dirty="0" smtClean="0"/>
              <a:t>currently</a:t>
            </a:r>
            <a:r>
              <a:rPr lang="en-US" sz="2000" dirty="0" smtClean="0"/>
              <a:t> above 100%</a:t>
            </a:r>
          </a:p>
          <a:p>
            <a:endParaRPr lang="en-US" sz="2000" dirty="0" smtClean="0"/>
          </a:p>
          <a:p>
            <a:r>
              <a:rPr lang="en-US" sz="2000" dirty="0" smtClean="0"/>
              <a:t>This figure does not fully capture need for new seats at neighborhood level, including Kindergarten waiting lists of 2,361 </a:t>
            </a:r>
          </a:p>
          <a:p>
            <a:endParaRPr lang="en-US" sz="2000" dirty="0" smtClean="0"/>
          </a:p>
          <a:p>
            <a:r>
              <a:rPr lang="en-US" sz="2000" dirty="0" smtClean="0"/>
              <a:t>Does not capture need to replace trailers with capacity of about 12,000 seats</a:t>
            </a:r>
          </a:p>
          <a:p>
            <a:endParaRPr lang="en-US" sz="2000" dirty="0" smtClean="0"/>
          </a:p>
          <a:p>
            <a:r>
              <a:rPr lang="en-US" sz="2000" dirty="0" smtClean="0"/>
              <a:t>Also, DOE utilization figures u</a:t>
            </a:r>
            <a:r>
              <a:rPr lang="en-US" sz="2000" i="1" dirty="0" smtClean="0"/>
              <a:t>nderestimate</a:t>
            </a:r>
            <a:r>
              <a:rPr lang="en-US" sz="2000" dirty="0" smtClean="0"/>
              <a:t> actual overcrowding according to most experts and Chancellor, who has appointed a taskforce to improve them.</a:t>
            </a:r>
          </a:p>
          <a:p>
            <a:endParaRPr lang="en-US" sz="2000" dirty="0"/>
          </a:p>
          <a:p>
            <a:r>
              <a:rPr lang="en-US" sz="2000" dirty="0" smtClean="0"/>
              <a:t>Revised utilization formula in “Blue Book” should be aligned to smaller classes, dedicated rooms for art, music, special education services, and more.</a:t>
            </a:r>
          </a:p>
          <a:p>
            <a:endParaRPr lang="en-US" sz="2000" dirty="0" smtClean="0"/>
          </a:p>
          <a:p>
            <a:r>
              <a:rPr lang="en-US" sz="2000" dirty="0" smtClean="0"/>
              <a:t>Actual need for new seats probably &gt;100,000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9866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Unmet need in Queens HS especially acute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. </a:t>
            </a:r>
            <a:r>
              <a:rPr lang="en-US" sz="2000" dirty="0" smtClean="0"/>
              <a:t>DOE’s utilization figures indicate a shortage of </a:t>
            </a:r>
            <a:r>
              <a:rPr lang="en-US" sz="2000" dirty="0"/>
              <a:t>7295 seats </a:t>
            </a:r>
            <a:r>
              <a:rPr lang="en-US" sz="2000" dirty="0" smtClean="0"/>
              <a:t>in Queens HS currently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T</a:t>
            </a:r>
            <a:r>
              <a:rPr lang="en-US" sz="2000" dirty="0" smtClean="0"/>
              <a:t>hese </a:t>
            </a:r>
            <a:r>
              <a:rPr lang="en-US" sz="2000" dirty="0"/>
              <a:t>figures </a:t>
            </a:r>
            <a:r>
              <a:rPr lang="en-US" sz="2000" dirty="0" smtClean="0"/>
              <a:t>underestimate actual </a:t>
            </a:r>
            <a:r>
              <a:rPr lang="en-US" sz="2000" dirty="0"/>
              <a:t>level of overcrowding, according to most principals</a:t>
            </a:r>
            <a:r>
              <a:rPr lang="en-US" sz="2000" dirty="0" smtClean="0"/>
              <a:t>.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r>
              <a:rPr lang="en-US" sz="2000" dirty="0" smtClean="0"/>
              <a:t>DOE consultants project </a:t>
            </a:r>
            <a:r>
              <a:rPr lang="en-US" sz="2000" dirty="0"/>
              <a:t>an increase in </a:t>
            </a:r>
            <a:r>
              <a:rPr lang="en-US" sz="2000" dirty="0" smtClean="0"/>
              <a:t>Queens high </a:t>
            </a:r>
            <a:r>
              <a:rPr lang="en-US" sz="2000" dirty="0"/>
              <a:t>school </a:t>
            </a:r>
            <a:r>
              <a:rPr lang="en-US" sz="2000" dirty="0" smtClean="0"/>
              <a:t>enrollment </a:t>
            </a:r>
            <a:r>
              <a:rPr lang="en-US" sz="2000" dirty="0"/>
              <a:t>of 12,567- 12,980 by 2021.  </a:t>
            </a:r>
          </a:p>
          <a:p>
            <a:endParaRPr lang="en-US" dirty="0"/>
          </a:p>
          <a:p>
            <a:r>
              <a:rPr lang="en-US" i="1" dirty="0"/>
              <a:t>Yet </a:t>
            </a:r>
            <a:r>
              <a:rPr lang="en-US" i="1" dirty="0" smtClean="0"/>
              <a:t>only </a:t>
            </a:r>
            <a:r>
              <a:rPr lang="en-US" i="1" dirty="0"/>
              <a:t>2,802 </a:t>
            </a:r>
            <a:r>
              <a:rPr lang="en-US" i="1" dirty="0" smtClean="0"/>
              <a:t>Queens HS seats proposed in five-year </a:t>
            </a:r>
            <a:r>
              <a:rPr lang="en-US" i="1" dirty="0"/>
              <a:t>plan, a shortage of more than 17,000 seats.   </a:t>
            </a:r>
            <a:endParaRPr lang="en-US" i="1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6738676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Kindergarten Waitlists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9225"/>
            <a:ext cx="8229600" cy="5057775"/>
          </a:xfrm>
        </p:spPr>
        <p:txBody>
          <a:bodyPr>
            <a:normAutofit/>
          </a:bodyPr>
          <a:lstStyle/>
          <a:p>
            <a:r>
              <a:rPr lang="en-US" dirty="0"/>
              <a:t>2,361 families in 2013 were on waiting lists for Kindergarten </a:t>
            </a:r>
            <a:r>
              <a:rPr lang="en-US" dirty="0" smtClean="0"/>
              <a:t>in 105 schools across 23 school </a:t>
            </a:r>
            <a:r>
              <a:rPr lang="en-US" dirty="0"/>
              <a:t>districts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P</a:t>
            </a:r>
            <a:r>
              <a:rPr lang="en-US" dirty="0" smtClean="0"/>
              <a:t>roblem </a:t>
            </a:r>
            <a:r>
              <a:rPr lang="en-US" dirty="0"/>
              <a:t>is most prevalent in </a:t>
            </a:r>
            <a:r>
              <a:rPr lang="en-US" dirty="0" smtClean="0"/>
              <a:t>Queens</a:t>
            </a:r>
            <a:r>
              <a:rPr lang="en-US" dirty="0"/>
              <a:t>, where 946 students were placed on waiting lists in 2013, followed by Brooklyn at 622, and Manhattan at </a:t>
            </a:r>
            <a:r>
              <a:rPr lang="en-US" dirty="0" smtClean="0"/>
              <a:t>569.</a:t>
            </a:r>
          </a:p>
          <a:p>
            <a:endParaRPr lang="en-US" dirty="0" smtClean="0"/>
          </a:p>
          <a:p>
            <a:r>
              <a:rPr lang="en-US" dirty="0" smtClean="0"/>
              <a:t>Districts 2, 3, 15, 21, 24</a:t>
            </a:r>
            <a:r>
              <a:rPr lang="en-US" dirty="0"/>
              <a:t>, 25, </a:t>
            </a:r>
            <a:r>
              <a:rPr lang="en-US" dirty="0" smtClean="0"/>
              <a:t>&amp; </a:t>
            </a:r>
            <a:r>
              <a:rPr lang="en-US" dirty="0"/>
              <a:t>30 </a:t>
            </a:r>
            <a:r>
              <a:rPr lang="en-US" dirty="0" smtClean="0"/>
              <a:t>had </a:t>
            </a:r>
            <a:r>
              <a:rPr lang="en-US" dirty="0"/>
              <a:t>30% or more schools with waiting lists for Kindergarten</a:t>
            </a:r>
            <a:r>
              <a:rPr lang="en-US" dirty="0" smtClean="0"/>
              <a:t>.</a:t>
            </a:r>
          </a:p>
          <a:p>
            <a:endParaRPr lang="en-US" dirty="0" smtClean="0"/>
          </a:p>
          <a:p>
            <a:r>
              <a:rPr lang="en-US" dirty="0"/>
              <a:t>F</a:t>
            </a:r>
            <a:r>
              <a:rPr lang="en-US" dirty="0" smtClean="0"/>
              <a:t>rom </a:t>
            </a:r>
            <a:r>
              <a:rPr lang="en-US" dirty="0"/>
              <a:t>2009 </a:t>
            </a:r>
            <a:r>
              <a:rPr lang="en-US" dirty="0" smtClean="0"/>
              <a:t>-2013</a:t>
            </a:r>
            <a:r>
              <a:rPr lang="en-US" dirty="0"/>
              <a:t>, </a:t>
            </a:r>
            <a:r>
              <a:rPr lang="en-US" dirty="0" smtClean="0"/>
              <a:t>number of children on waiting lists has increased by </a:t>
            </a:r>
            <a:r>
              <a:rPr lang="en-US" dirty="0"/>
              <a:t>373</a:t>
            </a:r>
            <a:r>
              <a:rPr lang="en-US" dirty="0" smtClean="0"/>
              <a:t>%.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27244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i="1" dirty="0"/>
              <a:t>2013 Kindergarten </a:t>
            </a:r>
            <a:r>
              <a:rPr lang="en-US" i="1" dirty="0" smtClean="0"/>
              <a:t>Waitlist</a:t>
            </a:r>
            <a:r>
              <a:rPr lang="en-US" i="1" dirty="0"/>
              <a:t>: </a:t>
            </a:r>
            <a:r>
              <a:rPr lang="en-US" i="1" dirty="0" smtClean="0"/>
              <a:t/>
            </a:r>
            <a:br>
              <a:rPr lang="en-US" i="1" dirty="0" smtClean="0"/>
            </a:br>
            <a:r>
              <a:rPr lang="en-US" i="1" dirty="0" smtClean="0"/>
              <a:t>105 Schools</a:t>
            </a:r>
            <a:r>
              <a:rPr lang="en-US" i="1" dirty="0"/>
              <a:t>, </a:t>
            </a:r>
            <a:r>
              <a:rPr lang="en-US" i="1" dirty="0" smtClean="0"/>
              <a:t>2,361 Children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2900" y="1739900"/>
            <a:ext cx="8343900" cy="4874095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5022131"/>
              </p:ext>
            </p:extLst>
          </p:nvPr>
        </p:nvGraphicFramePr>
        <p:xfrm>
          <a:off x="2946400" y="6613995"/>
          <a:ext cx="4381500" cy="180340"/>
        </p:xfrm>
        <a:graphic>
          <a:graphicData uri="http://schemas.openxmlformats.org/drawingml/2006/table">
            <a:tbl>
              <a:tblPr/>
              <a:tblGrid>
                <a:gridCol w="4381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http://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mapalist.com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/Public/</a:t>
                      </a:r>
                      <a:r>
                        <a:rPr lang="en-US" sz="11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pm.aspx?mapid</a:t>
                      </a:r>
                      <a:r>
                        <a:rPr lang="en-US" sz="11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=362276</a:t>
                      </a: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831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3424" y="533400"/>
            <a:ext cx="7953375" cy="838200"/>
          </a:xfrm>
        </p:spPr>
        <p:txBody>
          <a:bodyPr>
            <a:normAutofit fontScale="90000"/>
          </a:bodyPr>
          <a:lstStyle/>
          <a:p>
            <a:pPr marL="571500" indent="-571500">
              <a:buFont typeface="Arial" panose="020B0604020202020204" pitchFamily="34" charset="0"/>
              <a:buChar char="•"/>
            </a:pPr>
            <a:r>
              <a:rPr lang="en-US" sz="3100" dirty="0" smtClean="0"/>
              <a:t/>
            </a:r>
            <a:br>
              <a:rPr lang="en-US" sz="3100" dirty="0" smtClean="0"/>
            </a:br>
            <a:r>
              <a:rPr lang="en-US" sz="3100" dirty="0" smtClean="0"/>
              <a:t>“Blue book” data &amp; Utilization formula inaccurate &amp; underestimates actual level of overcrowding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en-US" sz="13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819150" y="1371600"/>
            <a:ext cx="7867650" cy="5105399"/>
          </a:xfrm>
        </p:spPr>
        <p:txBody>
          <a:bodyPr>
            <a:normAutofit lnSpcReduction="10000"/>
          </a:bodyPr>
          <a:lstStyle/>
          <a:p>
            <a:r>
              <a:rPr lang="en-US" sz="2000" dirty="0" smtClean="0"/>
              <a:t>Class sizes in grades 4-12 larger than current averages &amp; far above goals in city’s C4E plan &amp; will likely force class sizes upwards</a:t>
            </a:r>
          </a:p>
          <a:p>
            <a:endParaRPr lang="en-US" sz="2000" dirty="0"/>
          </a:p>
          <a:p>
            <a:r>
              <a:rPr lang="en-US" sz="2000" dirty="0" smtClean="0"/>
              <a:t>Doesn’t require full complement of cluster rooms or special needs students to have dedicated spaces for their mandated services</a:t>
            </a:r>
          </a:p>
          <a:p>
            <a:endParaRPr lang="en-US" sz="2000" dirty="0"/>
          </a:p>
          <a:p>
            <a:r>
              <a:rPr lang="en-US" sz="2000" dirty="0" smtClean="0"/>
              <a:t>Doesn’t properly account for students now housed in trailers in elementary and middle schools. </a:t>
            </a:r>
          </a:p>
          <a:p>
            <a:endParaRPr lang="en-US" sz="2000" dirty="0"/>
          </a:p>
          <a:p>
            <a:r>
              <a:rPr lang="en-US" sz="2000" dirty="0" smtClean="0"/>
              <a:t>Doesn’t account for co-locations which subtract about 10% of space for each.</a:t>
            </a:r>
          </a:p>
          <a:p>
            <a:endParaRPr lang="en-US" sz="2000" dirty="0" smtClean="0"/>
          </a:p>
          <a:p>
            <a:r>
              <a:rPr lang="en-US" sz="2000" dirty="0" smtClean="0"/>
              <a:t>Redefines full size classroom only 500 sq. feet min., leading to building code/safety violations at many schools.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97439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Comparison of class sizes in Blue book compared to current averages &amp; goals</a:t>
            </a:r>
            <a:endParaRPr lang="en-US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2364329"/>
              </p:ext>
            </p:extLst>
          </p:nvPr>
        </p:nvGraphicFramePr>
        <p:xfrm>
          <a:off x="838201" y="1762125"/>
          <a:ext cx="7286624" cy="422433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06829"/>
                <a:gridCol w="1106829"/>
                <a:gridCol w="1106829"/>
                <a:gridCol w="1106829"/>
                <a:gridCol w="1106829"/>
                <a:gridCol w="1752479"/>
              </a:tblGrid>
              <a:tr h="215864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Grade levels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UFT Contract class size limits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Target class sizes in "blue book"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Current average class sizes 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 C4E class Size goals</a:t>
                      </a:r>
                      <a:endParaRPr lang="en-US" sz="11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How many students can 500 sq. ft classrooms hold acc to NYC building code</a:t>
                      </a:r>
                      <a:endParaRPr lang="en-US" sz="1100" b="1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Kindergarten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23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1st-3rd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19.9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206569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4th-5th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32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26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826276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>
                          <a:effectLst/>
                        </a:rPr>
                        <a:t>6th-8th 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 dirty="0">
                          <a:effectLst/>
                        </a:rPr>
                        <a:t>30 (Title I)  </a:t>
                      </a:r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endParaRPr lang="en-US" sz="1100" u="none" strike="noStrike" dirty="0" smtClean="0">
                        <a:effectLst/>
                      </a:endParaRPr>
                    </a:p>
                    <a:p>
                      <a:pPr algn="r" fontAlgn="ctr"/>
                      <a:r>
                        <a:rPr lang="en-US" sz="1100" u="none" strike="noStrike" dirty="0" smtClean="0">
                          <a:effectLst/>
                        </a:rPr>
                        <a:t>33 </a:t>
                      </a:r>
                      <a:r>
                        <a:rPr lang="en-US" sz="1100" u="none" strike="noStrike" dirty="0">
                          <a:effectLst/>
                        </a:rPr>
                        <a:t>(non-Title I)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28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27.4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22.9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  <a:tr h="413138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u="none" strike="noStrike" dirty="0">
                          <a:effectLst/>
                        </a:rPr>
                        <a:t>HS (core classes)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100" u="none" strike="noStrike">
                          <a:effectLst/>
                        </a:rPr>
                        <a:t>34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30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 smtClean="0">
                          <a:effectLst/>
                        </a:rPr>
                        <a:t>26.7*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>
                          <a:effectLst/>
                        </a:rPr>
                        <a:t>24.5</a:t>
                      </a:r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u="none" strike="noStrike" dirty="0">
                          <a:effectLst/>
                        </a:rPr>
                        <a:t>25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1476375" y="6315075"/>
            <a:ext cx="3421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*</a:t>
            </a:r>
            <a:r>
              <a:rPr lang="en-US" sz="1400" i="1" dirty="0" smtClean="0"/>
              <a:t>DOE reported HS class sizes unreliable</a:t>
            </a:r>
            <a:endParaRPr lang="en-US" sz="1400" i="1" dirty="0"/>
          </a:p>
        </p:txBody>
      </p:sp>
    </p:spTree>
    <p:extLst>
      <p:ext uri="{BB962C8B-B14F-4D97-AF65-F5344CB8AC3E}">
        <p14:creationId xmlns:p14="http://schemas.microsoft.com/office/powerpoint/2010/main" val="915658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Class sizes have increased for six years in a row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 smtClean="0"/>
              <a:t>In grades K-3 class sizes now largest since 1998; in grades 4-8 largest since 2002.</a:t>
            </a:r>
          </a:p>
          <a:p>
            <a:endParaRPr lang="en-US" dirty="0"/>
          </a:p>
          <a:p>
            <a:r>
              <a:rPr lang="en-US" dirty="0" smtClean="0"/>
              <a:t>In K-3 average </a:t>
            </a:r>
            <a:r>
              <a:rPr lang="en-US" dirty="0"/>
              <a:t>class size is </a:t>
            </a:r>
            <a:r>
              <a:rPr lang="en-US" dirty="0" smtClean="0"/>
              <a:t>24.9 </a:t>
            </a:r>
            <a:r>
              <a:rPr lang="en-US" dirty="0"/>
              <a:t>(including general education, inclusion and gifted classes) </a:t>
            </a:r>
            <a:r>
              <a:rPr lang="en-US" dirty="0" smtClean="0"/>
              <a:t>compared </a:t>
            </a:r>
            <a:r>
              <a:rPr lang="en-US" dirty="0"/>
              <a:t>to 20.9 in 2007, </a:t>
            </a:r>
            <a:r>
              <a:rPr lang="en-US" dirty="0" smtClean="0"/>
              <a:t>increase </a:t>
            </a:r>
            <a:r>
              <a:rPr lang="en-US" dirty="0"/>
              <a:t>of 19% since 2006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 smtClean="0"/>
              <a:t>In </a:t>
            </a:r>
            <a:r>
              <a:rPr lang="en-US" dirty="0"/>
              <a:t>grades 4-8, the average class size is now 26.8, compared to 25.1 </a:t>
            </a:r>
            <a:r>
              <a:rPr lang="en-US" dirty="0" smtClean="0"/>
              <a:t>in </a:t>
            </a:r>
            <a:r>
              <a:rPr lang="en-US" dirty="0"/>
              <a:t>2007 – an increase of 7%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In HS “core” academic classes, </a:t>
            </a:r>
            <a:r>
              <a:rPr lang="en-US" dirty="0" smtClean="0"/>
              <a:t>DOE reports class </a:t>
            </a:r>
            <a:r>
              <a:rPr lang="en-US" dirty="0"/>
              <a:t>sizes average </a:t>
            </a:r>
            <a:r>
              <a:rPr lang="en-US" dirty="0" smtClean="0"/>
              <a:t>26.7, </a:t>
            </a:r>
            <a:r>
              <a:rPr lang="en-US" dirty="0"/>
              <a:t>compared to 26.1 in 2007.  Yet DOE’s way of measuring HS class sizes is inaccurate and their methodology changes nearly every year, so these estimates cannot be relied upon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Class sizes in K-8 have risen as the number of general education, CTT and gifted classes in these grades have dropped sharply, by about 2500 classes since 2007</a:t>
            </a:r>
            <a:r>
              <a:rPr lang="en-US" dirty="0" smtClean="0"/>
              <a:t>.</a:t>
            </a:r>
          </a:p>
          <a:p>
            <a:endParaRPr lang="en-US" dirty="0"/>
          </a:p>
          <a:p>
            <a:r>
              <a:rPr lang="en-US" dirty="0"/>
              <a:t>The number of teachers decreased by about 4000 between 2007-2010, according to the Mayor’s Management Report, despite rising enrollment.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100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5071548"/>
              </p:ext>
            </p:extLst>
          </p:nvPr>
        </p:nvGraphicFramePr>
        <p:xfrm>
          <a:off x="457200" y="685800"/>
          <a:ext cx="8229600" cy="54403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23069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94784074"/>
              </p:ext>
            </p:extLst>
          </p:nvPr>
        </p:nvGraphicFramePr>
        <p:xfrm>
          <a:off x="76200" y="304800"/>
          <a:ext cx="9067800" cy="6781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709903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51482487"/>
              </p:ext>
            </p:extLst>
          </p:nvPr>
        </p:nvGraphicFramePr>
        <p:xfrm>
          <a:off x="1066800" y="533400"/>
          <a:ext cx="6553200" cy="6096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68084040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School Utilization Rates at critical levels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1800" dirty="0" smtClean="0"/>
              <a:t>Citywide, elementary schools avg. building utilization rates at 96.8%; high schools are not far behind at 94.8%.</a:t>
            </a:r>
          </a:p>
          <a:p>
            <a:endParaRPr lang="en-US" sz="1800" dirty="0"/>
          </a:p>
          <a:p>
            <a:r>
              <a:rPr lang="en-US" sz="1800" dirty="0" smtClean="0"/>
              <a:t>High ES rates in all boroughs, including D10 and D11 in the Bronx 108% and 105.6%, respectively. </a:t>
            </a:r>
          </a:p>
          <a:p>
            <a:endParaRPr lang="en-US" sz="1800" dirty="0"/>
          </a:p>
          <a:p>
            <a:r>
              <a:rPr lang="en-US" sz="1800" dirty="0" smtClean="0"/>
              <a:t>In Queens, D24 (120.6%), D25 (109.7%), D26 (110%), D27 (106.1%), and D30 (107.3%) all extremely overcrowded.</a:t>
            </a:r>
          </a:p>
          <a:p>
            <a:endParaRPr lang="en-US" sz="1800" dirty="0"/>
          </a:p>
          <a:p>
            <a:r>
              <a:rPr lang="en-US" sz="1800" dirty="0" smtClean="0"/>
              <a:t>At the MS level, D20 in Brooklyn, D24, and D25 in Queens have building utilization rates over 95%.</a:t>
            </a:r>
          </a:p>
          <a:p>
            <a:endParaRPr lang="en-US" sz="1800" dirty="0"/>
          </a:p>
          <a:p>
            <a:r>
              <a:rPr lang="en-US" sz="1800" dirty="0" smtClean="0"/>
              <a:t>Queens high school buildings have avg. utilization rate of 110.7% and Staten Island high school buildings 103.2%.</a:t>
            </a:r>
          </a:p>
          <a:p>
            <a:endParaRPr lang="en-US" sz="1800" dirty="0"/>
          </a:p>
          <a:p>
            <a:endParaRPr lang="en-US" sz="1800" dirty="0"/>
          </a:p>
          <a:p>
            <a:r>
              <a:rPr lang="en-US" sz="1800" i="1" dirty="0" smtClean="0"/>
              <a:t>Data source: Blue Book target utilization rates 2012-2013</a:t>
            </a:r>
            <a:endParaRPr lang="en-US" i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718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tx1">
              <a:lumMod val="10000"/>
              <a:lumOff val="9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en-US" sz="2400" dirty="0" smtClean="0"/>
              <a:t>Average School Utilization </a:t>
            </a:r>
            <a:r>
              <a:rPr lang="en-US" sz="2400" dirty="0"/>
              <a:t>Rates </a:t>
            </a:r>
            <a:r>
              <a:rPr lang="en-US" sz="2400" dirty="0" smtClean="0"/>
              <a:t>City-Wide</a:t>
            </a:r>
            <a:endParaRPr lang="en-US" sz="2400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0449556"/>
              </p:ext>
            </p:extLst>
          </p:nvPr>
        </p:nvGraphicFramePr>
        <p:xfrm>
          <a:off x="7702550" y="3110230"/>
          <a:ext cx="825500" cy="1018540"/>
        </p:xfrm>
        <a:graphic>
          <a:graphicData uri="http://schemas.openxmlformats.org/drawingml/2006/table">
            <a:tbl>
              <a:tblPr/>
              <a:tblGrid>
                <a:gridCol w="825500"/>
              </a:tblGrid>
              <a:tr h="177800"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*Calculated by dividing building enrollment by the target </a:t>
                      </a:r>
                      <a:r>
                        <a:rPr 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capacity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12700" marR="12700" marT="1270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457199" y="6095999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  <p:graphicFrame>
        <p:nvGraphicFramePr>
          <p:cNvPr id="8" name="Chart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4004553"/>
              </p:ext>
            </p:extLst>
          </p:nvPr>
        </p:nvGraphicFramePr>
        <p:xfrm>
          <a:off x="565150" y="1752600"/>
          <a:ext cx="6991350" cy="4216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70087208"/>
              </p:ext>
            </p:extLst>
          </p:nvPr>
        </p:nvGraphicFramePr>
        <p:xfrm>
          <a:off x="457200" y="1606550"/>
          <a:ext cx="6845300" cy="44069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4801529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Manhattan Average Building Utilization Rates by District 2012-2013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34809218"/>
              </p:ext>
            </p:extLst>
          </p:nvPr>
        </p:nvGraphicFramePr>
        <p:xfrm>
          <a:off x="342900" y="1638300"/>
          <a:ext cx="8585200" cy="49657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74069" y="6550222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607447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Bronx Average Building Utilization Rates by District </a:t>
            </a:r>
            <a:r>
              <a:rPr lang="en-US" dirty="0"/>
              <a:t>2012-</a:t>
            </a:r>
            <a:r>
              <a:rPr lang="en-US" dirty="0" smtClean="0"/>
              <a:t>2013 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97936243"/>
              </p:ext>
            </p:extLst>
          </p:nvPr>
        </p:nvGraphicFramePr>
        <p:xfrm>
          <a:off x="457200" y="1765300"/>
          <a:ext cx="8229600" cy="481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199" y="6550223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246163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200" dirty="0" smtClean="0"/>
              <a:t>Brooklyn Average Building Utilization Rates by District 2012</a:t>
            </a:r>
            <a:r>
              <a:rPr lang="en-US" sz="3200" dirty="0"/>
              <a:t>-</a:t>
            </a:r>
            <a:r>
              <a:rPr lang="en-US" sz="3200" dirty="0" smtClean="0"/>
              <a:t>2013</a:t>
            </a:r>
            <a:endParaRPr lang="en-US" sz="3200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33413"/>
              </p:ext>
            </p:extLst>
          </p:nvPr>
        </p:nvGraphicFramePr>
        <p:xfrm>
          <a:off x="457200" y="1670050"/>
          <a:ext cx="8432800" cy="49339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199" y="6550223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51111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Queens Average Building Utilization Rates 2012</a:t>
            </a:r>
            <a:r>
              <a:rPr lang="en-US" dirty="0"/>
              <a:t>-</a:t>
            </a:r>
            <a:r>
              <a:rPr lang="en-US" dirty="0" smtClean="0"/>
              <a:t>2013 by District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97824723"/>
              </p:ext>
            </p:extLst>
          </p:nvPr>
        </p:nvGraphicFramePr>
        <p:xfrm>
          <a:off x="457200" y="1746250"/>
          <a:ext cx="8407400" cy="47561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457199" y="6550223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37050144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Staten Island Average Building Utilization Rates </a:t>
            </a:r>
            <a:r>
              <a:rPr lang="en-US" dirty="0"/>
              <a:t>2012-</a:t>
            </a:r>
            <a:r>
              <a:rPr lang="en-US" dirty="0" smtClean="0"/>
              <a:t>2013</a:t>
            </a:r>
            <a:endParaRPr lang="en-US" dirty="0"/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4599146"/>
              </p:ext>
            </p:extLst>
          </p:nvPr>
        </p:nvGraphicFramePr>
        <p:xfrm>
          <a:off x="457200" y="1816100"/>
          <a:ext cx="8331200" cy="4622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TextBox 3"/>
          <p:cNvSpPr txBox="1"/>
          <p:nvPr/>
        </p:nvSpPr>
        <p:spPr>
          <a:xfrm>
            <a:off x="330199" y="6550223"/>
            <a:ext cx="866993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smtClean="0"/>
              <a:t>Source: 2012-2013 DOE “Blue Book”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001289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Clarity.thmx</Template>
  <TotalTime>6886</TotalTime>
  <Words>1580</Words>
  <Application>Microsoft Office PowerPoint</Application>
  <PresentationFormat>On-screen Show (4:3)</PresentationFormat>
  <Paragraphs>226</Paragraphs>
  <Slides>28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29" baseType="lpstr">
      <vt:lpstr>Clarity</vt:lpstr>
      <vt:lpstr>                   New york city council hearing  on doe Capital plan 2015-2019  Charts to accompany testimony  </vt:lpstr>
      <vt:lpstr>Summary of capital plan vs. needs for seats</vt:lpstr>
      <vt:lpstr>School Utilization Rates at critical levels</vt:lpstr>
      <vt:lpstr>Average School Utilization Rates City-Wide</vt:lpstr>
      <vt:lpstr>Manhattan Average Building Utilization Rates by District 2012-2013</vt:lpstr>
      <vt:lpstr>Bronx Average Building Utilization Rates by District 2012-2013 </vt:lpstr>
      <vt:lpstr>Brooklyn Average Building Utilization Rates by District 2012-2013</vt:lpstr>
      <vt:lpstr>Queens Average Building Utilization Rates 2012-2013 by District</vt:lpstr>
      <vt:lpstr>Staten Island Average Building Utilization Rates 2012-2013</vt:lpstr>
      <vt:lpstr># of Seats currently needed  to bring buildings to 100% or less</vt:lpstr>
      <vt:lpstr>Enrollment projections suggest many MORE districts will require additional seats in future</vt:lpstr>
      <vt:lpstr>City-wide Enrollment Projections K-8 vs. New Seats in Capital Plan </vt:lpstr>
      <vt:lpstr>City-wide Enrollment Projections HS vs. New Seats in Capital Plan </vt:lpstr>
      <vt:lpstr>Manhattan Enrollment Projections K-8 by District vs. New Seats in Capital Plan </vt:lpstr>
      <vt:lpstr>Bronx Enrollment Projections K-8 by District vs. New Seats in Capital Plan </vt:lpstr>
      <vt:lpstr>Brooklyn Enrollment Projections K-8 by District vs. New Seats in Capital Plan </vt:lpstr>
      <vt:lpstr>Queens Enrollment Projections K-8 by District vs. New Seats in Capital Plan </vt:lpstr>
      <vt:lpstr>Staten Island Enrollment Projections K-8 by District vs. New Seats in Capital Plan </vt:lpstr>
      <vt:lpstr>Also Kindergarten Waitlists in many neighborhoods</vt:lpstr>
      <vt:lpstr>Unmet need in Queens HS especially acute </vt:lpstr>
      <vt:lpstr>Kindergarten Waitlists</vt:lpstr>
      <vt:lpstr>2013 Kindergarten Waitlist:  105 Schools, 2,361 Children </vt:lpstr>
      <vt:lpstr> “Blue book” data &amp; Utilization formula inaccurate &amp; underestimates actual level of overcrowding  </vt:lpstr>
      <vt:lpstr>Comparison of class sizes in Blue book compared to current averages &amp; goals</vt:lpstr>
      <vt:lpstr>Class sizes have increased for six years in a row 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Community Education Council, District 10  Presentation</dc:title>
  <dc:creator>Peter Dalmasy</dc:creator>
  <cp:lastModifiedBy>Leonie</cp:lastModifiedBy>
  <cp:revision>237</cp:revision>
  <cp:lastPrinted>2014-03-13T19:46:29Z</cp:lastPrinted>
  <dcterms:created xsi:type="dcterms:W3CDTF">2014-02-11T14:35:23Z</dcterms:created>
  <dcterms:modified xsi:type="dcterms:W3CDTF">2014-03-17T21:27:28Z</dcterms:modified>
</cp:coreProperties>
</file>