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01" r:id="rId2"/>
    <p:sldId id="401" r:id="rId3"/>
    <p:sldId id="397" r:id="rId4"/>
    <p:sldId id="399" r:id="rId5"/>
    <p:sldId id="412" r:id="rId6"/>
    <p:sldId id="393" r:id="rId7"/>
    <p:sldId id="402" r:id="rId8"/>
    <p:sldId id="411" r:id="rId9"/>
    <p:sldId id="396" r:id="rId10"/>
    <p:sldId id="394" r:id="rId11"/>
    <p:sldId id="395" r:id="rId12"/>
    <p:sldId id="408" r:id="rId13"/>
  </p:sldIdLst>
  <p:sldSz cx="9144000" cy="6858000" type="screen4x3"/>
  <p:notesSz cx="9313863" cy="6858000"/>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457200" rtl="0" eaLnBrk="1" latinLnBrk="0" hangingPunct="1">
      <a:defRPr kern="1200">
        <a:solidFill>
          <a:schemeClr val="tx1"/>
        </a:solidFill>
        <a:latin typeface="Arial" charset="0"/>
        <a:ea typeface="Arial" charset="0"/>
        <a:cs typeface="Arial" charset="0"/>
      </a:defRPr>
    </a:lvl6pPr>
    <a:lvl7pPr marL="2743200" algn="l" defTabSz="457200" rtl="0" eaLnBrk="1" latinLnBrk="0" hangingPunct="1">
      <a:defRPr kern="1200">
        <a:solidFill>
          <a:schemeClr val="tx1"/>
        </a:solidFill>
        <a:latin typeface="Arial" charset="0"/>
        <a:ea typeface="Arial" charset="0"/>
        <a:cs typeface="Arial" charset="0"/>
      </a:defRPr>
    </a:lvl7pPr>
    <a:lvl8pPr marL="3200400" algn="l" defTabSz="457200" rtl="0" eaLnBrk="1" latinLnBrk="0" hangingPunct="1">
      <a:defRPr kern="1200">
        <a:solidFill>
          <a:schemeClr val="tx1"/>
        </a:solidFill>
        <a:latin typeface="Arial" charset="0"/>
        <a:ea typeface="Arial" charset="0"/>
        <a:cs typeface="Arial" charset="0"/>
      </a:defRPr>
    </a:lvl8pPr>
    <a:lvl9pPr marL="3657600" algn="l" defTabSz="457200" rtl="0" eaLnBrk="1" latinLnBrk="0" hangingPunct="1">
      <a:defRPr kern="1200">
        <a:solidFill>
          <a:schemeClr val="tx1"/>
        </a:solidFill>
        <a:latin typeface="Arial" charset="0"/>
        <a:ea typeface="Arial"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66"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112"/>
    </p:cViewPr>
  </p:sorterViewPr>
  <p:notesViewPr>
    <p:cSldViewPr>
      <p:cViewPr varScale="1">
        <p:scale>
          <a:sx n="78" d="100"/>
          <a:sy n="78" d="100"/>
        </p:scale>
        <p:origin x="-1548" y="-102"/>
      </p:cViewPr>
      <p:guideLst>
        <p:guide orient="horz" pos="2160"/>
        <p:guide pos="293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5425" cy="342900"/>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5275263" y="0"/>
            <a:ext cx="4037012" cy="3429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DF84F9CF-940B-FE4C-8EB8-F5D950E41B18}" type="datetime1">
              <a:rPr lang="en-US"/>
              <a:pPr>
                <a:defRPr/>
              </a:pPr>
              <a:t>9/25/2013</a:t>
            </a:fld>
            <a:endParaRPr lang="en-US"/>
          </a:p>
        </p:txBody>
      </p:sp>
      <p:sp>
        <p:nvSpPr>
          <p:cNvPr id="4" name="Footer Placeholder 3"/>
          <p:cNvSpPr>
            <a:spLocks noGrp="1"/>
          </p:cNvSpPr>
          <p:nvPr>
            <p:ph type="ftr" sz="quarter" idx="2"/>
          </p:nvPr>
        </p:nvSpPr>
        <p:spPr>
          <a:xfrm>
            <a:off x="0" y="6515100"/>
            <a:ext cx="4035425" cy="341313"/>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5275263" y="6515100"/>
            <a:ext cx="4037012" cy="34131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9589D03-FAC1-AD42-96E7-BEEE613FCF12}" type="slidenum">
              <a:rPr lang="en-US"/>
              <a:pPr>
                <a:defRPr/>
              </a:pPr>
              <a:t>‹#›</a:t>
            </a:fld>
            <a:endParaRPr lang="en-US"/>
          </a:p>
        </p:txBody>
      </p:sp>
    </p:spTree>
    <p:extLst>
      <p:ext uri="{BB962C8B-B14F-4D97-AF65-F5344CB8AC3E}">
        <p14:creationId xmlns:p14="http://schemas.microsoft.com/office/powerpoint/2010/main" val="3789955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354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41638" y="514350"/>
            <a:ext cx="3430587" cy="2571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1863" y="3257550"/>
            <a:ext cx="7450137"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6515100"/>
            <a:ext cx="4035425"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5275263" y="6515100"/>
            <a:ext cx="4037012"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0641268-10FB-4F48-BBAA-23BFD84FB5D1}" type="slidenum">
              <a:rPr lang="en-US"/>
              <a:pPr>
                <a:defRPr/>
              </a:pPr>
              <a:t>‹#›</a:t>
            </a:fld>
            <a:endParaRPr lang="en-US"/>
          </a:p>
        </p:txBody>
      </p:sp>
    </p:spTree>
    <p:extLst>
      <p:ext uri="{BB962C8B-B14F-4D97-AF65-F5344CB8AC3E}">
        <p14:creationId xmlns:p14="http://schemas.microsoft.com/office/powerpoint/2010/main" val="2861206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A918A466-FAB2-0C4B-957E-7766A9FCDDD0}" type="slidenum">
              <a:rPr lang="en-US"/>
              <a:pPr/>
              <a:t>1</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10</a:t>
            </a:fld>
            <a:endParaRPr lang="en-US"/>
          </a:p>
        </p:txBody>
      </p:sp>
    </p:spTree>
    <p:extLst>
      <p:ext uri="{BB962C8B-B14F-4D97-AF65-F5344CB8AC3E}">
        <p14:creationId xmlns:p14="http://schemas.microsoft.com/office/powerpoint/2010/main" val="1941084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11</a:t>
            </a:fld>
            <a:endParaRPr lang="en-US"/>
          </a:p>
        </p:txBody>
      </p:sp>
    </p:spTree>
    <p:extLst>
      <p:ext uri="{BB962C8B-B14F-4D97-AF65-F5344CB8AC3E}">
        <p14:creationId xmlns:p14="http://schemas.microsoft.com/office/powerpoint/2010/main" val="2294896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12</a:t>
            </a:fld>
            <a:endParaRPr lang="en-US"/>
          </a:p>
        </p:txBody>
      </p:sp>
    </p:spTree>
    <p:extLst>
      <p:ext uri="{BB962C8B-B14F-4D97-AF65-F5344CB8AC3E}">
        <p14:creationId xmlns:p14="http://schemas.microsoft.com/office/powerpoint/2010/main" val="2343143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2</a:t>
            </a:fld>
            <a:endParaRPr lang="en-US"/>
          </a:p>
        </p:txBody>
      </p:sp>
    </p:spTree>
    <p:extLst>
      <p:ext uri="{BB962C8B-B14F-4D97-AF65-F5344CB8AC3E}">
        <p14:creationId xmlns:p14="http://schemas.microsoft.com/office/powerpoint/2010/main" val="840845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3</a:t>
            </a:fld>
            <a:endParaRPr lang="en-US"/>
          </a:p>
        </p:txBody>
      </p:sp>
    </p:spTree>
    <p:extLst>
      <p:ext uri="{BB962C8B-B14F-4D97-AF65-F5344CB8AC3E}">
        <p14:creationId xmlns:p14="http://schemas.microsoft.com/office/powerpoint/2010/main" val="2568977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4</a:t>
            </a:fld>
            <a:endParaRPr lang="en-US"/>
          </a:p>
        </p:txBody>
      </p:sp>
    </p:spTree>
    <p:extLst>
      <p:ext uri="{BB962C8B-B14F-4D97-AF65-F5344CB8AC3E}">
        <p14:creationId xmlns:p14="http://schemas.microsoft.com/office/powerpoint/2010/main" val="1614372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5</a:t>
            </a:fld>
            <a:endParaRPr lang="en-US"/>
          </a:p>
        </p:txBody>
      </p:sp>
    </p:spTree>
    <p:extLst>
      <p:ext uri="{BB962C8B-B14F-4D97-AF65-F5344CB8AC3E}">
        <p14:creationId xmlns:p14="http://schemas.microsoft.com/office/powerpoint/2010/main" val="3192266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a:ea typeface="ＭＳ Ｐゴシック" charset="-128"/>
              <a:cs typeface="ＭＳ Ｐゴシック" charset="-128"/>
            </a:endParaRPr>
          </a:p>
        </p:txBody>
      </p:sp>
      <p:sp>
        <p:nvSpPr>
          <p:cNvPr id="46084" name="Slide Number Placeholder 3"/>
          <p:cNvSpPr>
            <a:spLocks noGrp="1"/>
          </p:cNvSpPr>
          <p:nvPr>
            <p:ph type="sldNum" sz="quarter" idx="5"/>
          </p:nvPr>
        </p:nvSpPr>
        <p:spPr>
          <a:noFill/>
        </p:spPr>
        <p:txBody>
          <a:bodyPr/>
          <a:lstStyle/>
          <a:p>
            <a:fld id="{AB5F2990-BA25-0F4F-9059-9425534BF2C6}"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7</a:t>
            </a:fld>
            <a:endParaRPr lang="en-US"/>
          </a:p>
        </p:txBody>
      </p:sp>
    </p:spTree>
    <p:extLst>
      <p:ext uri="{BB962C8B-B14F-4D97-AF65-F5344CB8AC3E}">
        <p14:creationId xmlns:p14="http://schemas.microsoft.com/office/powerpoint/2010/main" val="2514316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a:ea typeface="ＭＳ Ｐゴシック" charset="-128"/>
              <a:cs typeface="ＭＳ Ｐゴシック" charset="-128"/>
            </a:endParaRPr>
          </a:p>
        </p:txBody>
      </p:sp>
      <p:sp>
        <p:nvSpPr>
          <p:cNvPr id="44036" name="Slide Number Placeholder 3"/>
          <p:cNvSpPr>
            <a:spLocks noGrp="1"/>
          </p:cNvSpPr>
          <p:nvPr>
            <p:ph type="sldNum" sz="quarter" idx="5"/>
          </p:nvPr>
        </p:nvSpPr>
        <p:spPr>
          <a:noFill/>
        </p:spPr>
        <p:txBody>
          <a:bodyPr/>
          <a:lstStyle/>
          <a:p>
            <a:fld id="{11F6B2A1-BA55-6040-A84B-B8E069C02778}"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9</a:t>
            </a:fld>
            <a:endParaRPr lang="en-US"/>
          </a:p>
        </p:txBody>
      </p:sp>
    </p:spTree>
    <p:extLst>
      <p:ext uri="{BB962C8B-B14F-4D97-AF65-F5344CB8AC3E}">
        <p14:creationId xmlns:p14="http://schemas.microsoft.com/office/powerpoint/2010/main" val="540490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05C6E7-3885-7744-9B7F-D10DAF23CA9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C9406E-3769-1E41-BC89-AA43FFAEE5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64CAA7-E099-C149-A767-94972F19C2A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9E11A7E-26DF-5C4B-ABD5-4565F2D2D16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531E13-3D3E-EF49-A97E-F315158D43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B86103-E10D-524A-8EF2-993E2CC3C5F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6D6DF0-3A0E-F54E-AE8B-DF4255A00E9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D1BCB64-1390-BB42-9419-2F6EEE2C295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B58CC72-450E-C643-A347-CC3DF596776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1CC6E81-C017-864D-BD6F-C72AFD32BD2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DFB872-BDD8-6349-8EF4-10684B69DFE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D61116-09A2-554C-AD99-B6ED8543EF7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0514BA7-9667-8C43-AA21-29071957052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lasssizematters.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609600"/>
            <a:ext cx="8229600" cy="5516563"/>
          </a:xfrm>
          <a:solidFill>
            <a:schemeClr val="accent1"/>
          </a:solidFill>
        </p:spPr>
        <p:txBody>
          <a:bodyPr/>
          <a:lstStyle/>
          <a:p>
            <a:pPr algn="ctr" eaLnBrk="1" hangingPunct="1">
              <a:buFontTx/>
              <a:buNone/>
            </a:pPr>
            <a:r>
              <a:rPr lang="en-US" sz="3600" dirty="0"/>
              <a:t>The </a:t>
            </a:r>
            <a:r>
              <a:rPr lang="en-US" sz="3600" dirty="0" smtClean="0"/>
              <a:t>threat </a:t>
            </a:r>
            <a:r>
              <a:rPr lang="en-US" sz="3600" dirty="0"/>
              <a:t>to student </a:t>
            </a:r>
            <a:r>
              <a:rPr lang="en-US" sz="3600" dirty="0" smtClean="0"/>
              <a:t>privacy and safety represented by </a:t>
            </a:r>
            <a:r>
              <a:rPr lang="en-US" sz="3600" dirty="0" err="1" smtClean="0"/>
              <a:t>inBloom</a:t>
            </a:r>
            <a:r>
              <a:rPr lang="en-US" sz="3600" dirty="0" smtClean="0"/>
              <a:t>, Inc.</a:t>
            </a:r>
          </a:p>
          <a:p>
            <a:pPr algn="ctr" eaLnBrk="1" hangingPunct="1">
              <a:buFontTx/>
              <a:buNone/>
            </a:pPr>
            <a:endParaRPr lang="en-US" sz="3600" dirty="0"/>
          </a:p>
          <a:p>
            <a:pPr algn="ctr" eaLnBrk="1" hangingPunct="1">
              <a:buFontTx/>
              <a:buNone/>
            </a:pPr>
            <a:endParaRPr lang="en-US" sz="3600" dirty="0" smtClean="0"/>
          </a:p>
          <a:p>
            <a:pPr algn="ctr" eaLnBrk="1" hangingPunct="1">
              <a:buFontTx/>
              <a:buNone/>
            </a:pPr>
            <a:r>
              <a:rPr lang="en-US" sz="2800" i="1" dirty="0" smtClean="0"/>
              <a:t>Prepared by Leonie Haimson, Class Size Matters </a:t>
            </a:r>
          </a:p>
          <a:p>
            <a:pPr algn="ctr" eaLnBrk="1" hangingPunct="1">
              <a:buFontTx/>
              <a:buNone/>
            </a:pPr>
            <a:r>
              <a:rPr lang="en-US" i="1" dirty="0" smtClean="0"/>
              <a:t>for the Staten Island Federation of PTAs</a:t>
            </a:r>
          </a:p>
          <a:p>
            <a:pPr algn="ctr" eaLnBrk="1" hangingPunct="1">
              <a:buFontTx/>
              <a:buNone/>
            </a:pPr>
            <a:endParaRPr lang="en-US" sz="3600" dirty="0"/>
          </a:p>
          <a:p>
            <a:pPr algn="ctr" eaLnBrk="1" hangingPunct="1">
              <a:buNone/>
            </a:pPr>
            <a:r>
              <a:rPr lang="en-US" sz="3600" dirty="0" smtClean="0"/>
              <a:t>September 22, 2013</a:t>
            </a:r>
            <a:endParaRPr lang="en-US" sz="3600" dirty="0"/>
          </a:p>
          <a:p>
            <a:pPr algn="ctr" eaLnBrk="1" hangingPunct="1">
              <a:buFontTx/>
              <a:buNone/>
            </a:pPr>
            <a:r>
              <a:rPr lang="en-US" sz="3600" dirty="0" smtClean="0"/>
              <a:t> </a:t>
            </a:r>
            <a:endParaRPr lang="en-US" dirty="0" smtClean="0"/>
          </a:p>
          <a:p>
            <a:pPr algn="ctr" eaLnBrk="1" hangingPunct="1">
              <a:buFontTx/>
              <a:buNone/>
            </a:pPr>
            <a:endParaRPr lang="en-US" sz="2800" dirty="0" smtClean="0"/>
          </a:p>
          <a:p>
            <a:pPr algn="ctr" eaLnBrk="1" hangingPunct="1">
              <a:buFontTx/>
              <a:buNone/>
            </a:pPr>
            <a:endParaRPr lang="en-US" sz="2400" b="1" i="1" dirty="0" smtClean="0"/>
          </a:p>
          <a:p>
            <a:pPr algn="ctr" eaLnBrk="1" hangingPunct="1">
              <a:buFontTx/>
              <a:buNone/>
            </a:pPr>
            <a:endParaRPr lang="en-US" sz="2400" b="1" i="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219200"/>
          </a:xfrm>
          <a:solidFill>
            <a:schemeClr val="accent1"/>
          </a:solidFill>
          <a:ln>
            <a:solidFill>
              <a:srgbClr val="000090"/>
            </a:solidFill>
          </a:ln>
        </p:spPr>
        <p:txBody>
          <a:bodyPr/>
          <a:lstStyle/>
          <a:p>
            <a:r>
              <a:rPr lang="en-US" sz="3000" dirty="0" smtClean="0">
                <a:ea typeface="ＭＳ Ｐゴシック" charset="-128"/>
                <a:cs typeface="ＭＳ Ｐゴシック" charset="-128"/>
              </a:rPr>
              <a:t>Sample racial, economic, language data to be </a:t>
            </a:r>
            <a:r>
              <a:rPr lang="en-US" sz="3000" dirty="0" smtClean="0"/>
              <a:t>being collected by </a:t>
            </a:r>
            <a:r>
              <a:rPr lang="en-US" sz="3000" dirty="0" err="1" smtClean="0"/>
              <a:t>inB</a:t>
            </a:r>
            <a:r>
              <a:rPr lang="en-US" sz="3000" dirty="0" err="1" smtClean="0">
                <a:ea typeface="ＭＳ Ｐゴシック" charset="-128"/>
                <a:cs typeface="ＭＳ Ｐゴシック" charset="-128"/>
              </a:rPr>
              <a:t>loom</a:t>
            </a:r>
            <a:r>
              <a:rPr lang="en-US" sz="3000" dirty="0" smtClean="0">
                <a:ea typeface="ＭＳ Ｐゴシック" charset="-128"/>
                <a:cs typeface="ＭＳ Ｐゴシック" charset="-128"/>
              </a:rPr>
              <a:t> </a:t>
            </a:r>
          </a:p>
        </p:txBody>
      </p:sp>
      <p:pic>
        <p:nvPicPr>
          <p:cNvPr id="15" name="Content Placeholder 14" descr="Version5.jpg"/>
          <p:cNvPicPr>
            <a:picLocks noGrp="1" noChangeAspect="1"/>
          </p:cNvPicPr>
          <p:nvPr>
            <p:ph idx="1"/>
          </p:nvPr>
        </p:nvPicPr>
        <p:blipFill>
          <a:blip r:embed="rId3" cstate="print"/>
          <a:srcRect l="-9348" r="-9348"/>
          <a:stretch>
            <a:fillRect/>
          </a:stretch>
        </p:blipFill>
        <p:spPr>
          <a:xfrm>
            <a:off x="381000" y="1676400"/>
            <a:ext cx="8229600" cy="4525963"/>
          </a:xfrm>
        </p:spPr>
      </p:pic>
      <p:sp>
        <p:nvSpPr>
          <p:cNvPr id="5" name="TextBox 4"/>
          <p:cNvSpPr txBox="1"/>
          <p:nvPr/>
        </p:nvSpPr>
        <p:spPr>
          <a:xfrm>
            <a:off x="838200" y="6324600"/>
            <a:ext cx="6629400" cy="307777"/>
          </a:xfrm>
          <a:prstGeom prst="rect">
            <a:avLst/>
          </a:prstGeom>
          <a:noFill/>
        </p:spPr>
        <p:txBody>
          <a:bodyPr wrap="square" rtlCol="0">
            <a:spAutoFit/>
          </a:bodyPr>
          <a:lstStyle/>
          <a:p>
            <a:r>
              <a:rPr lang="en-US" sz="1400" i="1" dirty="0" smtClean="0"/>
              <a:t>Source: https://</a:t>
            </a:r>
            <a:r>
              <a:rPr lang="en-US" sz="1400" i="1" dirty="0" err="1" smtClean="0"/>
              <a:t>www.inbloom.org</a:t>
            </a:r>
            <a:r>
              <a:rPr lang="en-US" sz="1400" i="1" dirty="0" smtClean="0"/>
              <a:t>/sandbox</a:t>
            </a:r>
            <a:endParaRPr lang="en-US" sz="14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143000"/>
          </a:xfrm>
          <a:solidFill>
            <a:schemeClr val="accent1"/>
          </a:solidFill>
          <a:ln>
            <a:solidFill>
              <a:srgbClr val="000090"/>
            </a:solidFill>
          </a:ln>
        </p:spPr>
        <p:txBody>
          <a:bodyPr/>
          <a:lstStyle/>
          <a:p>
            <a:r>
              <a:rPr lang="en-US" sz="3600" dirty="0" smtClean="0">
                <a:ea typeface="ＭＳ Ｐゴシック" charset="-128"/>
                <a:cs typeface="ＭＳ Ｐゴシック" charset="-128"/>
              </a:rPr>
              <a:t>Sample disability &amp; medical data collected by </a:t>
            </a:r>
            <a:r>
              <a:rPr lang="en-US" sz="3600" dirty="0" err="1" smtClean="0">
                <a:ea typeface="ＭＳ Ｐゴシック" charset="-128"/>
                <a:cs typeface="ＭＳ Ｐゴシック" charset="-128"/>
              </a:rPr>
              <a:t>inBloom</a:t>
            </a:r>
            <a:r>
              <a:rPr lang="en-US" sz="3600" dirty="0" smtClean="0">
                <a:ea typeface="ＭＳ Ｐゴシック" charset="-128"/>
                <a:cs typeface="ＭＳ Ｐゴシック" charset="-128"/>
              </a:rPr>
              <a:t>, Inc. </a:t>
            </a:r>
          </a:p>
        </p:txBody>
      </p:sp>
      <p:pic>
        <p:nvPicPr>
          <p:cNvPr id="9" name="Content Placeholder 8" descr="Version4.jpg"/>
          <p:cNvPicPr>
            <a:picLocks noGrp="1" noChangeAspect="1"/>
          </p:cNvPicPr>
          <p:nvPr>
            <p:ph idx="1"/>
          </p:nvPr>
        </p:nvPicPr>
        <p:blipFill>
          <a:blip r:embed="rId3" cstate="print"/>
          <a:srcRect l="-24911" r="-24911"/>
          <a:stretch>
            <a:fillRect/>
          </a:stretch>
        </p:blipFill>
        <p:spPr>
          <a:xfrm>
            <a:off x="457200" y="1905000"/>
            <a:ext cx="8229600" cy="4525963"/>
          </a:xfrm>
        </p:spPr>
      </p:pic>
      <p:sp>
        <p:nvSpPr>
          <p:cNvPr id="5" name="TextBox 4"/>
          <p:cNvSpPr txBox="1"/>
          <p:nvPr/>
        </p:nvSpPr>
        <p:spPr>
          <a:xfrm>
            <a:off x="762000" y="6324600"/>
            <a:ext cx="6629400" cy="307777"/>
          </a:xfrm>
          <a:prstGeom prst="rect">
            <a:avLst/>
          </a:prstGeom>
          <a:noFill/>
        </p:spPr>
        <p:txBody>
          <a:bodyPr wrap="square" rtlCol="0">
            <a:spAutoFit/>
          </a:bodyPr>
          <a:lstStyle/>
          <a:p>
            <a:r>
              <a:rPr lang="en-US" sz="1400" i="1" dirty="0" smtClean="0"/>
              <a:t>Source: https://</a:t>
            </a:r>
            <a:r>
              <a:rPr lang="en-US" sz="1400" i="1" dirty="0" err="1" smtClean="0"/>
              <a:t>www.inbloom.org</a:t>
            </a:r>
            <a:r>
              <a:rPr lang="en-US" sz="1400" i="1" dirty="0" smtClean="0"/>
              <a:t>/sandbox</a:t>
            </a:r>
            <a:endParaRPr lang="en-US" sz="14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868362"/>
          </a:xfrm>
          <a:solidFill>
            <a:schemeClr val="accent1"/>
          </a:solidFill>
        </p:spPr>
        <p:txBody>
          <a:bodyPr/>
          <a:lstStyle/>
          <a:p>
            <a:r>
              <a:rPr lang="en-US" dirty="0" smtClean="0"/>
              <a:t>What can parents do?</a:t>
            </a:r>
            <a:endParaRPr lang="en-US" dirty="0"/>
          </a:p>
        </p:txBody>
      </p:sp>
      <p:sp>
        <p:nvSpPr>
          <p:cNvPr id="3" name="Content Placeholder 2"/>
          <p:cNvSpPr>
            <a:spLocks noGrp="1"/>
          </p:cNvSpPr>
          <p:nvPr>
            <p:ph idx="1"/>
          </p:nvPr>
        </p:nvSpPr>
        <p:spPr>
          <a:xfrm>
            <a:off x="457200" y="1143000"/>
            <a:ext cx="8229600" cy="4983163"/>
          </a:xfrm>
        </p:spPr>
        <p:txBody>
          <a:bodyPr/>
          <a:lstStyle/>
          <a:p>
            <a:r>
              <a:rPr lang="en-US" sz="2000" dirty="0" smtClean="0"/>
              <a:t>Two bills, S.5930 and S.5932, have now been introduced in NY Senate to block </a:t>
            </a:r>
            <a:r>
              <a:rPr lang="en-US" sz="2000" dirty="0" err="1" smtClean="0"/>
              <a:t>inBloom</a:t>
            </a:r>
            <a:r>
              <a:rPr lang="en-US" sz="2000" dirty="0" smtClean="0"/>
              <a:t> and give parents right to consent or opt out.</a:t>
            </a:r>
            <a:endParaRPr lang="en-US" sz="2000" dirty="0"/>
          </a:p>
          <a:p>
            <a:pPr marL="0" indent="0">
              <a:buNone/>
            </a:pPr>
            <a:r>
              <a:rPr lang="en-US" sz="2000" dirty="0" smtClean="0"/>
              <a:t>     These replicate bills passed by Assembly last spring. </a:t>
            </a:r>
          </a:p>
          <a:p>
            <a:endParaRPr lang="en-US" sz="2000" dirty="0"/>
          </a:p>
          <a:p>
            <a:r>
              <a:rPr lang="en-US" sz="2000" b="1" u="sng" dirty="0" smtClean="0"/>
              <a:t>PLEASE contact your State Senators and urge them to sign onto these bills!</a:t>
            </a:r>
          </a:p>
          <a:p>
            <a:endParaRPr lang="en-US" sz="2000" dirty="0"/>
          </a:p>
          <a:p>
            <a:r>
              <a:rPr lang="en-US" sz="2000" dirty="0" smtClean="0"/>
              <a:t>Send an email to SED, demanding to be told what data has been shared for your child and to correct if it is wrong– your right under the Personal Privacy Protection Law.</a:t>
            </a:r>
          </a:p>
          <a:p>
            <a:endParaRPr lang="en-US" sz="2000" dirty="0"/>
          </a:p>
          <a:p>
            <a:r>
              <a:rPr lang="en-US" sz="2000" dirty="0" smtClean="0"/>
              <a:t>Send an email to the Chancellor, demanding the right to opt your child’s data out of disclosure to  ANY vendors.</a:t>
            </a:r>
          </a:p>
          <a:p>
            <a:endParaRPr lang="en-US" sz="2000" dirty="0" smtClean="0"/>
          </a:p>
          <a:p>
            <a:r>
              <a:rPr lang="en-US" sz="2000" dirty="0" smtClean="0"/>
              <a:t>Sample letters available on our website at </a:t>
            </a:r>
            <a:r>
              <a:rPr lang="en-US" sz="2000" i="1" dirty="0" smtClean="0">
                <a:hlinkClick r:id="rId3"/>
              </a:rPr>
              <a:t>www.classsizematters.org</a:t>
            </a:r>
            <a:r>
              <a:rPr lang="en-US" sz="2000" i="1" dirty="0" smtClean="0"/>
              <a:t> </a:t>
            </a:r>
            <a:endParaRPr lang="en-US" sz="2000" i="1" dirty="0"/>
          </a:p>
        </p:txBody>
      </p:sp>
    </p:spTree>
    <p:extLst>
      <p:ext uri="{BB962C8B-B14F-4D97-AF65-F5344CB8AC3E}">
        <p14:creationId xmlns:p14="http://schemas.microsoft.com/office/powerpoint/2010/main" val="105385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983163"/>
          </a:xfrm>
        </p:spPr>
        <p:txBody>
          <a:bodyPr/>
          <a:lstStyle/>
          <a:p>
            <a:r>
              <a:rPr lang="en-US" sz="1800" dirty="0" err="1" smtClean="0"/>
              <a:t>inBloom</a:t>
            </a:r>
            <a:r>
              <a:rPr lang="en-US" sz="1800" dirty="0" smtClean="0"/>
              <a:t> Inc. is a corporation funded with $100M by the Gates Foundation to collect and share personally identifiable student data with vendors.</a:t>
            </a:r>
          </a:p>
          <a:p>
            <a:endParaRPr lang="en-US" sz="1800" dirty="0"/>
          </a:p>
          <a:p>
            <a:r>
              <a:rPr lang="en-US" sz="1800" dirty="0" smtClean="0"/>
              <a:t>The information is being uploaded onto a cloud operated by Amazon.com.</a:t>
            </a:r>
          </a:p>
          <a:p>
            <a:endParaRPr lang="en-US" sz="1800" dirty="0"/>
          </a:p>
          <a:p>
            <a:r>
              <a:rPr lang="en-US" sz="1800" dirty="0" smtClean="0"/>
              <a:t>In NY State, districts told they must sign up for “data dashboards” by Sept. 27, from three vendors, </a:t>
            </a:r>
            <a:r>
              <a:rPr lang="en-US" sz="1800" dirty="0" err="1" smtClean="0"/>
              <a:t>ConnectEDU</a:t>
            </a:r>
            <a:r>
              <a:rPr lang="en-US" sz="1800" dirty="0" smtClean="0"/>
              <a:t>, </a:t>
            </a:r>
            <a:r>
              <a:rPr lang="en-US" sz="1800" dirty="0" err="1"/>
              <a:t>eScholar</a:t>
            </a:r>
            <a:r>
              <a:rPr lang="en-US" sz="1800" dirty="0"/>
              <a:t> </a:t>
            </a:r>
            <a:r>
              <a:rPr lang="en-US" sz="1800" dirty="0" smtClean="0"/>
              <a:t>or </a:t>
            </a:r>
            <a:r>
              <a:rPr lang="en-US" sz="1800" dirty="0"/>
              <a:t>NCS Pearson/</a:t>
            </a:r>
            <a:r>
              <a:rPr lang="en-US" sz="1800" dirty="0" err="1"/>
              <a:t>Schoolnet</a:t>
            </a:r>
            <a:r>
              <a:rPr lang="en-US" sz="1800" dirty="0"/>
              <a:t>. </a:t>
            </a:r>
            <a:r>
              <a:rPr lang="en-US" sz="1800" dirty="0" smtClean="0"/>
              <a:t>that will be populated with student data from </a:t>
            </a:r>
            <a:r>
              <a:rPr lang="en-US" sz="1800" dirty="0" err="1" smtClean="0"/>
              <a:t>inBloom</a:t>
            </a:r>
            <a:r>
              <a:rPr lang="en-US" sz="1800" dirty="0" smtClean="0"/>
              <a:t> cloud.</a:t>
            </a:r>
          </a:p>
          <a:p>
            <a:endParaRPr lang="en-US" sz="1800" dirty="0" smtClean="0"/>
          </a:p>
          <a:p>
            <a:r>
              <a:rPr lang="en-US" sz="1800" dirty="0" err="1" smtClean="0"/>
              <a:t>inBloom</a:t>
            </a:r>
            <a:r>
              <a:rPr lang="en-US" sz="1800" dirty="0" smtClean="0"/>
              <a:t> plans to disclose this sensitive data, with state &amp; district consent, to additional for-profit vendors, </a:t>
            </a:r>
            <a:r>
              <a:rPr lang="en-US" sz="1800" dirty="0"/>
              <a:t>to help them develop and market </a:t>
            </a:r>
            <a:r>
              <a:rPr lang="en-US" sz="1800" dirty="0" smtClean="0"/>
              <a:t>their “learning </a:t>
            </a:r>
            <a:r>
              <a:rPr lang="en-US" sz="1800" dirty="0"/>
              <a:t>products.”  </a:t>
            </a:r>
            <a:endParaRPr lang="en-US" sz="1800" dirty="0" smtClean="0"/>
          </a:p>
          <a:p>
            <a:endParaRPr lang="en-US" sz="1800" dirty="0"/>
          </a:p>
          <a:p>
            <a:r>
              <a:rPr lang="en-US" sz="1800" dirty="0"/>
              <a:t>Wireless </a:t>
            </a:r>
            <a:r>
              <a:rPr lang="en-US" sz="1800" dirty="0" smtClean="0"/>
              <a:t>Generation/Amplify, a subsidiary of Ru</a:t>
            </a:r>
            <a:r>
              <a:rPr lang="en-US" sz="1800" dirty="0" smtClean="0"/>
              <a:t>pert Murdoch’s </a:t>
            </a:r>
            <a:r>
              <a:rPr lang="en-US" sz="1800" dirty="0" err="1" smtClean="0"/>
              <a:t>NewsCorp</a:t>
            </a:r>
            <a:r>
              <a:rPr lang="en-US" sz="1800" smtClean="0"/>
              <a:t>, </a:t>
            </a:r>
            <a:r>
              <a:rPr lang="en-US" sz="1800" dirty="0"/>
              <a:t>is building </a:t>
            </a:r>
            <a:r>
              <a:rPr lang="en-US" sz="1800" dirty="0" err="1"/>
              <a:t>inBloom’s</a:t>
            </a:r>
            <a:r>
              <a:rPr lang="en-US" sz="1800" dirty="0"/>
              <a:t> operating system.  </a:t>
            </a:r>
          </a:p>
          <a:p>
            <a:endParaRPr lang="en-US" sz="1800" dirty="0" smtClean="0"/>
          </a:p>
          <a:p>
            <a:endParaRPr lang="en-US" sz="2200" dirty="0"/>
          </a:p>
          <a:p>
            <a:pPr marL="0" indent="0">
              <a:buNone/>
            </a:pPr>
            <a:endParaRPr lang="en-US" sz="2400" dirty="0"/>
          </a:p>
        </p:txBody>
      </p:sp>
      <p:sp>
        <p:nvSpPr>
          <p:cNvPr id="4"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What is </a:t>
            </a:r>
            <a:r>
              <a:rPr kumimoji="0" lang="en-US" sz="3600" b="0" i="0" u="none" strike="noStrike" kern="0" cap="none" spc="0" normalizeH="0" baseline="0" noProof="0" dirty="0" err="1" smtClean="0">
                <a:ln>
                  <a:noFill/>
                </a:ln>
                <a:solidFill>
                  <a:schemeClr val="tx2"/>
                </a:solidFill>
                <a:effectLst/>
                <a:uLnTx/>
                <a:uFillTx/>
                <a:latin typeface="+mj-lt"/>
                <a:ea typeface="ＭＳ Ｐゴシック" charset="-128"/>
                <a:cs typeface="ＭＳ Ｐゴシック" charset="-128"/>
              </a:rPr>
              <a:t>inBloom</a:t>
            </a:r>
            <a:r>
              <a:rPr kumimoji="0" lang="en-US" sz="36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 Inc.?</a:t>
            </a:r>
            <a:endParaRPr kumimoji="0" lang="en-US" sz="36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Tree>
    <p:extLst>
      <p:ext uri="{BB962C8B-B14F-4D97-AF65-F5344CB8AC3E}">
        <p14:creationId xmlns:p14="http://schemas.microsoft.com/office/powerpoint/2010/main" val="2727578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848600" cy="1143000"/>
          </a:xfrm>
          <a:solidFill>
            <a:srgbClr val="BBE0E3"/>
          </a:solidFill>
          <a:ln>
            <a:solidFill>
              <a:srgbClr val="000090"/>
            </a:solidFill>
          </a:ln>
        </p:spPr>
        <p:txBody>
          <a:bodyPr/>
          <a:lstStyle/>
          <a:p>
            <a:r>
              <a:rPr lang="en-US" sz="3600" dirty="0" smtClean="0"/>
              <a:t>What information is being shared?</a:t>
            </a:r>
            <a:endParaRPr lang="en-US" sz="3600" dirty="0"/>
          </a:p>
        </p:txBody>
      </p:sp>
      <p:sp>
        <p:nvSpPr>
          <p:cNvPr id="3" name="Content Placeholder 2"/>
          <p:cNvSpPr>
            <a:spLocks noGrp="1"/>
          </p:cNvSpPr>
          <p:nvPr>
            <p:ph idx="1"/>
          </p:nvPr>
        </p:nvSpPr>
        <p:spPr>
          <a:xfrm>
            <a:off x="381000" y="1600200"/>
            <a:ext cx="8229600" cy="4267200"/>
          </a:xfrm>
        </p:spPr>
        <p:txBody>
          <a:bodyPr/>
          <a:lstStyle/>
          <a:p>
            <a:r>
              <a:rPr lang="en-US" sz="2000" dirty="0" smtClean="0"/>
              <a:t>The highly sensitive data that NYS is sharing with </a:t>
            </a:r>
            <a:r>
              <a:rPr lang="en-US" sz="2000" dirty="0" err="1" smtClean="0"/>
              <a:t>inBloom</a:t>
            </a:r>
            <a:r>
              <a:rPr lang="en-US" sz="2000" dirty="0" smtClean="0"/>
              <a:t> and other vendors includes student names, addresses, phone nos., emails, grades, test scores, proficiency levels, economic, racial, disability status and disciplinary records. </a:t>
            </a:r>
          </a:p>
          <a:p>
            <a:endParaRPr lang="en-US" sz="2000" dirty="0"/>
          </a:p>
          <a:p>
            <a:r>
              <a:rPr lang="en-US" sz="2000" dirty="0" smtClean="0"/>
              <a:t>The info being shared includes all your child’s records from entry into public school, including up to 12 </a:t>
            </a:r>
            <a:r>
              <a:rPr lang="en-US" sz="2000" dirty="0" err="1" smtClean="0"/>
              <a:t>yrs</a:t>
            </a:r>
            <a:r>
              <a:rPr lang="en-US" sz="2000" dirty="0" smtClean="0"/>
              <a:t> of data for HS students. </a:t>
            </a:r>
          </a:p>
          <a:p>
            <a:endParaRPr lang="en-US" sz="2000" dirty="0" smtClean="0"/>
          </a:p>
          <a:p>
            <a:r>
              <a:rPr lang="en-US" sz="2000" dirty="0" smtClean="0"/>
              <a:t>If this information leaks out or is used inappropriately this could imperil their security and safety.</a:t>
            </a:r>
          </a:p>
          <a:p>
            <a:endParaRPr lang="en-US" sz="2000" dirty="0"/>
          </a:p>
          <a:p>
            <a:r>
              <a:rPr lang="en-US" sz="2000" dirty="0" smtClean="0"/>
              <a:t>It could also damage their life prospects, including chances of college admission or obtaining a job.</a:t>
            </a:r>
            <a:endParaRPr lang="en-US" sz="2000" dirty="0"/>
          </a:p>
        </p:txBody>
      </p:sp>
    </p:spTree>
    <p:extLst>
      <p:ext uri="{BB962C8B-B14F-4D97-AF65-F5344CB8AC3E}">
        <p14:creationId xmlns:p14="http://schemas.microsoft.com/office/powerpoint/2010/main" val="833212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a:solidFill>
            <a:srgbClr val="BBE0E3"/>
          </a:solidFill>
          <a:ln>
            <a:solidFill>
              <a:srgbClr val="000090"/>
            </a:solidFill>
          </a:ln>
        </p:spPr>
        <p:txBody>
          <a:bodyPr/>
          <a:lstStyle/>
          <a:p>
            <a:r>
              <a:rPr lang="en-US" sz="3000" dirty="0" smtClean="0"/>
              <a:t>What is </a:t>
            </a:r>
            <a:r>
              <a:rPr lang="en-US" sz="3000" dirty="0" err="1" smtClean="0"/>
              <a:t>inBloom’s</a:t>
            </a:r>
            <a:r>
              <a:rPr lang="en-US" sz="3000" dirty="0" smtClean="0"/>
              <a:t> goal? </a:t>
            </a:r>
            <a:endParaRPr lang="en-US" sz="3000" dirty="0"/>
          </a:p>
        </p:txBody>
      </p:sp>
      <p:sp>
        <p:nvSpPr>
          <p:cNvPr id="3" name="Content Placeholder 2"/>
          <p:cNvSpPr>
            <a:spLocks noGrp="1"/>
          </p:cNvSpPr>
          <p:nvPr>
            <p:ph idx="1"/>
          </p:nvPr>
        </p:nvSpPr>
        <p:spPr>
          <a:xfrm>
            <a:off x="457200" y="1524000"/>
            <a:ext cx="8229600" cy="4648200"/>
          </a:xfrm>
        </p:spPr>
        <p:txBody>
          <a:bodyPr/>
          <a:lstStyle/>
          <a:p>
            <a:r>
              <a:rPr lang="en-US" sz="2000" dirty="0" err="1" smtClean="0"/>
              <a:t>InBloom</a:t>
            </a:r>
            <a:r>
              <a:rPr lang="en-US" sz="2000" dirty="0" smtClean="0"/>
              <a:t> &amp; NYS claim that this project will lead to greater efficiency, data integration, and a vibrant market in “personalized” learning tools.</a:t>
            </a:r>
          </a:p>
          <a:p>
            <a:endParaRPr lang="en-US" sz="2000" dirty="0"/>
          </a:p>
          <a:p>
            <a:r>
              <a:rPr lang="en-US" sz="2000" dirty="0"/>
              <a:t>Vicki Phillips of the Gates Foundation </a:t>
            </a:r>
            <a:r>
              <a:rPr lang="en-US" sz="2000" dirty="0" smtClean="0"/>
              <a:t>called it an </a:t>
            </a:r>
            <a:r>
              <a:rPr lang="en-US" sz="2000" dirty="0"/>
              <a:t>“amazing” new </a:t>
            </a:r>
            <a:r>
              <a:rPr lang="en-US" sz="2000" dirty="0" smtClean="0"/>
              <a:t>program like </a:t>
            </a:r>
            <a:r>
              <a:rPr lang="en-US" sz="2000" dirty="0"/>
              <a:t>a “</a:t>
            </a:r>
            <a:r>
              <a:rPr lang="en-US" sz="2000" i="1" dirty="0"/>
              <a:t>huge app store … with the Netflix and Facebook capabilities we love the most</a:t>
            </a:r>
            <a:r>
              <a:rPr lang="en-US" sz="2000" dirty="0"/>
              <a:t>.”  </a:t>
            </a:r>
            <a:endParaRPr lang="en-US" sz="2000" dirty="0" smtClean="0"/>
          </a:p>
          <a:p>
            <a:endParaRPr lang="en-US" sz="2000" dirty="0" smtClean="0"/>
          </a:p>
          <a:p>
            <a:r>
              <a:rPr lang="en-US" sz="2000" dirty="0" smtClean="0"/>
              <a:t>In NYC, the Department of Education spent $80M on ARIS, a data system also built by Wireless Generation</a:t>
            </a:r>
            <a:r>
              <a:rPr lang="en-US" sz="2000" dirty="0"/>
              <a:t>. The DOE project director for ARIS, </a:t>
            </a:r>
            <a:r>
              <a:rPr lang="en-US" sz="2000" dirty="0" err="1"/>
              <a:t>Sharren</a:t>
            </a:r>
            <a:r>
              <a:rPr lang="en-US" sz="2000" dirty="0"/>
              <a:t> Bates, is now the COO of </a:t>
            </a:r>
            <a:r>
              <a:rPr lang="en-US" sz="2000" dirty="0" err="1"/>
              <a:t>inBloom</a:t>
            </a:r>
            <a:r>
              <a:rPr lang="en-US" sz="2000" dirty="0"/>
              <a:t> Inc.</a:t>
            </a:r>
          </a:p>
          <a:p>
            <a:endParaRPr lang="en-US" sz="2000" dirty="0"/>
          </a:p>
          <a:p>
            <a:r>
              <a:rPr lang="en-US" sz="2000" dirty="0" smtClean="0"/>
              <a:t>The same claims were made that ARIS would improve instruction, yet it is rarely used and considered a boondoggle.</a:t>
            </a:r>
          </a:p>
          <a:p>
            <a:endParaRPr lang="en-US" sz="2000" dirty="0" smtClean="0"/>
          </a:p>
          <a:p>
            <a:endParaRPr lang="en-US" sz="2200" dirty="0" smtClean="0"/>
          </a:p>
        </p:txBody>
      </p:sp>
    </p:spTree>
    <p:extLst>
      <p:ext uri="{BB962C8B-B14F-4D97-AF65-F5344CB8AC3E}">
        <p14:creationId xmlns:p14="http://schemas.microsoft.com/office/powerpoint/2010/main" val="3012021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Sample dashboard from </a:t>
            </a:r>
            <a:r>
              <a:rPr lang="en-US" dirty="0" err="1" smtClean="0"/>
              <a:t>inBloom</a:t>
            </a:r>
            <a:r>
              <a:rPr lang="en-US" dirty="0" smtClean="0"/>
              <a:t> video</a:t>
            </a:r>
            <a:br>
              <a:rPr lang="en-US" dirty="0" smtClean="0"/>
            </a:br>
            <a:endParaRPr lang="en-US" dirty="0"/>
          </a:p>
        </p:txBody>
      </p:sp>
      <p:pic>
        <p:nvPicPr>
          <p:cNvPr id="1026" name="Picture 2" descr="C:\Users\Leonie\Pictures\inbloom screen sho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81200"/>
            <a:ext cx="7965481" cy="3590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2306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a:xfrm>
            <a:off x="457200" y="1066800"/>
            <a:ext cx="8229600" cy="5135563"/>
          </a:xfrm>
        </p:spPr>
        <p:txBody>
          <a:bodyPr/>
          <a:lstStyle/>
          <a:p>
            <a:endParaRPr lang="en-US" sz="2300" dirty="0">
              <a:ea typeface="ＭＳ Ｐゴシック" charset="-128"/>
              <a:cs typeface="ＭＳ Ｐゴシック" charset="-128"/>
            </a:endParaRPr>
          </a:p>
          <a:p>
            <a:r>
              <a:rPr lang="en-US" sz="2000" dirty="0" smtClean="0"/>
              <a:t>In a recent </a:t>
            </a:r>
            <a:r>
              <a:rPr lang="en-US" sz="2000" dirty="0"/>
              <a:t>survey, 86% of </a:t>
            </a:r>
            <a:r>
              <a:rPr lang="en-US" sz="2000" dirty="0" smtClean="0"/>
              <a:t>technology </a:t>
            </a:r>
            <a:r>
              <a:rPr lang="en-US" sz="2000" dirty="0"/>
              <a:t>experts say they do not trust clouds to hold their organization’s </a:t>
            </a:r>
            <a:r>
              <a:rPr lang="en-US" sz="2000" dirty="0" smtClean="0"/>
              <a:t>“more sensitive” </a:t>
            </a:r>
            <a:r>
              <a:rPr lang="en-US" sz="2000" dirty="0"/>
              <a:t>data</a:t>
            </a:r>
            <a:r>
              <a:rPr lang="en-US" sz="2000" dirty="0" smtClean="0"/>
              <a:t>.*</a:t>
            </a:r>
            <a:endParaRPr lang="en-US" sz="2000" dirty="0"/>
          </a:p>
          <a:p>
            <a:endParaRPr lang="en-US" sz="2000" dirty="0"/>
          </a:p>
          <a:p>
            <a:r>
              <a:rPr lang="en-US" sz="2000" dirty="0" err="1" smtClean="0"/>
              <a:t>inBloom’s</a:t>
            </a:r>
            <a:r>
              <a:rPr lang="en-US" sz="2000" dirty="0" smtClean="0"/>
              <a:t> security policy states </a:t>
            </a:r>
            <a:r>
              <a:rPr lang="en-US" sz="2000" dirty="0"/>
              <a:t>they “</a:t>
            </a:r>
            <a:r>
              <a:rPr lang="en-US" sz="2000" b="1" i="1" dirty="0"/>
              <a:t>cannot guarantee the security of the information stored in </a:t>
            </a:r>
            <a:r>
              <a:rPr lang="en-US" sz="2000" b="1" i="1" dirty="0" err="1"/>
              <a:t>inBloom</a:t>
            </a:r>
            <a:r>
              <a:rPr lang="en-US" sz="2000" b="1" i="1" dirty="0"/>
              <a:t> or that the information will not be intercepted when it is being transmitted</a:t>
            </a:r>
            <a:r>
              <a:rPr lang="en-US" sz="2000" dirty="0" smtClean="0"/>
              <a:t>.”</a:t>
            </a:r>
          </a:p>
          <a:p>
            <a:endParaRPr lang="en-US" sz="2000" dirty="0"/>
          </a:p>
          <a:p>
            <a:r>
              <a:rPr lang="en-US" sz="2000" dirty="0" smtClean="0"/>
              <a:t>In April, the personal information of 50 million customers of </a:t>
            </a:r>
            <a:r>
              <a:rPr lang="en-US" sz="2000" dirty="0" err="1" smtClean="0"/>
              <a:t>LivingSocial</a:t>
            </a:r>
            <a:r>
              <a:rPr lang="en-US" sz="2000" dirty="0"/>
              <a:t> </a:t>
            </a:r>
            <a:r>
              <a:rPr lang="en-US" sz="2000" dirty="0" smtClean="0"/>
              <a:t>was </a:t>
            </a:r>
            <a:r>
              <a:rPr lang="en-US" sz="2000" dirty="0"/>
              <a:t>inadvertently disclosed when </a:t>
            </a:r>
            <a:r>
              <a:rPr lang="en-US" sz="2000" dirty="0" smtClean="0"/>
              <a:t>an </a:t>
            </a:r>
            <a:r>
              <a:rPr lang="en-US" sz="2000" dirty="0"/>
              <a:t>Amazon.com </a:t>
            </a:r>
            <a:r>
              <a:rPr lang="en-US" sz="2000" dirty="0" smtClean="0"/>
              <a:t>cloud </a:t>
            </a:r>
            <a:r>
              <a:rPr lang="en-US" sz="2000" dirty="0"/>
              <a:t>was hacked into .</a:t>
            </a:r>
            <a:endParaRPr lang="en-US" sz="2000" dirty="0" smtClean="0"/>
          </a:p>
          <a:p>
            <a:endParaRPr lang="en-US" sz="2000" dirty="0"/>
          </a:p>
          <a:p>
            <a:r>
              <a:rPr lang="en-US" sz="2000" dirty="0" smtClean="0"/>
              <a:t>The sharing of personally identifiable student data with </a:t>
            </a:r>
            <a:r>
              <a:rPr lang="en-US" sz="2000" dirty="0" err="1" smtClean="0"/>
              <a:t>inBloom</a:t>
            </a:r>
            <a:r>
              <a:rPr lang="en-US" sz="2000" dirty="0" smtClean="0"/>
              <a:t> is being done without parental notification or consent.</a:t>
            </a:r>
            <a:endParaRPr lang="en-US" sz="2000" dirty="0"/>
          </a:p>
          <a:p>
            <a:pPr marL="0" indent="0">
              <a:buNone/>
            </a:pPr>
            <a:r>
              <a:rPr lang="en-US" sz="2000" dirty="0" smtClean="0"/>
              <a:t>*</a:t>
            </a:r>
            <a:r>
              <a:rPr lang="en-US" sz="1400" i="1" dirty="0"/>
              <a:t>Lieberman Software's 2012 Cloud Security Survey</a:t>
            </a:r>
            <a:endParaRPr lang="en-US" sz="1400" i="1" dirty="0" smtClean="0"/>
          </a:p>
          <a:p>
            <a:endParaRPr lang="en-US" sz="2000" dirty="0">
              <a:ea typeface="ＭＳ Ｐゴシック" charset="-128"/>
              <a:cs typeface="ＭＳ Ｐゴシック" charset="-128"/>
            </a:endParaRPr>
          </a:p>
          <a:p>
            <a:endParaRPr lang="en-US" sz="4400" dirty="0">
              <a:ea typeface="ＭＳ Ｐゴシック" charset="-128"/>
              <a:cs typeface="ＭＳ Ｐゴシック" charset="-128"/>
            </a:endParaRPr>
          </a:p>
        </p:txBody>
      </p:sp>
      <p:sp>
        <p:nvSpPr>
          <p:cNvPr id="5"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What about security?</a:t>
            </a:r>
            <a:endParaRPr kumimoji="0" lang="en-US" sz="36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830763"/>
          </a:xfrm>
        </p:spPr>
        <p:txBody>
          <a:bodyPr/>
          <a:lstStyle/>
          <a:p>
            <a:r>
              <a:rPr lang="en-US" sz="2000" dirty="0" smtClean="0"/>
              <a:t>News </a:t>
            </a:r>
            <a:r>
              <a:rPr lang="en-US" sz="2000" dirty="0"/>
              <a:t>Corp has been found to illegally violate the </a:t>
            </a:r>
            <a:r>
              <a:rPr lang="en-US" sz="2000" dirty="0" smtClean="0"/>
              <a:t>privacy </a:t>
            </a:r>
            <a:r>
              <a:rPr lang="en-US" sz="2000" dirty="0"/>
              <a:t>of </a:t>
            </a:r>
            <a:r>
              <a:rPr lang="en-US" sz="2000" dirty="0" smtClean="0"/>
              <a:t>individuals in the UK and the United States.</a:t>
            </a:r>
          </a:p>
          <a:p>
            <a:endParaRPr lang="en-US" sz="2000" dirty="0"/>
          </a:p>
          <a:p>
            <a:r>
              <a:rPr lang="en-US" sz="2000" dirty="0" smtClean="0"/>
              <a:t>If this personal data was in a child’s health records or provided through online usage, it could NOT be shared with 3</a:t>
            </a:r>
            <a:r>
              <a:rPr lang="en-US" sz="2000" baseline="30000" dirty="0" smtClean="0"/>
              <a:t>rd</a:t>
            </a:r>
            <a:r>
              <a:rPr lang="en-US" sz="2000" dirty="0" smtClean="0"/>
              <a:t> parties without parental consent, acc. to HIPAA </a:t>
            </a:r>
            <a:r>
              <a:rPr lang="en-US" sz="2000" dirty="0"/>
              <a:t>(Health Insurance Portability and Accountability Act) </a:t>
            </a:r>
            <a:r>
              <a:rPr lang="en-US" sz="2000" dirty="0" smtClean="0"/>
              <a:t>or COPPA (Children’s Online </a:t>
            </a:r>
            <a:r>
              <a:rPr lang="en-US" sz="2000" dirty="0"/>
              <a:t>P</a:t>
            </a:r>
            <a:r>
              <a:rPr lang="en-US" sz="2000" dirty="0" smtClean="0"/>
              <a:t>rotection </a:t>
            </a:r>
            <a:r>
              <a:rPr lang="en-US" sz="2000" dirty="0"/>
              <a:t>A</a:t>
            </a:r>
            <a:r>
              <a:rPr lang="en-US" sz="2000" dirty="0" smtClean="0"/>
              <a:t>ct)</a:t>
            </a:r>
          </a:p>
          <a:p>
            <a:endParaRPr lang="en-US" sz="2000" dirty="0"/>
          </a:p>
          <a:p>
            <a:r>
              <a:rPr lang="en-US" sz="2000" dirty="0" smtClean="0"/>
              <a:t>FERPA (</a:t>
            </a:r>
            <a:r>
              <a:rPr lang="en-US" sz="2000" i="1" dirty="0" smtClean="0"/>
              <a:t>Family </a:t>
            </a:r>
            <a:r>
              <a:rPr lang="en-US" sz="2000" i="1" dirty="0"/>
              <a:t>Educational Rights and Privacy </a:t>
            </a:r>
            <a:r>
              <a:rPr lang="en-US" sz="2000" i="1" dirty="0" smtClean="0"/>
              <a:t>Act) that </a:t>
            </a:r>
            <a:r>
              <a:rPr lang="en-US" sz="2000" dirty="0" smtClean="0"/>
              <a:t>regulates privacy of educational records was weakened by US </a:t>
            </a:r>
            <a:r>
              <a:rPr lang="en-US" sz="2000" dirty="0" err="1" smtClean="0"/>
              <a:t>Dept</a:t>
            </a:r>
            <a:r>
              <a:rPr lang="en-US" sz="2000" dirty="0" smtClean="0"/>
              <a:t> of Ed in 2009 and 2011, to encourage data sharing with third parties.</a:t>
            </a:r>
          </a:p>
          <a:p>
            <a:endParaRPr lang="en-US" sz="2000" dirty="0" smtClean="0"/>
          </a:p>
          <a:p>
            <a:r>
              <a:rPr lang="en-US" sz="2000" dirty="0" smtClean="0"/>
              <a:t>Lawsuit in federal court filed against US </a:t>
            </a:r>
            <a:r>
              <a:rPr lang="en-US" sz="2000" dirty="0" err="1" smtClean="0"/>
              <a:t>Dept</a:t>
            </a:r>
            <a:r>
              <a:rPr lang="en-US" sz="2000" dirty="0" smtClean="0"/>
              <a:t> of Ed for rewriting FERPA regulations in way that violates intent and language of law.</a:t>
            </a:r>
          </a:p>
          <a:p>
            <a:endParaRPr lang="en-US" dirty="0"/>
          </a:p>
          <a:p>
            <a:endParaRPr lang="en-US" dirty="0"/>
          </a:p>
        </p:txBody>
      </p:sp>
      <p:sp>
        <p:nvSpPr>
          <p:cNvPr id="5"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What about privacy?</a:t>
            </a:r>
            <a:endParaRPr kumimoji="0" lang="en-US" sz="36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Tree>
    <p:extLst>
      <p:ext uri="{BB962C8B-B14F-4D97-AF65-F5344CB8AC3E}">
        <p14:creationId xmlns:p14="http://schemas.microsoft.com/office/powerpoint/2010/main" val="150936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28600"/>
            <a:ext cx="8229600" cy="1417638"/>
          </a:xfrm>
          <a:solidFill>
            <a:schemeClr val="accent1"/>
          </a:solidFill>
          <a:ln>
            <a:solidFill>
              <a:srgbClr val="000090"/>
            </a:solidFill>
          </a:ln>
        </p:spPr>
        <p:txBody>
          <a:bodyPr/>
          <a:lstStyle/>
          <a:p>
            <a:r>
              <a:rPr lang="en-US" sz="2800" dirty="0" smtClean="0"/>
              <a:t>Most </a:t>
            </a:r>
            <a:r>
              <a:rPr lang="en-US" sz="2800" dirty="0" err="1" smtClean="0"/>
              <a:t>inBloom</a:t>
            </a:r>
            <a:r>
              <a:rPr lang="en-US" sz="2800" dirty="0" smtClean="0"/>
              <a:t> states have now pulled out because of privacy concerns and protests</a:t>
            </a:r>
            <a:endParaRPr lang="en-US" sz="2800" dirty="0"/>
          </a:p>
        </p:txBody>
      </p:sp>
      <p:sp>
        <p:nvSpPr>
          <p:cNvPr id="43011" name="Content Placeholder 2"/>
          <p:cNvSpPr>
            <a:spLocks noGrp="1"/>
          </p:cNvSpPr>
          <p:nvPr>
            <p:ph idx="1"/>
          </p:nvPr>
        </p:nvSpPr>
        <p:spPr>
          <a:xfrm>
            <a:off x="457200" y="1447800"/>
            <a:ext cx="8229600" cy="4906963"/>
          </a:xfrm>
        </p:spPr>
        <p:txBody>
          <a:bodyPr/>
          <a:lstStyle/>
          <a:p>
            <a:endParaRPr lang="en-US" sz="1900" dirty="0" smtClean="0"/>
          </a:p>
          <a:p>
            <a:r>
              <a:rPr lang="en-US" sz="1900" b="1" i="1" dirty="0" smtClean="0"/>
              <a:t>Five out </a:t>
            </a:r>
            <a:r>
              <a:rPr lang="en-US" sz="1900" b="1" i="1" dirty="0"/>
              <a:t>of </a:t>
            </a:r>
            <a:r>
              <a:rPr lang="en-US" sz="1900" b="1" i="1" dirty="0" smtClean="0"/>
              <a:t>nine original </a:t>
            </a:r>
            <a:r>
              <a:rPr lang="en-US" sz="1900" b="1" i="1" dirty="0" err="1" smtClean="0"/>
              <a:t>inBloom</a:t>
            </a:r>
            <a:r>
              <a:rPr lang="en-US" sz="1900" b="1" i="1" dirty="0" smtClean="0"/>
              <a:t> states</a:t>
            </a:r>
            <a:r>
              <a:rPr lang="en-US" sz="1900" dirty="0" smtClean="0"/>
              <a:t> (NC, LA</a:t>
            </a:r>
            <a:r>
              <a:rPr lang="en-US" sz="1900" dirty="0"/>
              <a:t>, </a:t>
            </a:r>
            <a:r>
              <a:rPr lang="en-US" sz="1900" dirty="0" smtClean="0"/>
              <a:t>DE, </a:t>
            </a:r>
            <a:r>
              <a:rPr lang="en-US" sz="1900" dirty="0"/>
              <a:t>GA, and KY) </a:t>
            </a:r>
            <a:r>
              <a:rPr lang="en-US" sz="1900" dirty="0" smtClean="0"/>
              <a:t>announced </a:t>
            </a:r>
            <a:r>
              <a:rPr lang="en-US" sz="1900" dirty="0"/>
              <a:t>that they </a:t>
            </a:r>
            <a:r>
              <a:rPr lang="en-US" sz="1900" dirty="0" smtClean="0"/>
              <a:t>will </a:t>
            </a:r>
            <a:r>
              <a:rPr lang="en-US" sz="1900" u="sng" dirty="0"/>
              <a:t>not</a:t>
            </a:r>
            <a:r>
              <a:rPr lang="en-US" sz="1900" dirty="0"/>
              <a:t> share </a:t>
            </a:r>
            <a:r>
              <a:rPr lang="en-US" sz="1900" u="sng" dirty="0"/>
              <a:t>any</a:t>
            </a:r>
            <a:r>
              <a:rPr lang="en-US" sz="1900" dirty="0"/>
              <a:t> </a:t>
            </a:r>
            <a:r>
              <a:rPr lang="en-US" sz="1900" dirty="0" smtClean="0"/>
              <a:t>student data, following protests. </a:t>
            </a:r>
          </a:p>
          <a:p>
            <a:endParaRPr lang="en-US" sz="1900" dirty="0"/>
          </a:p>
          <a:p>
            <a:pPr lvl="0"/>
            <a:r>
              <a:rPr lang="en-US" sz="1900" dirty="0" smtClean="0"/>
              <a:t>After much controversy, Jefferson Co. in Colorado announced it will give parents the right to opt their child’s data out of </a:t>
            </a:r>
            <a:r>
              <a:rPr lang="en-US" sz="1900" dirty="0" err="1" smtClean="0"/>
              <a:t>inBloom</a:t>
            </a:r>
            <a:r>
              <a:rPr lang="en-US" sz="1900" dirty="0" smtClean="0"/>
              <a:t> and the data dashboards</a:t>
            </a:r>
            <a:r>
              <a:rPr lang="en-US" sz="1900" dirty="0"/>
              <a:t> </a:t>
            </a:r>
            <a:r>
              <a:rPr lang="en-US" sz="1900" dirty="0" smtClean="0"/>
              <a:t>– and that NO disciplinary data will be shared.</a:t>
            </a:r>
          </a:p>
          <a:p>
            <a:pPr lvl="0"/>
            <a:endParaRPr lang="en-US" sz="1900" dirty="0" smtClean="0"/>
          </a:p>
          <a:p>
            <a:pPr lvl="0"/>
            <a:r>
              <a:rPr lang="en-US" sz="1900" dirty="0" smtClean="0"/>
              <a:t>MA is reconsidering its participation for its one pilot district, Everett.  </a:t>
            </a:r>
          </a:p>
          <a:p>
            <a:pPr lvl="0"/>
            <a:endParaRPr lang="en-US" sz="1900" dirty="0" smtClean="0"/>
          </a:p>
          <a:p>
            <a:pPr lvl="0"/>
            <a:r>
              <a:rPr lang="en-US" sz="1900" dirty="0" smtClean="0"/>
              <a:t>IL is in the process of expanding its participation, but will allow districts to decide whether to share data.</a:t>
            </a:r>
          </a:p>
          <a:p>
            <a:pPr marL="0" lvl="0" indent="0">
              <a:buNone/>
            </a:pPr>
            <a:r>
              <a:rPr lang="en-US" sz="1900" dirty="0" smtClean="0"/>
              <a:t> </a:t>
            </a:r>
          </a:p>
          <a:p>
            <a:r>
              <a:rPr lang="en-US" sz="1900" dirty="0"/>
              <a:t>New York is </a:t>
            </a:r>
            <a:r>
              <a:rPr lang="en-US" sz="1900" dirty="0" smtClean="0"/>
              <a:t>ONLY participant disclosing private student data </a:t>
            </a:r>
            <a:r>
              <a:rPr lang="en-US" sz="1900" b="1" dirty="0" smtClean="0"/>
              <a:t>from entire state</a:t>
            </a:r>
            <a:r>
              <a:rPr lang="en-US" sz="1900" dirty="0" smtClean="0"/>
              <a:t> with </a:t>
            </a:r>
            <a:r>
              <a:rPr lang="en-US" sz="1900" dirty="0" err="1" smtClean="0"/>
              <a:t>inBloom</a:t>
            </a:r>
            <a:r>
              <a:rPr lang="en-US" sz="1900" dirty="0" smtClean="0"/>
              <a:t>, whether districts and parents like it or not.</a:t>
            </a:r>
            <a:endParaRPr lang="en-US" sz="1900" dirty="0"/>
          </a:p>
          <a:p>
            <a:pPr lvl="0"/>
            <a:endParaRPr lang="en-US" sz="1900" dirty="0"/>
          </a:p>
          <a:p>
            <a:endParaRPr lang="en-US" sz="1800" dirty="0"/>
          </a:p>
          <a:p>
            <a:endParaRPr lang="en-US" sz="1800" dirty="0"/>
          </a:p>
          <a:p>
            <a:endParaRPr lang="en-US" sz="1800" dirty="0">
              <a:ea typeface="ＭＳ Ｐゴシック" charset="-128"/>
              <a:cs typeface="ＭＳ Ｐゴシック" charset="-128"/>
            </a:endParaRPr>
          </a:p>
        </p:txBody>
      </p:sp>
    </p:spTree>
    <p:extLst>
      <p:ext uri="{BB962C8B-B14F-4D97-AF65-F5344CB8AC3E}">
        <p14:creationId xmlns:p14="http://schemas.microsoft.com/office/powerpoint/2010/main" val="2677560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rgbClr val="BBE0E3"/>
          </a:solidFill>
          <a:ln>
            <a:solidFill>
              <a:srgbClr val="000090"/>
            </a:solidFill>
          </a:ln>
        </p:spPr>
        <p:txBody>
          <a:bodyPr/>
          <a:lstStyle/>
          <a:p>
            <a:r>
              <a:rPr lang="en-US" sz="3600" dirty="0" smtClean="0"/>
              <a:t>Considerable costs &amp; risks to states/districts</a:t>
            </a:r>
            <a:endParaRPr lang="en-US" sz="3600" dirty="0"/>
          </a:p>
        </p:txBody>
      </p:sp>
      <p:sp>
        <p:nvSpPr>
          <p:cNvPr id="3" name="Content Placeholder 2"/>
          <p:cNvSpPr>
            <a:spLocks noGrp="1"/>
          </p:cNvSpPr>
          <p:nvPr>
            <p:ph idx="1"/>
          </p:nvPr>
        </p:nvSpPr>
        <p:spPr>
          <a:xfrm>
            <a:off x="457200" y="1371600"/>
            <a:ext cx="8229600" cy="4754563"/>
          </a:xfrm>
        </p:spPr>
        <p:txBody>
          <a:bodyPr/>
          <a:lstStyle/>
          <a:p>
            <a:r>
              <a:rPr lang="en-US" sz="2000" dirty="0" smtClean="0"/>
              <a:t>Starting in 2015, </a:t>
            </a:r>
            <a:r>
              <a:rPr lang="en-US" sz="2000" dirty="0" err="1" smtClean="0"/>
              <a:t>inBloom</a:t>
            </a:r>
            <a:r>
              <a:rPr lang="en-US" sz="2000" dirty="0" smtClean="0"/>
              <a:t> says it will start charging states/ districts for its services. </a:t>
            </a:r>
          </a:p>
          <a:p>
            <a:endParaRPr lang="en-US" sz="2000" dirty="0"/>
          </a:p>
          <a:p>
            <a:r>
              <a:rPr lang="en-US" sz="2000" dirty="0" smtClean="0"/>
              <a:t>Districts will be expected to pay $2-$5 per student per year, plus fees charged by data dashboard vendors, and any other software tools using data from the </a:t>
            </a:r>
            <a:r>
              <a:rPr lang="en-US" sz="2000" dirty="0" err="1" smtClean="0"/>
              <a:t>inBloom</a:t>
            </a:r>
            <a:r>
              <a:rPr lang="en-US" sz="2000" dirty="0" smtClean="0"/>
              <a:t> cloud.</a:t>
            </a:r>
          </a:p>
          <a:p>
            <a:endParaRPr lang="en-US" sz="2000" dirty="0" smtClean="0"/>
          </a:p>
          <a:p>
            <a:r>
              <a:rPr lang="en-US" sz="2000" dirty="0" smtClean="0"/>
              <a:t>If this data leaks out or is used inappropriately, the potential cost to the state and NYC of class action lawsuits is far greater, since </a:t>
            </a:r>
            <a:r>
              <a:rPr lang="en-US" sz="2000" dirty="0" err="1" smtClean="0"/>
              <a:t>inBloom</a:t>
            </a:r>
            <a:r>
              <a:rPr lang="en-US" sz="2000" dirty="0" smtClean="0"/>
              <a:t> &amp; Gates have insulated themselves from legal liability.</a:t>
            </a:r>
          </a:p>
          <a:p>
            <a:endParaRPr lang="en-US" sz="2000" dirty="0" smtClean="0"/>
          </a:p>
          <a:p>
            <a:r>
              <a:rPr lang="en-US" sz="2000" dirty="0" err="1" smtClean="0"/>
              <a:t>inBloom</a:t>
            </a:r>
            <a:r>
              <a:rPr lang="en-US" sz="2000" dirty="0" smtClean="0"/>
              <a:t> says it is now also “exploring” charging vendors for its services.  </a:t>
            </a:r>
            <a:r>
              <a:rPr lang="en-US" sz="2000" dirty="0"/>
              <a:t>If not selling </a:t>
            </a:r>
            <a:r>
              <a:rPr lang="en-US" sz="2000" dirty="0" smtClean="0"/>
              <a:t>student </a:t>
            </a:r>
            <a:r>
              <a:rPr lang="en-US" sz="2000" dirty="0"/>
              <a:t>data, this could be likened to renting it out</a:t>
            </a:r>
            <a:r>
              <a:rPr lang="en-US" sz="2000" dirty="0" smtClean="0"/>
              <a:t>.</a:t>
            </a:r>
            <a:endParaRPr lang="en-US" sz="2000" dirty="0"/>
          </a:p>
        </p:txBody>
      </p:sp>
    </p:spTree>
    <p:extLst>
      <p:ext uri="{BB962C8B-B14F-4D97-AF65-F5344CB8AC3E}">
        <p14:creationId xmlns:p14="http://schemas.microsoft.com/office/powerpoint/2010/main" val="24926317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11005</TotalTime>
  <Words>1009</Words>
  <Application>Microsoft Office PowerPoint</Application>
  <PresentationFormat>On-screen Show (4:3)</PresentationFormat>
  <Paragraphs>103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PowerPoint Presentation</vt:lpstr>
      <vt:lpstr>What information is being shared?</vt:lpstr>
      <vt:lpstr>What is inBloom’s goal? </vt:lpstr>
      <vt:lpstr> Sample dashboard from inBloom video </vt:lpstr>
      <vt:lpstr>PowerPoint Presentation</vt:lpstr>
      <vt:lpstr>PowerPoint Presentation</vt:lpstr>
      <vt:lpstr>Most inBloom states have now pulled out because of privacy concerns and protests</vt:lpstr>
      <vt:lpstr>Considerable costs &amp; risks to states/districts</vt:lpstr>
      <vt:lpstr>Sample racial, economic, language data to be being collected by inBloom </vt:lpstr>
      <vt:lpstr>Sample disability &amp; medical data collected by inBloom, Inc. </vt:lpstr>
      <vt:lpstr>What can parents do?</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Leonie Haimson</dc:creator>
  <cp:lastModifiedBy>Leonie</cp:lastModifiedBy>
  <cp:revision>110</cp:revision>
  <dcterms:created xsi:type="dcterms:W3CDTF">2013-04-29T15:00:57Z</dcterms:created>
  <dcterms:modified xsi:type="dcterms:W3CDTF">2013-09-25T17:18:42Z</dcterms:modified>
</cp:coreProperties>
</file>