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18.xml" ContentType="application/vnd.openxmlformats-officedocument.presentationml.notesSlide+xml"/>
  <Override PartName="/ppt/charts/chart26.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notesSlides/notesSlide16.xml" ContentType="application/vnd.openxmlformats-officedocument.presentationml.notesSlide+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charts/chart3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notesSlides/notesSlide19.xml" ContentType="application/vnd.openxmlformats-officedocument.presentationml.notesSlide+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notesSlides/notesSlide17.xml" ContentType="application/vnd.openxmlformats-officedocument.presentationml.notesSlid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ppt/charts/chart32.xml" ContentType="application/vnd.openxmlformats-officedocument.drawingml.char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charts/chart30.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charts/chart1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6"/>
  </p:notesMasterIdLst>
  <p:sldIdLst>
    <p:sldId id="256" r:id="rId2"/>
    <p:sldId id="257" r:id="rId3"/>
    <p:sldId id="280" r:id="rId4"/>
    <p:sldId id="273" r:id="rId5"/>
    <p:sldId id="274" r:id="rId6"/>
    <p:sldId id="258" r:id="rId7"/>
    <p:sldId id="259" r:id="rId8"/>
    <p:sldId id="260" r:id="rId9"/>
    <p:sldId id="261" r:id="rId10"/>
    <p:sldId id="262" r:id="rId11"/>
    <p:sldId id="263" r:id="rId12"/>
    <p:sldId id="264" r:id="rId13"/>
    <p:sldId id="265" r:id="rId14"/>
    <p:sldId id="266" r:id="rId15"/>
    <p:sldId id="272" r:id="rId16"/>
    <p:sldId id="267" r:id="rId17"/>
    <p:sldId id="268" r:id="rId18"/>
    <p:sldId id="269" r:id="rId19"/>
    <p:sldId id="270" r:id="rId20"/>
    <p:sldId id="271" r:id="rId21"/>
    <p:sldId id="276"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snapToGrid="0" snapToObjects="1">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Elli:Users:ellimarcus:Documents:CSM%20Research:NAEP:NAEP%20TUDA%20201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Leonie\Documents\NAEP%20TUDA%202011.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Elli:Users:ellimarcus:Downloads:NAEP%20TUDA%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8099518810148895E-2"/>
          <c:y val="0.12992125984252023"/>
          <c:w val="0.89745603674540764"/>
          <c:h val="0.54332907710860578"/>
        </c:manualLayout>
      </c:layout>
      <c:barChart>
        <c:barDir val="col"/>
        <c:grouping val="clustered"/>
        <c:ser>
          <c:idx val="0"/>
          <c:order val="0"/>
          <c:dPt>
            <c:idx val="1"/>
            <c:spPr>
              <a:solidFill>
                <a:srgbClr val="FF0000"/>
              </a:solidFill>
            </c:spPr>
          </c:dPt>
          <c:dPt>
            <c:idx val="3"/>
            <c:spPr>
              <a:solidFill>
                <a:srgbClr val="002060"/>
              </a:solidFill>
            </c:spPr>
          </c:dPt>
          <c:dLbls>
            <c:txPr>
              <a:bodyPr/>
              <a:lstStyle/>
              <a:p>
                <a:pPr>
                  <a:defRPr sz="1400"/>
                </a:pPr>
                <a:endParaRPr lang="en-US"/>
              </a:p>
            </c:txPr>
            <c:showVal val="1"/>
          </c:dLbls>
          <c:cat>
            <c:strRef>
              <c:f>'av score gain chart'!$A$1:$A$11</c:f>
              <c:strCache>
                <c:ptCount val="11"/>
                <c:pt idx="0">
                  <c:v>Cleveland</c:v>
                </c:pt>
                <c:pt idx="1">
                  <c:v>NYC</c:v>
                </c:pt>
                <c:pt idx="2">
                  <c:v>Charlotte</c:v>
                </c:pt>
                <c:pt idx="3">
                  <c:v>large city</c:v>
                </c:pt>
                <c:pt idx="4">
                  <c:v>Chicago</c:v>
                </c:pt>
                <c:pt idx="5">
                  <c:v>SD</c:v>
                </c:pt>
                <c:pt idx="6">
                  <c:v>Houston</c:v>
                </c:pt>
                <c:pt idx="7">
                  <c:v>DC</c:v>
                </c:pt>
                <c:pt idx="8">
                  <c:v>LA</c:v>
                </c:pt>
                <c:pt idx="9">
                  <c:v>Boston</c:v>
                </c:pt>
                <c:pt idx="10">
                  <c:v>Atlanta</c:v>
                </c:pt>
              </c:strCache>
            </c:strRef>
          </c:cat>
          <c:val>
            <c:numRef>
              <c:f>'av score gain chart'!$B$1:$B$11</c:f>
              <c:numCache>
                <c:formatCode>General</c:formatCode>
                <c:ptCount val="11"/>
                <c:pt idx="0">
                  <c:v>1</c:v>
                </c:pt>
                <c:pt idx="1">
                  <c:v>4.3</c:v>
                </c:pt>
                <c:pt idx="2">
                  <c:v>7.9</c:v>
                </c:pt>
                <c:pt idx="3">
                  <c:v>8.8000000000000007</c:v>
                </c:pt>
                <c:pt idx="4">
                  <c:v>8.9</c:v>
                </c:pt>
                <c:pt idx="5">
                  <c:v>10.3</c:v>
                </c:pt>
                <c:pt idx="6">
                  <c:v>10.4</c:v>
                </c:pt>
                <c:pt idx="7">
                  <c:v>10.9</c:v>
                </c:pt>
                <c:pt idx="8">
                  <c:v>12.4</c:v>
                </c:pt>
                <c:pt idx="9">
                  <c:v>12.9</c:v>
                </c:pt>
                <c:pt idx="10">
                  <c:v>15.3</c:v>
                </c:pt>
              </c:numCache>
            </c:numRef>
          </c:val>
        </c:ser>
        <c:axId val="81713024"/>
        <c:axId val="81714560"/>
      </c:barChart>
      <c:catAx>
        <c:axId val="81713024"/>
        <c:scaling>
          <c:orientation val="minMax"/>
        </c:scaling>
        <c:axPos val="b"/>
        <c:majorTickMark val="none"/>
        <c:tickLblPos val="nextTo"/>
        <c:crossAx val="81714560"/>
        <c:crosses val="autoZero"/>
        <c:auto val="1"/>
        <c:lblAlgn val="ctr"/>
        <c:lblOffset val="100"/>
      </c:catAx>
      <c:valAx>
        <c:axId val="81714560"/>
        <c:scaling>
          <c:orientation val="minMax"/>
        </c:scaling>
        <c:axPos val="l"/>
        <c:majorGridlines/>
        <c:numFmt formatCode="General" sourceLinked="1"/>
        <c:majorTickMark val="none"/>
        <c:tickLblPos val="nextTo"/>
        <c:crossAx val="81713024"/>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 in 4th</a:t>
            </a:r>
            <a:r>
              <a:rPr lang="en-US" baseline="0" dirty="0"/>
              <a:t> grade reading scores </a:t>
            </a:r>
            <a:r>
              <a:rPr lang="en-US" baseline="0" dirty="0" smtClean="0"/>
              <a:t>2003-2011</a:t>
            </a:r>
            <a:endParaRPr lang="en-US" baseline="0" dirty="0"/>
          </a:p>
        </c:rich>
      </c:tx>
      <c:layout>
        <c:manualLayout>
          <c:xMode val="edge"/>
          <c:yMode val="edge"/>
          <c:x val="0.10645370278082308"/>
          <c:y val="0"/>
        </c:manualLayout>
      </c:layout>
    </c:title>
    <c:plotArea>
      <c:layout/>
      <c:barChart>
        <c:barDir val="col"/>
        <c:grouping val="clustered"/>
        <c:ser>
          <c:idx val="0"/>
          <c:order val="0"/>
          <c:dPt>
            <c:idx val="1"/>
            <c:spPr>
              <a:solidFill>
                <a:srgbClr val="FF0000"/>
              </a:solidFill>
            </c:spPr>
          </c:dPt>
          <c:dPt>
            <c:idx val="5"/>
            <c:spPr>
              <a:solidFill>
                <a:srgbClr val="002060"/>
              </a:solidFill>
            </c:spPr>
          </c:dPt>
          <c:dLbls>
            <c:showVal val="1"/>
          </c:dLbls>
          <c:cat>
            <c:strRef>
              <c:f>'reading 4th'!$H$25:$H$35</c:f>
              <c:strCache>
                <c:ptCount val="11"/>
                <c:pt idx="0">
                  <c:v>Cleveland</c:v>
                </c:pt>
                <c:pt idx="1">
                  <c:v>NYC</c:v>
                </c:pt>
                <c:pt idx="2">
                  <c:v>Chicago</c:v>
                </c:pt>
                <c:pt idx="3">
                  <c:v>SD</c:v>
                </c:pt>
                <c:pt idx="4">
                  <c:v>Houston</c:v>
                </c:pt>
                <c:pt idx="5">
                  <c:v>large city</c:v>
                </c:pt>
                <c:pt idx="6">
                  <c:v>LA</c:v>
                </c:pt>
                <c:pt idx="7">
                  <c:v>Charlotte</c:v>
                </c:pt>
                <c:pt idx="8">
                  <c:v>Boston</c:v>
                </c:pt>
                <c:pt idx="9">
                  <c:v>DC</c:v>
                </c:pt>
                <c:pt idx="10">
                  <c:v>Atlanta</c:v>
                </c:pt>
              </c:strCache>
            </c:strRef>
          </c:cat>
          <c:val>
            <c:numRef>
              <c:f>'reading 4th'!$I$25:$I$35</c:f>
              <c:numCache>
                <c:formatCode>General</c:formatCode>
                <c:ptCount val="11"/>
                <c:pt idx="0">
                  <c:v>-5</c:v>
                </c:pt>
                <c:pt idx="1">
                  <c:v>4</c:v>
                </c:pt>
                <c:pt idx="2">
                  <c:v>5</c:v>
                </c:pt>
                <c:pt idx="3">
                  <c:v>6</c:v>
                </c:pt>
                <c:pt idx="4">
                  <c:v>6</c:v>
                </c:pt>
                <c:pt idx="5">
                  <c:v>6</c:v>
                </c:pt>
                <c:pt idx="6">
                  <c:v>7</c:v>
                </c:pt>
                <c:pt idx="7">
                  <c:v>10</c:v>
                </c:pt>
                <c:pt idx="8">
                  <c:v>13</c:v>
                </c:pt>
                <c:pt idx="9">
                  <c:v>17</c:v>
                </c:pt>
                <c:pt idx="10">
                  <c:v>28</c:v>
                </c:pt>
              </c:numCache>
            </c:numRef>
          </c:val>
        </c:ser>
        <c:axId val="83025280"/>
        <c:axId val="83379328"/>
      </c:barChart>
      <c:catAx>
        <c:axId val="83025280"/>
        <c:scaling>
          <c:orientation val="minMax"/>
        </c:scaling>
        <c:axPos val="b"/>
        <c:majorTickMark val="none"/>
        <c:tickLblPos val="nextTo"/>
        <c:crossAx val="83379328"/>
        <c:crosses val="autoZero"/>
        <c:auto val="1"/>
        <c:lblAlgn val="ctr"/>
        <c:lblOffset val="100"/>
      </c:catAx>
      <c:valAx>
        <c:axId val="83379328"/>
        <c:scaling>
          <c:orientation val="minMax"/>
        </c:scaling>
        <c:delete val="1"/>
        <c:axPos val="l"/>
        <c:majorGridlines/>
        <c:numFmt formatCode="General" sourceLinked="1"/>
        <c:majorTickMark val="none"/>
        <c:tickLblPos val="none"/>
        <c:crossAx val="83025280"/>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8th grade reading scores </a:t>
            </a:r>
            <a:r>
              <a:rPr lang="en-US" dirty="0" smtClean="0"/>
              <a:t>2003-11</a:t>
            </a:r>
            <a:endParaRPr lang="en-US" dirty="0"/>
          </a:p>
        </c:rich>
      </c:tx>
      <c:layout/>
    </c:title>
    <c:plotArea>
      <c:layout/>
      <c:barChart>
        <c:barDir val="col"/>
        <c:grouping val="clustered"/>
        <c:ser>
          <c:idx val="0"/>
          <c:order val="0"/>
          <c:dPt>
            <c:idx val="1"/>
            <c:spPr>
              <a:solidFill>
                <a:srgbClr val="FF0000"/>
              </a:solidFill>
            </c:spPr>
          </c:dPt>
          <c:dPt>
            <c:idx val="6"/>
            <c:spPr>
              <a:solidFill>
                <a:srgbClr val="002060"/>
              </a:solidFill>
            </c:spPr>
          </c:dPt>
          <c:dLbls>
            <c:dLbl>
              <c:idx val="0"/>
              <c:layout>
                <c:manualLayout>
                  <c:x val="0"/>
                  <c:y val="2.7777777777777863E-2"/>
                </c:manualLayout>
              </c:layout>
              <c:showVal val="1"/>
            </c:dLbl>
            <c:dLbl>
              <c:idx val="1"/>
              <c:layout>
                <c:manualLayout>
                  <c:x val="-5.5557742782152151E-3"/>
                  <c:y val="0.12500036453776617"/>
                </c:manualLayout>
              </c:layout>
              <c:showVal val="1"/>
            </c:dLbl>
            <c:showVal val="1"/>
          </c:dLbls>
          <c:cat>
            <c:strRef>
              <c:f>'reading 8th'!$G$24:$G$32</c:f>
              <c:strCache>
                <c:ptCount val="9"/>
                <c:pt idx="0">
                  <c:v>DC</c:v>
                </c:pt>
                <c:pt idx="1">
                  <c:v>NYC</c:v>
                </c:pt>
                <c:pt idx="2">
                  <c:v>Boston</c:v>
                </c:pt>
                <c:pt idx="3">
                  <c:v>Chicago</c:v>
                </c:pt>
                <c:pt idx="4">
                  <c:v>SD</c:v>
                </c:pt>
                <c:pt idx="5">
                  <c:v>Houston</c:v>
                </c:pt>
                <c:pt idx="6">
                  <c:v>large city</c:v>
                </c:pt>
                <c:pt idx="7">
                  <c:v>Charlotte</c:v>
                </c:pt>
                <c:pt idx="8">
                  <c:v>LA</c:v>
                </c:pt>
              </c:strCache>
            </c:strRef>
          </c:cat>
          <c:val>
            <c:numRef>
              <c:f>'reading 8th'!$H$24:$H$32</c:f>
              <c:numCache>
                <c:formatCode>General</c:formatCode>
                <c:ptCount val="9"/>
                <c:pt idx="0">
                  <c:v>-8</c:v>
                </c:pt>
                <c:pt idx="1">
                  <c:v>-1</c:v>
                </c:pt>
                <c:pt idx="2">
                  <c:v>0</c:v>
                </c:pt>
                <c:pt idx="3">
                  <c:v>6</c:v>
                </c:pt>
                <c:pt idx="4">
                  <c:v>7</c:v>
                </c:pt>
                <c:pt idx="5">
                  <c:v>7</c:v>
                </c:pt>
                <c:pt idx="6">
                  <c:v>8</c:v>
                </c:pt>
                <c:pt idx="7">
                  <c:v>12</c:v>
                </c:pt>
                <c:pt idx="8">
                  <c:v>13</c:v>
                </c:pt>
              </c:numCache>
            </c:numRef>
          </c:val>
        </c:ser>
        <c:axId val="83408384"/>
        <c:axId val="83409920"/>
      </c:barChart>
      <c:catAx>
        <c:axId val="83408384"/>
        <c:scaling>
          <c:orientation val="minMax"/>
        </c:scaling>
        <c:axPos val="b"/>
        <c:majorTickMark val="none"/>
        <c:tickLblPos val="nextTo"/>
        <c:crossAx val="83409920"/>
        <c:crosses val="autoZero"/>
        <c:auto val="1"/>
        <c:lblAlgn val="ctr"/>
        <c:lblOffset val="100"/>
      </c:catAx>
      <c:valAx>
        <c:axId val="83409920"/>
        <c:scaling>
          <c:orientation val="minMax"/>
        </c:scaling>
        <c:delete val="1"/>
        <c:axPos val="l"/>
        <c:majorGridlines/>
        <c:numFmt formatCode="General" sourceLinked="1"/>
        <c:majorTickMark val="none"/>
        <c:tickLblPos val="none"/>
        <c:crossAx val="83408384"/>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8th grade math scores </a:t>
            </a:r>
            <a:r>
              <a:rPr lang="en-US" dirty="0" smtClean="0"/>
              <a:t>2003-2011</a:t>
            </a:r>
            <a:endParaRPr lang="en-US" dirty="0"/>
          </a:p>
        </c:rich>
      </c:tx>
      <c:layout/>
    </c:title>
    <c:plotArea>
      <c:layout/>
      <c:barChart>
        <c:barDir val="col"/>
        <c:grouping val="clustered"/>
        <c:ser>
          <c:idx val="0"/>
          <c:order val="0"/>
          <c:dPt>
            <c:idx val="0"/>
            <c:spPr>
              <a:solidFill>
                <a:srgbClr val="FF0000"/>
              </a:solidFill>
            </c:spPr>
          </c:dPt>
          <c:dPt>
            <c:idx val="4"/>
            <c:spPr>
              <a:solidFill>
                <a:srgbClr val="002060"/>
              </a:solidFill>
            </c:spPr>
          </c:dPt>
          <c:dLbls>
            <c:showVal val="1"/>
          </c:dLbls>
          <c:cat>
            <c:strRef>
              <c:f>'math 8th'!$H$39:$H$48</c:f>
              <c:strCache>
                <c:ptCount val="10"/>
                <c:pt idx="0">
                  <c:v>NYC</c:v>
                </c:pt>
                <c:pt idx="1">
                  <c:v>DC</c:v>
                </c:pt>
                <c:pt idx="2">
                  <c:v>Cleveland</c:v>
                </c:pt>
                <c:pt idx="3">
                  <c:v>Charlotte</c:v>
                </c:pt>
                <c:pt idx="4">
                  <c:v>large city</c:v>
                </c:pt>
                <c:pt idx="5">
                  <c:v>Chicago</c:v>
                </c:pt>
                <c:pt idx="6">
                  <c:v>SD</c:v>
                </c:pt>
                <c:pt idx="7">
                  <c:v>LA</c:v>
                </c:pt>
                <c:pt idx="8">
                  <c:v>Houston</c:v>
                </c:pt>
                <c:pt idx="9">
                  <c:v>Boston</c:v>
                </c:pt>
              </c:strCache>
            </c:strRef>
          </c:cat>
          <c:val>
            <c:numRef>
              <c:f>'math 8th'!$I$39:$I$48</c:f>
              <c:numCache>
                <c:formatCode>General</c:formatCode>
                <c:ptCount val="10"/>
                <c:pt idx="0">
                  <c:v>1</c:v>
                </c:pt>
                <c:pt idx="1">
                  <c:v>7</c:v>
                </c:pt>
                <c:pt idx="2">
                  <c:v>9</c:v>
                </c:pt>
                <c:pt idx="3">
                  <c:v>10</c:v>
                </c:pt>
                <c:pt idx="4">
                  <c:v>11</c:v>
                </c:pt>
                <c:pt idx="5">
                  <c:v>12</c:v>
                </c:pt>
                <c:pt idx="6">
                  <c:v>15</c:v>
                </c:pt>
                <c:pt idx="7">
                  <c:v>15</c:v>
                </c:pt>
                <c:pt idx="8">
                  <c:v>17</c:v>
                </c:pt>
                <c:pt idx="9">
                  <c:v>19</c:v>
                </c:pt>
              </c:numCache>
            </c:numRef>
          </c:val>
        </c:ser>
        <c:axId val="83312000"/>
        <c:axId val="83321984"/>
      </c:barChart>
      <c:catAx>
        <c:axId val="83312000"/>
        <c:scaling>
          <c:orientation val="minMax"/>
        </c:scaling>
        <c:axPos val="b"/>
        <c:majorTickMark val="none"/>
        <c:tickLblPos val="nextTo"/>
        <c:crossAx val="83321984"/>
        <c:crosses val="autoZero"/>
        <c:auto val="1"/>
        <c:lblAlgn val="ctr"/>
        <c:lblOffset val="100"/>
      </c:catAx>
      <c:valAx>
        <c:axId val="83321984"/>
        <c:scaling>
          <c:orientation val="minMax"/>
        </c:scaling>
        <c:delete val="1"/>
        <c:axPos val="l"/>
        <c:majorGridlines/>
        <c:numFmt formatCode="General" sourceLinked="1"/>
        <c:majorTickMark val="none"/>
        <c:tickLblPos val="none"/>
        <c:crossAx val="83312000"/>
        <c:crosses val="autoZero"/>
        <c:crossBetween val="between"/>
      </c:valAx>
    </c:plotArea>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a:t>
            </a:r>
            <a:r>
              <a:rPr lang="en-US" baseline="0" dirty="0"/>
              <a:t> in 4th grade math scores</a:t>
            </a:r>
          </a:p>
          <a:p>
            <a:pPr>
              <a:defRPr/>
            </a:pPr>
            <a:r>
              <a:rPr lang="en-US" baseline="0" dirty="0" smtClean="0"/>
              <a:t>2003-2011 </a:t>
            </a:r>
            <a:endParaRPr lang="en-US" dirty="0"/>
          </a:p>
        </c:rich>
      </c:tx>
      <c:layout/>
    </c:title>
    <c:plotArea>
      <c:layout/>
      <c:barChart>
        <c:barDir val="col"/>
        <c:grouping val="clustered"/>
        <c:ser>
          <c:idx val="0"/>
          <c:order val="0"/>
          <c:dPt>
            <c:idx val="3"/>
            <c:spPr>
              <a:solidFill>
                <a:srgbClr val="FF0000"/>
              </a:solidFill>
            </c:spPr>
          </c:dPt>
          <c:dPt>
            <c:idx val="5"/>
            <c:spPr>
              <a:solidFill>
                <a:srgbClr val="002060"/>
              </a:solidFill>
            </c:spPr>
          </c:dPt>
          <c:dLbls>
            <c:showVal val="1"/>
          </c:dLbls>
          <c:cat>
            <c:strRef>
              <c:f>'math 4th'!$I$43:$I$52</c:f>
              <c:strCache>
                <c:ptCount val="10"/>
                <c:pt idx="0">
                  <c:v>Cleveland</c:v>
                </c:pt>
                <c:pt idx="1">
                  <c:v>Chicago</c:v>
                </c:pt>
                <c:pt idx="2">
                  <c:v>Charlotte</c:v>
                </c:pt>
                <c:pt idx="3">
                  <c:v>NYC</c:v>
                </c:pt>
                <c:pt idx="4">
                  <c:v>LA</c:v>
                </c:pt>
                <c:pt idx="5">
                  <c:v>large city</c:v>
                </c:pt>
                <c:pt idx="6">
                  <c:v>Houston</c:v>
                </c:pt>
                <c:pt idx="7">
                  <c:v>SD</c:v>
                </c:pt>
                <c:pt idx="8">
                  <c:v>DC</c:v>
                </c:pt>
                <c:pt idx="9">
                  <c:v>Boston</c:v>
                </c:pt>
              </c:strCache>
            </c:strRef>
          </c:cat>
          <c:val>
            <c:numRef>
              <c:f>'math 4th'!$J$43:$J$52</c:f>
              <c:numCache>
                <c:formatCode>General</c:formatCode>
                <c:ptCount val="10"/>
                <c:pt idx="0">
                  <c:v>-2</c:v>
                </c:pt>
                <c:pt idx="1">
                  <c:v>6</c:v>
                </c:pt>
                <c:pt idx="2">
                  <c:v>7</c:v>
                </c:pt>
                <c:pt idx="3">
                  <c:v>7</c:v>
                </c:pt>
                <c:pt idx="4">
                  <c:v>9</c:v>
                </c:pt>
                <c:pt idx="5">
                  <c:v>9</c:v>
                </c:pt>
                <c:pt idx="6">
                  <c:v>10</c:v>
                </c:pt>
                <c:pt idx="7">
                  <c:v>13</c:v>
                </c:pt>
                <c:pt idx="8">
                  <c:v>18</c:v>
                </c:pt>
                <c:pt idx="9">
                  <c:v>19</c:v>
                </c:pt>
              </c:numCache>
            </c:numRef>
          </c:val>
        </c:ser>
        <c:axId val="83342848"/>
        <c:axId val="83344384"/>
      </c:barChart>
      <c:catAx>
        <c:axId val="83342848"/>
        <c:scaling>
          <c:orientation val="minMax"/>
        </c:scaling>
        <c:axPos val="b"/>
        <c:majorTickMark val="none"/>
        <c:tickLblPos val="nextTo"/>
        <c:crossAx val="83344384"/>
        <c:crosses val="autoZero"/>
        <c:auto val="1"/>
        <c:lblAlgn val="ctr"/>
        <c:lblOffset val="100"/>
      </c:catAx>
      <c:valAx>
        <c:axId val="83344384"/>
        <c:scaling>
          <c:orientation val="minMax"/>
        </c:scaling>
        <c:delete val="1"/>
        <c:axPos val="l"/>
        <c:majorGridlines/>
        <c:numFmt formatCode="General" sourceLinked="1"/>
        <c:majorTickMark val="none"/>
        <c:tickLblPos val="none"/>
        <c:crossAx val="83342848"/>
        <c:crosses val="autoZero"/>
        <c:crossBetween val="between"/>
      </c:valAx>
    </c:plotArea>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Change in 4th grade reading scores 2003-2011 Asian students</a:t>
            </a:r>
          </a:p>
        </c:rich>
      </c:tx>
      <c:layout/>
    </c:title>
    <c:plotArea>
      <c:layout/>
      <c:barChart>
        <c:barDir val="col"/>
        <c:grouping val="clustered"/>
        <c:ser>
          <c:idx val="0"/>
          <c:order val="0"/>
          <c:dPt>
            <c:idx val="0"/>
            <c:spPr>
              <a:solidFill>
                <a:srgbClr val="002060"/>
              </a:solidFill>
            </c:spPr>
          </c:dPt>
          <c:dPt>
            <c:idx val="2"/>
            <c:spPr>
              <a:solidFill>
                <a:srgbClr val="FF0000"/>
              </a:solidFill>
            </c:spPr>
          </c:dPt>
          <c:dLbls>
            <c:showVal val="1"/>
          </c:dLbls>
          <c:cat>
            <c:strRef>
              <c:f>'reading 4th'!$I$136:$I$141</c:f>
              <c:strCache>
                <c:ptCount val="6"/>
                <c:pt idx="0">
                  <c:v>large city</c:v>
                </c:pt>
                <c:pt idx="1">
                  <c:v>SD</c:v>
                </c:pt>
                <c:pt idx="2">
                  <c:v>NYC</c:v>
                </c:pt>
                <c:pt idx="3">
                  <c:v>Boston</c:v>
                </c:pt>
                <c:pt idx="4">
                  <c:v>LA</c:v>
                </c:pt>
                <c:pt idx="5">
                  <c:v>Charlotte</c:v>
                </c:pt>
              </c:strCache>
            </c:strRef>
          </c:cat>
          <c:val>
            <c:numRef>
              <c:f>'reading 4th'!$J$136:$J$141</c:f>
              <c:numCache>
                <c:formatCode>General</c:formatCode>
                <c:ptCount val="6"/>
                <c:pt idx="0">
                  <c:v>1</c:v>
                </c:pt>
                <c:pt idx="1">
                  <c:v>2</c:v>
                </c:pt>
                <c:pt idx="2">
                  <c:v>3</c:v>
                </c:pt>
                <c:pt idx="3">
                  <c:v>3</c:v>
                </c:pt>
                <c:pt idx="4">
                  <c:v>7</c:v>
                </c:pt>
                <c:pt idx="5">
                  <c:v>15</c:v>
                </c:pt>
              </c:numCache>
            </c:numRef>
          </c:val>
        </c:ser>
        <c:axId val="84525056"/>
        <c:axId val="84526592"/>
      </c:barChart>
      <c:catAx>
        <c:axId val="84525056"/>
        <c:scaling>
          <c:orientation val="minMax"/>
        </c:scaling>
        <c:axPos val="b"/>
        <c:majorTickMark val="none"/>
        <c:tickLblPos val="nextTo"/>
        <c:crossAx val="84526592"/>
        <c:crosses val="autoZero"/>
        <c:auto val="1"/>
        <c:lblAlgn val="ctr"/>
        <c:lblOffset val="100"/>
      </c:catAx>
      <c:valAx>
        <c:axId val="84526592"/>
        <c:scaling>
          <c:orientation val="minMax"/>
        </c:scaling>
        <c:delete val="1"/>
        <c:axPos val="l"/>
        <c:majorGridlines/>
        <c:numFmt formatCode="General" sourceLinked="1"/>
        <c:majorTickMark val="none"/>
        <c:tickLblPos val="none"/>
        <c:crossAx val="84525056"/>
        <c:crosses val="autoZero"/>
        <c:crossBetween val="between"/>
      </c:valAx>
    </c:plotArea>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change in 8th grade reading scores 2003-2011 Asian students</a:t>
            </a:r>
          </a:p>
        </c:rich>
      </c:tx>
      <c:layout/>
    </c:title>
    <c:plotArea>
      <c:layout/>
      <c:barChart>
        <c:barDir val="col"/>
        <c:grouping val="clustered"/>
        <c:ser>
          <c:idx val="0"/>
          <c:order val="0"/>
          <c:dPt>
            <c:idx val="3"/>
            <c:spPr>
              <a:solidFill>
                <a:srgbClr val="FF0000"/>
              </a:solidFill>
            </c:spPr>
          </c:dPt>
          <c:dPt>
            <c:idx val="4"/>
            <c:spPr>
              <a:solidFill>
                <a:srgbClr val="002060"/>
              </a:solidFill>
            </c:spPr>
          </c:dPt>
          <c:dLbls>
            <c:showVal val="1"/>
          </c:dLbls>
          <c:cat>
            <c:strRef>
              <c:f>'reading 8th'!$G$92:$G$97</c:f>
              <c:strCache>
                <c:ptCount val="6"/>
                <c:pt idx="0">
                  <c:v>Chicago</c:v>
                </c:pt>
                <c:pt idx="1">
                  <c:v>Boston</c:v>
                </c:pt>
                <c:pt idx="2">
                  <c:v>SD</c:v>
                </c:pt>
                <c:pt idx="3">
                  <c:v>NYC</c:v>
                </c:pt>
                <c:pt idx="4">
                  <c:v>large city</c:v>
                </c:pt>
                <c:pt idx="5">
                  <c:v>LA</c:v>
                </c:pt>
              </c:strCache>
            </c:strRef>
          </c:cat>
          <c:val>
            <c:numRef>
              <c:f>'reading 8th'!$H$92:$H$97</c:f>
              <c:numCache>
                <c:formatCode>General</c:formatCode>
                <c:ptCount val="6"/>
                <c:pt idx="0">
                  <c:v>-4</c:v>
                </c:pt>
                <c:pt idx="1">
                  <c:v>6</c:v>
                </c:pt>
                <c:pt idx="2">
                  <c:v>7</c:v>
                </c:pt>
                <c:pt idx="3">
                  <c:v>9</c:v>
                </c:pt>
                <c:pt idx="4">
                  <c:v>10</c:v>
                </c:pt>
                <c:pt idx="5">
                  <c:v>12</c:v>
                </c:pt>
              </c:numCache>
            </c:numRef>
          </c:val>
        </c:ser>
        <c:axId val="84887424"/>
        <c:axId val="84888960"/>
      </c:barChart>
      <c:catAx>
        <c:axId val="84887424"/>
        <c:scaling>
          <c:orientation val="minMax"/>
        </c:scaling>
        <c:axPos val="b"/>
        <c:majorTickMark val="none"/>
        <c:tickLblPos val="nextTo"/>
        <c:crossAx val="84888960"/>
        <c:crosses val="autoZero"/>
        <c:auto val="1"/>
        <c:lblAlgn val="ctr"/>
        <c:lblOffset val="100"/>
      </c:catAx>
      <c:valAx>
        <c:axId val="84888960"/>
        <c:scaling>
          <c:orientation val="minMax"/>
        </c:scaling>
        <c:delete val="1"/>
        <c:axPos val="l"/>
        <c:majorGridlines/>
        <c:numFmt formatCode="General" sourceLinked="1"/>
        <c:majorTickMark val="none"/>
        <c:tickLblPos val="none"/>
        <c:crossAx val="84887424"/>
        <c:crosses val="autoZero"/>
        <c:crossBetween val="between"/>
      </c:valAx>
    </c:plotArea>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change in 4th grade math scores  2003-2011 Asian students</a:t>
            </a:r>
          </a:p>
        </c:rich>
      </c:tx>
      <c:layout/>
    </c:title>
    <c:plotArea>
      <c:layout/>
      <c:barChart>
        <c:barDir val="col"/>
        <c:grouping val="clustered"/>
        <c:ser>
          <c:idx val="0"/>
          <c:order val="0"/>
          <c:dPt>
            <c:idx val="0"/>
            <c:spPr>
              <a:solidFill>
                <a:srgbClr val="002060"/>
              </a:solidFill>
            </c:spPr>
          </c:dPt>
          <c:dPt>
            <c:idx val="1"/>
            <c:spPr>
              <a:solidFill>
                <a:srgbClr val="FF0000"/>
              </a:solidFill>
            </c:spPr>
          </c:dPt>
          <c:dLbls>
            <c:showVal val="1"/>
          </c:dLbls>
          <c:cat>
            <c:strRef>
              <c:f>'math 4th'!$I$94:$I$99</c:f>
              <c:strCache>
                <c:ptCount val="6"/>
                <c:pt idx="0">
                  <c:v>large city</c:v>
                </c:pt>
                <c:pt idx="1">
                  <c:v>NYC</c:v>
                </c:pt>
                <c:pt idx="2">
                  <c:v>Charlotte</c:v>
                </c:pt>
                <c:pt idx="3">
                  <c:v>LA</c:v>
                </c:pt>
                <c:pt idx="4">
                  <c:v>SD</c:v>
                </c:pt>
                <c:pt idx="5">
                  <c:v>Boston</c:v>
                </c:pt>
              </c:strCache>
            </c:strRef>
          </c:cat>
          <c:val>
            <c:numRef>
              <c:f>'math 4th'!$J$94:$J$99</c:f>
              <c:numCache>
                <c:formatCode>General</c:formatCode>
                <c:ptCount val="6"/>
                <c:pt idx="0">
                  <c:v>3</c:v>
                </c:pt>
                <c:pt idx="1">
                  <c:v>4</c:v>
                </c:pt>
                <c:pt idx="2">
                  <c:v>6</c:v>
                </c:pt>
                <c:pt idx="3">
                  <c:v>10</c:v>
                </c:pt>
                <c:pt idx="4">
                  <c:v>10</c:v>
                </c:pt>
                <c:pt idx="5">
                  <c:v>16</c:v>
                </c:pt>
              </c:numCache>
            </c:numRef>
          </c:val>
        </c:ser>
        <c:axId val="84905984"/>
        <c:axId val="84907520"/>
      </c:barChart>
      <c:catAx>
        <c:axId val="84905984"/>
        <c:scaling>
          <c:orientation val="minMax"/>
        </c:scaling>
        <c:axPos val="b"/>
        <c:majorTickMark val="none"/>
        <c:tickLblPos val="nextTo"/>
        <c:crossAx val="84907520"/>
        <c:crosses val="autoZero"/>
        <c:auto val="1"/>
        <c:lblAlgn val="ctr"/>
        <c:lblOffset val="100"/>
      </c:catAx>
      <c:valAx>
        <c:axId val="84907520"/>
        <c:scaling>
          <c:orientation val="minMax"/>
        </c:scaling>
        <c:delete val="1"/>
        <c:axPos val="l"/>
        <c:majorGridlines/>
        <c:numFmt formatCode="General" sourceLinked="1"/>
        <c:majorTickMark val="none"/>
        <c:tickLblPos val="none"/>
        <c:crossAx val="84905984"/>
        <c:crosses val="autoZero"/>
        <c:crossBetween val="between"/>
      </c:valAx>
    </c:plotArea>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change in 8th grade math scores 2003-2011 Asian students</a:t>
            </a:r>
          </a:p>
        </c:rich>
      </c:tx>
      <c:layout/>
    </c:title>
    <c:plotArea>
      <c:layout/>
      <c:barChart>
        <c:barDir val="col"/>
        <c:grouping val="clustered"/>
        <c:ser>
          <c:idx val="0"/>
          <c:order val="0"/>
          <c:dPt>
            <c:idx val="3"/>
            <c:spPr>
              <a:solidFill>
                <a:srgbClr val="002060"/>
              </a:solidFill>
            </c:spPr>
          </c:dPt>
          <c:dPt>
            <c:idx val="4"/>
            <c:spPr>
              <a:solidFill>
                <a:srgbClr val="FF0000"/>
              </a:solidFill>
              <a:ln>
                <a:solidFill>
                  <a:srgbClr val="FF0000"/>
                </a:solidFill>
              </a:ln>
            </c:spPr>
          </c:dPt>
          <c:dLbls>
            <c:showVal val="1"/>
          </c:dLbls>
          <c:cat>
            <c:strRef>
              <c:f>'math 8th'!$G$101:$G$107</c:f>
              <c:strCache>
                <c:ptCount val="7"/>
                <c:pt idx="0">
                  <c:v>Chicago</c:v>
                </c:pt>
                <c:pt idx="1">
                  <c:v>Charlotte</c:v>
                </c:pt>
                <c:pt idx="2">
                  <c:v>SD</c:v>
                </c:pt>
                <c:pt idx="3">
                  <c:v>large city</c:v>
                </c:pt>
                <c:pt idx="4">
                  <c:v>NYC</c:v>
                </c:pt>
                <c:pt idx="5">
                  <c:v>Boston</c:v>
                </c:pt>
                <c:pt idx="6">
                  <c:v>LA</c:v>
                </c:pt>
              </c:strCache>
            </c:strRef>
          </c:cat>
          <c:val>
            <c:numRef>
              <c:f>'math 8th'!$H$101:$H$107</c:f>
              <c:numCache>
                <c:formatCode>General</c:formatCode>
                <c:ptCount val="7"/>
                <c:pt idx="0">
                  <c:v>10</c:v>
                </c:pt>
                <c:pt idx="1">
                  <c:v>11</c:v>
                </c:pt>
                <c:pt idx="2">
                  <c:v>15</c:v>
                </c:pt>
                <c:pt idx="3">
                  <c:v>15</c:v>
                </c:pt>
                <c:pt idx="4">
                  <c:v>18</c:v>
                </c:pt>
                <c:pt idx="5">
                  <c:v>19</c:v>
                </c:pt>
                <c:pt idx="6">
                  <c:v>20</c:v>
                </c:pt>
              </c:numCache>
            </c:numRef>
          </c:val>
        </c:ser>
        <c:axId val="85022592"/>
        <c:axId val="85024128"/>
      </c:barChart>
      <c:catAx>
        <c:axId val="85022592"/>
        <c:scaling>
          <c:orientation val="minMax"/>
        </c:scaling>
        <c:axPos val="b"/>
        <c:majorTickMark val="none"/>
        <c:tickLblPos val="nextTo"/>
        <c:crossAx val="85024128"/>
        <c:crosses val="autoZero"/>
        <c:auto val="1"/>
        <c:lblAlgn val="ctr"/>
        <c:lblOffset val="100"/>
      </c:catAx>
      <c:valAx>
        <c:axId val="85024128"/>
        <c:scaling>
          <c:orientation val="minMax"/>
        </c:scaling>
        <c:delete val="1"/>
        <c:axPos val="l"/>
        <c:majorGridlines/>
        <c:numFmt formatCode="General" sourceLinked="1"/>
        <c:majorTickMark val="none"/>
        <c:tickLblPos val="none"/>
        <c:crossAx val="85022592"/>
        <c:crosses val="autoZero"/>
        <c:crossBetween val="between"/>
      </c:valAx>
    </c:plotArea>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smtClean="0"/>
              <a:t> Asians as  % of total students tested</a:t>
            </a:r>
          </a:p>
          <a:p>
            <a:pPr>
              <a:defRPr/>
            </a:pPr>
            <a:r>
              <a:rPr lang="en-US" sz="1400" dirty="0" smtClean="0"/>
              <a:t>4th </a:t>
            </a:r>
            <a:r>
              <a:rPr lang="en-US" sz="1400" dirty="0"/>
              <a:t>grade reading</a:t>
            </a:r>
          </a:p>
        </c:rich>
      </c:tx>
      <c:layout/>
      <c:spPr>
        <a:ln>
          <a:solidFill>
            <a:schemeClr val="tx1"/>
          </a:solidFill>
        </a:ln>
      </c:spPr>
    </c:title>
    <c:plotArea>
      <c:layout/>
      <c:barChart>
        <c:barDir val="col"/>
        <c:grouping val="clustered"/>
        <c:ser>
          <c:idx val="0"/>
          <c:order val="0"/>
          <c:tx>
            <c:strRef>
              <c:f>'%Asian students'!$C$5</c:f>
              <c:strCache>
                <c:ptCount val="1"/>
                <c:pt idx="0">
                  <c:v>2002</c:v>
                </c:pt>
              </c:strCache>
            </c:strRef>
          </c:tx>
          <c:dLbls>
            <c:showVal val="1"/>
          </c:dLbls>
          <c:cat>
            <c:strRef>
              <c:f>'%Asian students'!$B$6:$B$13</c:f>
              <c:strCache>
                <c:ptCount val="8"/>
                <c:pt idx="0">
                  <c:v>Atlanta</c:v>
                </c:pt>
                <c:pt idx="1">
                  <c:v>Boston</c:v>
                </c:pt>
                <c:pt idx="2">
                  <c:v>Chicago</c:v>
                </c:pt>
                <c:pt idx="3">
                  <c:v>DC</c:v>
                </c:pt>
                <c:pt idx="4">
                  <c:v>Houston</c:v>
                </c:pt>
                <c:pt idx="5">
                  <c:v>LA</c:v>
                </c:pt>
                <c:pt idx="6">
                  <c:v>large city</c:v>
                </c:pt>
                <c:pt idx="7">
                  <c:v>NYC</c:v>
                </c:pt>
              </c:strCache>
            </c:strRef>
          </c:cat>
          <c:val>
            <c:numRef>
              <c:f>'%Asian students'!$C$6:$C$13</c:f>
              <c:numCache>
                <c:formatCode>General</c:formatCode>
                <c:ptCount val="8"/>
                <c:pt idx="0">
                  <c:v>0</c:v>
                </c:pt>
                <c:pt idx="1">
                  <c:v>0</c:v>
                </c:pt>
                <c:pt idx="2">
                  <c:v>3</c:v>
                </c:pt>
                <c:pt idx="3">
                  <c:v>1</c:v>
                </c:pt>
                <c:pt idx="4">
                  <c:v>3</c:v>
                </c:pt>
                <c:pt idx="5">
                  <c:v>6</c:v>
                </c:pt>
                <c:pt idx="6">
                  <c:v>5</c:v>
                </c:pt>
                <c:pt idx="7">
                  <c:v>8</c:v>
                </c:pt>
              </c:numCache>
            </c:numRef>
          </c:val>
        </c:ser>
        <c:ser>
          <c:idx val="1"/>
          <c:order val="1"/>
          <c:tx>
            <c:strRef>
              <c:f>'%Asian students'!$D$5</c:f>
              <c:strCache>
                <c:ptCount val="1"/>
                <c:pt idx="0">
                  <c:v>2011</c:v>
                </c:pt>
              </c:strCache>
            </c:strRef>
          </c:tx>
          <c:spPr>
            <a:solidFill>
              <a:srgbClr val="0070C0"/>
            </a:solidFill>
          </c:spPr>
          <c:dPt>
            <c:idx val="7"/>
            <c:spPr>
              <a:solidFill>
                <a:srgbClr val="FF0000"/>
              </a:solidFill>
            </c:spPr>
          </c:dPt>
          <c:dLbls>
            <c:spPr>
              <a:noFill/>
            </c:spPr>
            <c:showVal val="1"/>
          </c:dLbls>
          <c:cat>
            <c:strRef>
              <c:f>'%Asian students'!$B$6:$B$13</c:f>
              <c:strCache>
                <c:ptCount val="8"/>
                <c:pt idx="0">
                  <c:v>Atlanta</c:v>
                </c:pt>
                <c:pt idx="1">
                  <c:v>Boston</c:v>
                </c:pt>
                <c:pt idx="2">
                  <c:v>Chicago</c:v>
                </c:pt>
                <c:pt idx="3">
                  <c:v>DC</c:v>
                </c:pt>
                <c:pt idx="4">
                  <c:v>Houston</c:v>
                </c:pt>
                <c:pt idx="5">
                  <c:v>LA</c:v>
                </c:pt>
                <c:pt idx="6">
                  <c:v>large city</c:v>
                </c:pt>
                <c:pt idx="7">
                  <c:v>NYC</c:v>
                </c:pt>
              </c:strCache>
            </c:strRef>
          </c:cat>
          <c:val>
            <c:numRef>
              <c:f>'%Asian students'!$D$6:$D$13</c:f>
              <c:numCache>
                <c:formatCode>General</c:formatCode>
                <c:ptCount val="8"/>
                <c:pt idx="0">
                  <c:v>1</c:v>
                </c:pt>
                <c:pt idx="1">
                  <c:v>8</c:v>
                </c:pt>
                <c:pt idx="2">
                  <c:v>5</c:v>
                </c:pt>
                <c:pt idx="3">
                  <c:v>2</c:v>
                </c:pt>
                <c:pt idx="4">
                  <c:v>3</c:v>
                </c:pt>
                <c:pt idx="5">
                  <c:v>6</c:v>
                </c:pt>
                <c:pt idx="6">
                  <c:v>8</c:v>
                </c:pt>
                <c:pt idx="7">
                  <c:v>19</c:v>
                </c:pt>
              </c:numCache>
            </c:numRef>
          </c:val>
        </c:ser>
        <c:axId val="84944000"/>
        <c:axId val="84945536"/>
      </c:barChart>
      <c:catAx>
        <c:axId val="84944000"/>
        <c:scaling>
          <c:orientation val="minMax"/>
        </c:scaling>
        <c:axPos val="b"/>
        <c:majorTickMark val="none"/>
        <c:tickLblPos val="nextTo"/>
        <c:crossAx val="84945536"/>
        <c:crosses val="autoZero"/>
        <c:auto val="1"/>
        <c:lblAlgn val="ctr"/>
        <c:lblOffset val="100"/>
      </c:catAx>
      <c:valAx>
        <c:axId val="84945536"/>
        <c:scaling>
          <c:orientation val="minMax"/>
        </c:scaling>
        <c:axPos val="l"/>
        <c:majorGridlines/>
        <c:numFmt formatCode="General" sourceLinked="1"/>
        <c:majorTickMark val="none"/>
        <c:tickLblPos val="nextTo"/>
        <c:crossAx val="84944000"/>
        <c:crosses val="autoZero"/>
        <c:crossBetween val="between"/>
      </c:valAx>
    </c:plotArea>
    <c:legend>
      <c:legendPos val="r"/>
      <c:layout/>
    </c:legend>
    <c:plotVisOnly val="1"/>
  </c:chart>
  <c:spPr>
    <a:ln>
      <a:solidFill>
        <a:srgbClr val="292934"/>
      </a:solidFill>
    </a:ln>
  </c:sp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smtClean="0"/>
              <a:t> Asians as  % of total students tested</a:t>
            </a:r>
          </a:p>
          <a:p>
            <a:pPr>
              <a:defRPr/>
            </a:pPr>
            <a:r>
              <a:rPr lang="en-US" sz="1400" dirty="0" smtClean="0"/>
              <a:t>4th </a:t>
            </a:r>
            <a:r>
              <a:rPr lang="en-US" sz="1400" dirty="0"/>
              <a:t>grade math</a:t>
            </a:r>
          </a:p>
        </c:rich>
      </c:tx>
      <c:layout/>
      <c:spPr>
        <a:ln>
          <a:solidFill>
            <a:srgbClr val="292934"/>
          </a:solidFill>
        </a:ln>
      </c:spPr>
    </c:title>
    <c:plotArea>
      <c:layout/>
      <c:barChart>
        <c:barDir val="col"/>
        <c:grouping val="clustered"/>
        <c:ser>
          <c:idx val="0"/>
          <c:order val="0"/>
          <c:tx>
            <c:strRef>
              <c:f>'%Asian students'!$C$26</c:f>
              <c:strCache>
                <c:ptCount val="1"/>
                <c:pt idx="0">
                  <c:v>2003</c:v>
                </c:pt>
              </c:strCache>
            </c:strRef>
          </c:tx>
          <c:dLbls>
            <c:showVal val="1"/>
          </c:dLbls>
          <c:cat>
            <c:strRef>
              <c:f>'%Asian students'!$B$27:$B$36</c:f>
              <c:strCache>
                <c:ptCount val="10"/>
                <c:pt idx="0">
                  <c:v>Atlanta</c:v>
                </c:pt>
                <c:pt idx="1">
                  <c:v>Charlotte</c:v>
                </c:pt>
                <c:pt idx="2">
                  <c:v>Chicago</c:v>
                </c:pt>
                <c:pt idx="3">
                  <c:v>Cleveland</c:v>
                </c:pt>
                <c:pt idx="4">
                  <c:v>DC</c:v>
                </c:pt>
                <c:pt idx="5">
                  <c:v>Houston</c:v>
                </c:pt>
                <c:pt idx="6">
                  <c:v>LA</c:v>
                </c:pt>
                <c:pt idx="7">
                  <c:v>large city</c:v>
                </c:pt>
                <c:pt idx="8">
                  <c:v>NYC</c:v>
                </c:pt>
                <c:pt idx="9">
                  <c:v>SD</c:v>
                </c:pt>
              </c:strCache>
            </c:strRef>
          </c:cat>
          <c:val>
            <c:numRef>
              <c:f>'%Asian students'!$C$27:$C$36</c:f>
              <c:numCache>
                <c:formatCode>General</c:formatCode>
                <c:ptCount val="10"/>
                <c:pt idx="0">
                  <c:v>0</c:v>
                </c:pt>
                <c:pt idx="1">
                  <c:v>8</c:v>
                </c:pt>
                <c:pt idx="2">
                  <c:v>4</c:v>
                </c:pt>
                <c:pt idx="3">
                  <c:v>3</c:v>
                </c:pt>
                <c:pt idx="4">
                  <c:v>1</c:v>
                </c:pt>
                <c:pt idx="5">
                  <c:v>2</c:v>
                </c:pt>
                <c:pt idx="6">
                  <c:v>6</c:v>
                </c:pt>
                <c:pt idx="7">
                  <c:v>7</c:v>
                </c:pt>
                <c:pt idx="8">
                  <c:v>12</c:v>
                </c:pt>
                <c:pt idx="9">
                  <c:v>18</c:v>
                </c:pt>
              </c:numCache>
            </c:numRef>
          </c:val>
        </c:ser>
        <c:ser>
          <c:idx val="1"/>
          <c:order val="1"/>
          <c:tx>
            <c:strRef>
              <c:f>'%Asian students'!$D$26</c:f>
              <c:strCache>
                <c:ptCount val="1"/>
                <c:pt idx="0">
                  <c:v>2011</c:v>
                </c:pt>
              </c:strCache>
            </c:strRef>
          </c:tx>
          <c:spPr>
            <a:solidFill>
              <a:srgbClr val="0070C0"/>
            </a:solidFill>
          </c:spPr>
          <c:dPt>
            <c:idx val="8"/>
            <c:spPr>
              <a:solidFill>
                <a:srgbClr val="FF0000"/>
              </a:solidFill>
            </c:spPr>
          </c:dPt>
          <c:dLbls>
            <c:showVal val="1"/>
          </c:dLbls>
          <c:cat>
            <c:strRef>
              <c:f>'%Asian students'!$B$27:$B$36</c:f>
              <c:strCache>
                <c:ptCount val="10"/>
                <c:pt idx="0">
                  <c:v>Atlanta</c:v>
                </c:pt>
                <c:pt idx="1">
                  <c:v>Charlotte</c:v>
                </c:pt>
                <c:pt idx="2">
                  <c:v>Chicago</c:v>
                </c:pt>
                <c:pt idx="3">
                  <c:v>Cleveland</c:v>
                </c:pt>
                <c:pt idx="4">
                  <c:v>DC</c:v>
                </c:pt>
                <c:pt idx="5">
                  <c:v>Houston</c:v>
                </c:pt>
                <c:pt idx="6">
                  <c:v>LA</c:v>
                </c:pt>
                <c:pt idx="7">
                  <c:v>large city</c:v>
                </c:pt>
                <c:pt idx="8">
                  <c:v>NYC</c:v>
                </c:pt>
                <c:pt idx="9">
                  <c:v>SD</c:v>
                </c:pt>
              </c:strCache>
            </c:strRef>
          </c:cat>
          <c:val>
            <c:numRef>
              <c:f>'%Asian students'!$D$27:$D$36</c:f>
              <c:numCache>
                <c:formatCode>General</c:formatCode>
                <c:ptCount val="10"/>
                <c:pt idx="0">
                  <c:v>1</c:v>
                </c:pt>
                <c:pt idx="1">
                  <c:v>8</c:v>
                </c:pt>
                <c:pt idx="2">
                  <c:v>5</c:v>
                </c:pt>
                <c:pt idx="3">
                  <c:v>6</c:v>
                </c:pt>
                <c:pt idx="4">
                  <c:v>2</c:v>
                </c:pt>
                <c:pt idx="5">
                  <c:v>3</c:v>
                </c:pt>
                <c:pt idx="6">
                  <c:v>6</c:v>
                </c:pt>
                <c:pt idx="7">
                  <c:v>8</c:v>
                </c:pt>
                <c:pt idx="8">
                  <c:v>19</c:v>
                </c:pt>
                <c:pt idx="9">
                  <c:v>15</c:v>
                </c:pt>
              </c:numCache>
            </c:numRef>
          </c:val>
        </c:ser>
        <c:axId val="84980096"/>
        <c:axId val="84981632"/>
      </c:barChart>
      <c:catAx>
        <c:axId val="84980096"/>
        <c:scaling>
          <c:orientation val="minMax"/>
        </c:scaling>
        <c:axPos val="b"/>
        <c:majorTickMark val="none"/>
        <c:tickLblPos val="nextTo"/>
        <c:crossAx val="84981632"/>
        <c:crosses val="autoZero"/>
        <c:auto val="1"/>
        <c:lblAlgn val="ctr"/>
        <c:lblOffset val="100"/>
      </c:catAx>
      <c:valAx>
        <c:axId val="84981632"/>
        <c:scaling>
          <c:orientation val="minMax"/>
        </c:scaling>
        <c:axPos val="l"/>
        <c:majorGridlines/>
        <c:numFmt formatCode="General" sourceLinked="1"/>
        <c:majorTickMark val="none"/>
        <c:tickLblPos val="nextTo"/>
        <c:crossAx val="84980096"/>
        <c:crosses val="autoZero"/>
        <c:crossBetween val="between"/>
      </c:valAx>
    </c:plotArea>
    <c:legend>
      <c:legendPos val="r"/>
      <c:layout/>
    </c:legend>
    <c:plotVisOnly val="1"/>
  </c:chart>
  <c:spPr>
    <a:ln>
      <a:solidFill>
        <a:srgbClr val="292934"/>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 in 4th grade reading scores </a:t>
            </a:r>
            <a:r>
              <a:rPr lang="en-US" dirty="0" smtClean="0"/>
              <a:t>2003-2011</a:t>
            </a:r>
            <a:endParaRPr lang="en-US" dirty="0"/>
          </a:p>
        </c:rich>
      </c:tx>
      <c:layout/>
    </c:title>
    <c:plotArea>
      <c:layout/>
      <c:barChart>
        <c:barDir val="col"/>
        <c:grouping val="clustered"/>
        <c:ser>
          <c:idx val="0"/>
          <c:order val="0"/>
          <c:dPt>
            <c:idx val="4"/>
            <c:spPr>
              <a:solidFill>
                <a:srgbClr val="FF0000"/>
              </a:solidFill>
            </c:spPr>
          </c:dPt>
          <c:dPt>
            <c:idx val="8"/>
            <c:spPr>
              <a:solidFill>
                <a:srgbClr val="002060"/>
              </a:solidFill>
            </c:spPr>
          </c:dPt>
          <c:dLbls>
            <c:showVal val="1"/>
          </c:dLbls>
          <c:cat>
            <c:strRef>
              <c:f>'reading 4th'!$O$5:$O$15</c:f>
              <c:strCache>
                <c:ptCount val="11"/>
                <c:pt idx="0">
                  <c:v>Cleveland</c:v>
                </c:pt>
                <c:pt idx="1">
                  <c:v>Houston</c:v>
                </c:pt>
                <c:pt idx="2">
                  <c:v>Charlotte</c:v>
                </c:pt>
                <c:pt idx="3">
                  <c:v>Chicago</c:v>
                </c:pt>
                <c:pt idx="4">
                  <c:v>NYC</c:v>
                </c:pt>
                <c:pt idx="5">
                  <c:v>LA</c:v>
                </c:pt>
                <c:pt idx="6">
                  <c:v>SD</c:v>
                </c:pt>
                <c:pt idx="7">
                  <c:v>Boston</c:v>
                </c:pt>
                <c:pt idx="8">
                  <c:v>large city</c:v>
                </c:pt>
                <c:pt idx="9">
                  <c:v>DC</c:v>
                </c:pt>
                <c:pt idx="10">
                  <c:v>Atlanta</c:v>
                </c:pt>
              </c:strCache>
            </c:strRef>
          </c:cat>
          <c:val>
            <c:numRef>
              <c:f>'reading 4th'!$P$5:$P$15</c:f>
              <c:numCache>
                <c:formatCode>General</c:formatCode>
                <c:ptCount val="11"/>
                <c:pt idx="0">
                  <c:v>-4</c:v>
                </c:pt>
                <c:pt idx="1">
                  <c:v>6</c:v>
                </c:pt>
                <c:pt idx="2">
                  <c:v>6</c:v>
                </c:pt>
                <c:pt idx="3">
                  <c:v>8</c:v>
                </c:pt>
                <c:pt idx="4">
                  <c:v>8</c:v>
                </c:pt>
                <c:pt idx="5">
                  <c:v>9</c:v>
                </c:pt>
                <c:pt idx="6">
                  <c:v>9</c:v>
                </c:pt>
                <c:pt idx="7">
                  <c:v>9</c:v>
                </c:pt>
                <c:pt idx="8">
                  <c:v>10</c:v>
                </c:pt>
                <c:pt idx="9">
                  <c:v>20</c:v>
                </c:pt>
                <c:pt idx="10">
                  <c:v>23</c:v>
                </c:pt>
              </c:numCache>
            </c:numRef>
          </c:val>
        </c:ser>
        <c:axId val="47524480"/>
        <c:axId val="47554944"/>
      </c:barChart>
      <c:catAx>
        <c:axId val="47524480"/>
        <c:scaling>
          <c:orientation val="minMax"/>
        </c:scaling>
        <c:axPos val="b"/>
        <c:majorTickMark val="none"/>
        <c:tickLblPos val="nextTo"/>
        <c:crossAx val="47554944"/>
        <c:crosses val="autoZero"/>
        <c:auto val="1"/>
        <c:lblAlgn val="ctr"/>
        <c:lblOffset val="100"/>
      </c:catAx>
      <c:valAx>
        <c:axId val="47554944"/>
        <c:scaling>
          <c:orientation val="minMax"/>
        </c:scaling>
        <c:delete val="1"/>
        <c:axPos val="l"/>
        <c:majorGridlines/>
        <c:numFmt formatCode="General" sourceLinked="1"/>
        <c:majorTickMark val="none"/>
        <c:tickLblPos val="none"/>
        <c:crossAx val="47524480"/>
        <c:crosses val="autoZero"/>
        <c:crossBetween val="between"/>
      </c:valAx>
    </c:plotArea>
    <c:plotVisOnly val="1"/>
    <c:dispBlanksAs val="gap"/>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 in 4th grade </a:t>
            </a:r>
            <a:r>
              <a:rPr lang="en-US" dirty="0" smtClean="0"/>
              <a:t>reading scores  2003-2011</a:t>
            </a:r>
            <a:endParaRPr lang="en-US" dirty="0"/>
          </a:p>
        </c:rich>
      </c:tx>
      <c:layout/>
    </c:title>
    <c:plotArea>
      <c:layout/>
      <c:barChart>
        <c:barDir val="col"/>
        <c:grouping val="clustered"/>
        <c:ser>
          <c:idx val="0"/>
          <c:order val="0"/>
          <c:dPt>
            <c:idx val="5"/>
            <c:spPr>
              <a:solidFill>
                <a:srgbClr val="FF0000"/>
              </a:solidFill>
            </c:spPr>
          </c:dPt>
          <c:dPt>
            <c:idx val="8"/>
            <c:spPr>
              <a:solidFill>
                <a:srgbClr val="002060"/>
              </a:solidFill>
            </c:spPr>
          </c:dPt>
          <c:dLbls>
            <c:showVal val="1"/>
          </c:dLbls>
          <c:cat>
            <c:strRef>
              <c:f>'reading 4th'!$E$102:$E$112</c:f>
              <c:strCache>
                <c:ptCount val="11"/>
                <c:pt idx="0">
                  <c:v>Cleveland</c:v>
                </c:pt>
                <c:pt idx="1">
                  <c:v>SD</c:v>
                </c:pt>
                <c:pt idx="2">
                  <c:v>Houston</c:v>
                </c:pt>
                <c:pt idx="3">
                  <c:v>DC</c:v>
                </c:pt>
                <c:pt idx="4">
                  <c:v>LA</c:v>
                </c:pt>
                <c:pt idx="5">
                  <c:v>NYC</c:v>
                </c:pt>
                <c:pt idx="6">
                  <c:v>Chicago</c:v>
                </c:pt>
                <c:pt idx="7">
                  <c:v>Boston</c:v>
                </c:pt>
                <c:pt idx="8">
                  <c:v>large city</c:v>
                </c:pt>
                <c:pt idx="9">
                  <c:v>Charlotte</c:v>
                </c:pt>
                <c:pt idx="10">
                  <c:v>Atlanta</c:v>
                </c:pt>
              </c:strCache>
            </c:strRef>
          </c:cat>
          <c:val>
            <c:numRef>
              <c:f>'reading 4th'!$F$102:$F$112</c:f>
              <c:numCache>
                <c:formatCode>General</c:formatCode>
                <c:ptCount val="11"/>
                <c:pt idx="0">
                  <c:v>-2</c:v>
                </c:pt>
                <c:pt idx="1">
                  <c:v>6</c:v>
                </c:pt>
                <c:pt idx="2">
                  <c:v>6</c:v>
                </c:pt>
                <c:pt idx="3">
                  <c:v>7</c:v>
                </c:pt>
                <c:pt idx="4">
                  <c:v>7</c:v>
                </c:pt>
                <c:pt idx="5">
                  <c:v>7</c:v>
                </c:pt>
                <c:pt idx="6">
                  <c:v>8</c:v>
                </c:pt>
                <c:pt idx="7">
                  <c:v>8</c:v>
                </c:pt>
                <c:pt idx="8">
                  <c:v>8</c:v>
                </c:pt>
                <c:pt idx="9">
                  <c:v>11</c:v>
                </c:pt>
                <c:pt idx="10">
                  <c:v>12</c:v>
                </c:pt>
              </c:numCache>
            </c:numRef>
          </c:val>
        </c:ser>
        <c:axId val="85089280"/>
        <c:axId val="85103360"/>
      </c:barChart>
      <c:catAx>
        <c:axId val="85089280"/>
        <c:scaling>
          <c:orientation val="minMax"/>
        </c:scaling>
        <c:axPos val="b"/>
        <c:majorTickMark val="none"/>
        <c:tickLblPos val="nextTo"/>
        <c:crossAx val="85103360"/>
        <c:crosses val="autoZero"/>
        <c:auto val="1"/>
        <c:lblAlgn val="ctr"/>
        <c:lblOffset val="100"/>
      </c:catAx>
      <c:valAx>
        <c:axId val="85103360"/>
        <c:scaling>
          <c:orientation val="minMax"/>
        </c:scaling>
        <c:delete val="1"/>
        <c:axPos val="l"/>
        <c:majorGridlines/>
        <c:numFmt formatCode="General" sourceLinked="1"/>
        <c:majorTickMark val="none"/>
        <c:tickLblPos val="none"/>
        <c:crossAx val="85089280"/>
        <c:crosses val="autoZero"/>
        <c:crossBetween val="between"/>
      </c:valAx>
    </c:plotArea>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8th grade reading </a:t>
            </a:r>
            <a:r>
              <a:rPr lang="en-US" dirty="0" smtClean="0"/>
              <a:t>scores 2003-2011</a:t>
            </a:r>
            <a:endParaRPr lang="en-US" dirty="0"/>
          </a:p>
        </c:rich>
      </c:tx>
      <c:layout>
        <c:manualLayout>
          <c:xMode val="edge"/>
          <c:yMode val="edge"/>
          <c:x val="0.16496506622909224"/>
          <c:y val="4.3583535108958835E-2"/>
        </c:manualLayout>
      </c:layout>
    </c:title>
    <c:plotArea>
      <c:layout/>
      <c:barChart>
        <c:barDir val="col"/>
        <c:grouping val="clustered"/>
        <c:ser>
          <c:idx val="0"/>
          <c:order val="0"/>
          <c:dPt>
            <c:idx val="4"/>
            <c:spPr>
              <a:solidFill>
                <a:srgbClr val="FF0000"/>
              </a:solidFill>
            </c:spPr>
          </c:dPt>
          <c:dPt>
            <c:idx val="7"/>
            <c:spPr>
              <a:solidFill>
                <a:srgbClr val="002060"/>
              </a:solidFill>
            </c:spPr>
          </c:dPt>
          <c:dLbls>
            <c:showVal val="1"/>
          </c:dLbls>
          <c:cat>
            <c:strRef>
              <c:f>'reading 8th'!$G$71:$G$80</c:f>
              <c:strCache>
                <c:ptCount val="10"/>
                <c:pt idx="0">
                  <c:v>DC</c:v>
                </c:pt>
                <c:pt idx="1">
                  <c:v>Cleveland</c:v>
                </c:pt>
                <c:pt idx="2">
                  <c:v>Boston</c:v>
                </c:pt>
                <c:pt idx="3">
                  <c:v>Chicago</c:v>
                </c:pt>
                <c:pt idx="4">
                  <c:v>NYC</c:v>
                </c:pt>
                <c:pt idx="5">
                  <c:v>SD</c:v>
                </c:pt>
                <c:pt idx="6">
                  <c:v>Houston</c:v>
                </c:pt>
                <c:pt idx="7">
                  <c:v>large city</c:v>
                </c:pt>
                <c:pt idx="8">
                  <c:v>Charlotte</c:v>
                </c:pt>
                <c:pt idx="9">
                  <c:v>LA</c:v>
                </c:pt>
              </c:strCache>
            </c:strRef>
          </c:cat>
          <c:val>
            <c:numRef>
              <c:f>'reading 8th'!$H$71:$H$80</c:f>
              <c:numCache>
                <c:formatCode>General</c:formatCode>
                <c:ptCount val="10"/>
                <c:pt idx="0">
                  <c:v>-4</c:v>
                </c:pt>
                <c:pt idx="1">
                  <c:v>0</c:v>
                </c:pt>
                <c:pt idx="2">
                  <c:v>2</c:v>
                </c:pt>
                <c:pt idx="3">
                  <c:v>3</c:v>
                </c:pt>
                <c:pt idx="4">
                  <c:v>5</c:v>
                </c:pt>
                <c:pt idx="5">
                  <c:v>5</c:v>
                </c:pt>
                <c:pt idx="6">
                  <c:v>6</c:v>
                </c:pt>
                <c:pt idx="7">
                  <c:v>7</c:v>
                </c:pt>
                <c:pt idx="8">
                  <c:v>8</c:v>
                </c:pt>
                <c:pt idx="9">
                  <c:v>11</c:v>
                </c:pt>
              </c:numCache>
            </c:numRef>
          </c:val>
        </c:ser>
        <c:axId val="85124224"/>
        <c:axId val="85125760"/>
      </c:barChart>
      <c:catAx>
        <c:axId val="85124224"/>
        <c:scaling>
          <c:orientation val="minMax"/>
        </c:scaling>
        <c:axPos val="b"/>
        <c:majorTickMark val="none"/>
        <c:tickLblPos val="nextTo"/>
        <c:crossAx val="85125760"/>
        <c:crosses val="autoZero"/>
        <c:auto val="1"/>
        <c:lblAlgn val="ctr"/>
        <c:lblOffset val="100"/>
      </c:catAx>
      <c:valAx>
        <c:axId val="85125760"/>
        <c:scaling>
          <c:orientation val="minMax"/>
        </c:scaling>
        <c:delete val="1"/>
        <c:axPos val="l"/>
        <c:majorGridlines/>
        <c:numFmt formatCode="General" sourceLinked="1"/>
        <c:majorTickMark val="none"/>
        <c:tickLblPos val="none"/>
        <c:crossAx val="85124224"/>
        <c:crosses val="autoZero"/>
        <c:crossBetween val="between"/>
      </c:valAx>
    </c:plotArea>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 in 4th grade math scores </a:t>
            </a:r>
            <a:r>
              <a:rPr lang="en-US" dirty="0" smtClean="0"/>
              <a:t>2003-2011</a:t>
            </a:r>
            <a:endParaRPr lang="en-US" dirty="0"/>
          </a:p>
        </c:rich>
      </c:tx>
      <c:layout/>
    </c:title>
    <c:plotArea>
      <c:layout/>
      <c:barChart>
        <c:barDir val="col"/>
        <c:grouping val="clustered"/>
        <c:ser>
          <c:idx val="0"/>
          <c:order val="0"/>
          <c:dPt>
            <c:idx val="3"/>
            <c:spPr>
              <a:solidFill>
                <a:srgbClr val="FF0000"/>
              </a:solidFill>
            </c:spPr>
          </c:dPt>
          <c:dPt>
            <c:idx val="7"/>
            <c:spPr>
              <a:solidFill>
                <a:srgbClr val="002060"/>
              </a:solidFill>
            </c:spPr>
          </c:dPt>
          <c:dLbls>
            <c:showVal val="1"/>
          </c:dLbls>
          <c:cat>
            <c:strRef>
              <c:f>'math 4th'!$J$72:$J$82</c:f>
              <c:strCache>
                <c:ptCount val="11"/>
                <c:pt idx="0">
                  <c:v>Cleveland</c:v>
                </c:pt>
                <c:pt idx="1">
                  <c:v>Charlotte</c:v>
                </c:pt>
                <c:pt idx="2">
                  <c:v>LA</c:v>
                </c:pt>
                <c:pt idx="3">
                  <c:v>NYC</c:v>
                </c:pt>
                <c:pt idx="4">
                  <c:v>Atlanta</c:v>
                </c:pt>
                <c:pt idx="5">
                  <c:v>Chicago</c:v>
                </c:pt>
                <c:pt idx="6">
                  <c:v>Houston</c:v>
                </c:pt>
                <c:pt idx="7">
                  <c:v>large city</c:v>
                </c:pt>
                <c:pt idx="8">
                  <c:v>DC</c:v>
                </c:pt>
                <c:pt idx="9">
                  <c:v>SD</c:v>
                </c:pt>
                <c:pt idx="10">
                  <c:v>Boston</c:v>
                </c:pt>
              </c:strCache>
            </c:strRef>
          </c:cat>
          <c:val>
            <c:numRef>
              <c:f>'math 4th'!$K$72:$K$82</c:f>
              <c:numCache>
                <c:formatCode>General</c:formatCode>
                <c:ptCount val="11"/>
                <c:pt idx="0">
                  <c:v>1</c:v>
                </c:pt>
                <c:pt idx="1">
                  <c:v>6</c:v>
                </c:pt>
                <c:pt idx="2">
                  <c:v>7</c:v>
                </c:pt>
                <c:pt idx="3">
                  <c:v>9</c:v>
                </c:pt>
                <c:pt idx="4">
                  <c:v>9</c:v>
                </c:pt>
                <c:pt idx="5">
                  <c:v>9</c:v>
                </c:pt>
                <c:pt idx="6">
                  <c:v>10</c:v>
                </c:pt>
                <c:pt idx="7">
                  <c:v>10</c:v>
                </c:pt>
                <c:pt idx="8">
                  <c:v>11</c:v>
                </c:pt>
                <c:pt idx="9">
                  <c:v>12</c:v>
                </c:pt>
                <c:pt idx="10">
                  <c:v>16</c:v>
                </c:pt>
              </c:numCache>
            </c:numRef>
          </c:val>
        </c:ser>
        <c:axId val="85158912"/>
        <c:axId val="85164800"/>
      </c:barChart>
      <c:catAx>
        <c:axId val="85158912"/>
        <c:scaling>
          <c:orientation val="minMax"/>
        </c:scaling>
        <c:axPos val="b"/>
        <c:majorTickMark val="none"/>
        <c:tickLblPos val="nextTo"/>
        <c:crossAx val="85164800"/>
        <c:crosses val="autoZero"/>
        <c:auto val="1"/>
        <c:lblAlgn val="ctr"/>
        <c:lblOffset val="100"/>
      </c:catAx>
      <c:valAx>
        <c:axId val="85164800"/>
        <c:scaling>
          <c:orientation val="minMax"/>
        </c:scaling>
        <c:delete val="1"/>
        <c:axPos val="l"/>
        <c:majorGridlines/>
        <c:numFmt formatCode="General" sourceLinked="1"/>
        <c:majorTickMark val="none"/>
        <c:tickLblPos val="none"/>
        <c:crossAx val="85158912"/>
        <c:crosses val="autoZero"/>
        <c:crossBetween val="between"/>
      </c:valAx>
    </c:plotArea>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a:t>
            </a:r>
            <a:r>
              <a:rPr lang="en-US" dirty="0" smtClean="0"/>
              <a:t>8</a:t>
            </a:r>
            <a:r>
              <a:rPr lang="en-US" baseline="30000" dirty="0" smtClean="0"/>
              <a:t>th</a:t>
            </a:r>
            <a:r>
              <a:rPr lang="en-US" dirty="0" smtClean="0"/>
              <a:t> grade math scores 2003-2011</a:t>
            </a:r>
            <a:endParaRPr lang="en-US" dirty="0"/>
          </a:p>
        </c:rich>
      </c:tx>
      <c:layout/>
    </c:title>
    <c:plotArea>
      <c:layout/>
      <c:barChart>
        <c:barDir val="col"/>
        <c:grouping val="clustered"/>
        <c:ser>
          <c:idx val="0"/>
          <c:order val="0"/>
          <c:dPt>
            <c:idx val="1"/>
            <c:spPr>
              <a:solidFill>
                <a:srgbClr val="FF0000"/>
              </a:solidFill>
            </c:spPr>
          </c:dPt>
          <c:dPt>
            <c:idx val="5"/>
            <c:spPr>
              <a:solidFill>
                <a:srgbClr val="002060"/>
              </a:solidFill>
            </c:spPr>
          </c:dPt>
          <c:dLbls>
            <c:showVal val="1"/>
          </c:dLbls>
          <c:cat>
            <c:strRef>
              <c:f>'math 8th'!$G$56:$G$66</c:f>
              <c:strCache>
                <c:ptCount val="11"/>
                <c:pt idx="0">
                  <c:v>Cleveland</c:v>
                </c:pt>
                <c:pt idx="1">
                  <c:v>NYC</c:v>
                </c:pt>
                <c:pt idx="2">
                  <c:v>Charlotte</c:v>
                </c:pt>
                <c:pt idx="3">
                  <c:v>DC</c:v>
                </c:pt>
                <c:pt idx="4">
                  <c:v>SD</c:v>
                </c:pt>
                <c:pt idx="5">
                  <c:v>large city</c:v>
                </c:pt>
                <c:pt idx="6">
                  <c:v>Chicago</c:v>
                </c:pt>
                <c:pt idx="7">
                  <c:v>LA</c:v>
                </c:pt>
                <c:pt idx="8">
                  <c:v>Houston</c:v>
                </c:pt>
                <c:pt idx="9">
                  <c:v>Boston</c:v>
                </c:pt>
                <c:pt idx="10">
                  <c:v>Atlanta</c:v>
                </c:pt>
              </c:strCache>
            </c:strRef>
          </c:cat>
          <c:val>
            <c:numRef>
              <c:f>'math 8th'!$H$56:$H$66</c:f>
              <c:numCache>
                <c:formatCode>General</c:formatCode>
                <c:ptCount val="11"/>
                <c:pt idx="0">
                  <c:v>3</c:v>
                </c:pt>
                <c:pt idx="1">
                  <c:v>9</c:v>
                </c:pt>
                <c:pt idx="2">
                  <c:v>11</c:v>
                </c:pt>
                <c:pt idx="3">
                  <c:v>11</c:v>
                </c:pt>
                <c:pt idx="4">
                  <c:v>13</c:v>
                </c:pt>
                <c:pt idx="5">
                  <c:v>14</c:v>
                </c:pt>
                <c:pt idx="6">
                  <c:v>15</c:v>
                </c:pt>
                <c:pt idx="7">
                  <c:v>17</c:v>
                </c:pt>
                <c:pt idx="8">
                  <c:v>17</c:v>
                </c:pt>
                <c:pt idx="9">
                  <c:v>19</c:v>
                </c:pt>
                <c:pt idx="10">
                  <c:v>21</c:v>
                </c:pt>
              </c:numCache>
            </c:numRef>
          </c:val>
        </c:ser>
        <c:axId val="85206144"/>
        <c:axId val="85207680"/>
      </c:barChart>
      <c:catAx>
        <c:axId val="85206144"/>
        <c:scaling>
          <c:orientation val="minMax"/>
        </c:scaling>
        <c:axPos val="b"/>
        <c:majorTickMark val="none"/>
        <c:tickLblPos val="nextTo"/>
        <c:crossAx val="85207680"/>
        <c:crosses val="autoZero"/>
        <c:auto val="1"/>
        <c:lblAlgn val="ctr"/>
        <c:lblOffset val="100"/>
      </c:catAx>
      <c:valAx>
        <c:axId val="85207680"/>
        <c:scaling>
          <c:orientation val="minMax"/>
        </c:scaling>
        <c:delete val="1"/>
        <c:axPos val="l"/>
        <c:majorGridlines/>
        <c:numFmt formatCode="General" sourceLinked="1"/>
        <c:majorTickMark val="none"/>
        <c:tickLblPos val="none"/>
        <c:crossAx val="85206144"/>
        <c:crosses val="autoZero"/>
        <c:crossBetween val="between"/>
      </c:valAx>
    </c:plotArea>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600" dirty="0"/>
              <a:t>change</a:t>
            </a:r>
            <a:r>
              <a:rPr lang="en-US" sz="1600" baseline="0" dirty="0"/>
              <a:t> in </a:t>
            </a:r>
            <a:r>
              <a:rPr lang="en-US" sz="1600" dirty="0"/>
              <a:t>4th reading</a:t>
            </a:r>
            <a:r>
              <a:rPr lang="en-US" sz="1600" baseline="0" dirty="0"/>
              <a:t> scores </a:t>
            </a:r>
            <a:endParaRPr lang="en-US" sz="1600" baseline="0" dirty="0" smtClean="0"/>
          </a:p>
          <a:p>
            <a:pPr>
              <a:defRPr/>
            </a:pPr>
            <a:r>
              <a:rPr lang="en-US" sz="1600" baseline="0" dirty="0" smtClean="0"/>
              <a:t>2003-2011 </a:t>
            </a:r>
            <a:endParaRPr lang="en-US" sz="1600" dirty="0"/>
          </a:p>
        </c:rich>
      </c:tx>
      <c:layout>
        <c:manualLayout>
          <c:xMode val="edge"/>
          <c:yMode val="edge"/>
          <c:x val="0.100340332458443"/>
          <c:y val="0"/>
        </c:manualLayout>
      </c:layout>
    </c:title>
    <c:plotArea>
      <c:layout/>
      <c:barChart>
        <c:barDir val="col"/>
        <c:grouping val="clustered"/>
        <c:ser>
          <c:idx val="0"/>
          <c:order val="0"/>
          <c:tx>
            <c:strRef>
              <c:f>'reading 4th'!$D$70</c:f>
              <c:strCache>
                <c:ptCount val="1"/>
                <c:pt idx="0">
                  <c:v>nonpoor4read</c:v>
                </c:pt>
              </c:strCache>
            </c:strRef>
          </c:tx>
          <c:dPt>
            <c:idx val="0"/>
            <c:spPr>
              <a:solidFill>
                <a:srgbClr val="FF0000"/>
              </a:solidFill>
            </c:spPr>
          </c:dPt>
          <c:dPt>
            <c:idx val="3"/>
            <c:spPr>
              <a:solidFill>
                <a:srgbClr val="002060"/>
              </a:solidFill>
            </c:spPr>
          </c:dPt>
          <c:dLbls>
            <c:showVal val="1"/>
          </c:dLbls>
          <c:cat>
            <c:strRef>
              <c:f>'reading 4th'!$C$71:$C$80</c:f>
              <c:strCache>
                <c:ptCount val="10"/>
                <c:pt idx="0">
                  <c:v>NYC</c:v>
                </c:pt>
                <c:pt idx="1">
                  <c:v>Chicago</c:v>
                </c:pt>
                <c:pt idx="2">
                  <c:v>Charlotte</c:v>
                </c:pt>
                <c:pt idx="3">
                  <c:v>large city</c:v>
                </c:pt>
                <c:pt idx="4">
                  <c:v>Atlanta</c:v>
                </c:pt>
                <c:pt idx="5">
                  <c:v>Boston</c:v>
                </c:pt>
                <c:pt idx="6">
                  <c:v>LA</c:v>
                </c:pt>
                <c:pt idx="7">
                  <c:v>SD</c:v>
                </c:pt>
                <c:pt idx="8">
                  <c:v>Houston</c:v>
                </c:pt>
                <c:pt idx="9">
                  <c:v>DC</c:v>
                </c:pt>
              </c:strCache>
            </c:strRef>
          </c:cat>
          <c:val>
            <c:numRef>
              <c:f>'reading 4th'!$D$71:$D$80</c:f>
              <c:numCache>
                <c:formatCode>General</c:formatCode>
                <c:ptCount val="10"/>
                <c:pt idx="0">
                  <c:v>1</c:v>
                </c:pt>
                <c:pt idx="1">
                  <c:v>3</c:v>
                </c:pt>
                <c:pt idx="2">
                  <c:v>6</c:v>
                </c:pt>
                <c:pt idx="3">
                  <c:v>9</c:v>
                </c:pt>
                <c:pt idx="4">
                  <c:v>14</c:v>
                </c:pt>
                <c:pt idx="5">
                  <c:v>15</c:v>
                </c:pt>
                <c:pt idx="6">
                  <c:v>16</c:v>
                </c:pt>
                <c:pt idx="7">
                  <c:v>16</c:v>
                </c:pt>
                <c:pt idx="8">
                  <c:v>18</c:v>
                </c:pt>
                <c:pt idx="9">
                  <c:v>28</c:v>
                </c:pt>
              </c:numCache>
            </c:numRef>
          </c:val>
        </c:ser>
        <c:axId val="85224832"/>
        <c:axId val="85255296"/>
      </c:barChart>
      <c:catAx>
        <c:axId val="85224832"/>
        <c:scaling>
          <c:orientation val="minMax"/>
        </c:scaling>
        <c:axPos val="b"/>
        <c:tickLblPos val="nextTo"/>
        <c:crossAx val="85255296"/>
        <c:crosses val="autoZero"/>
        <c:auto val="1"/>
        <c:lblAlgn val="ctr"/>
        <c:lblOffset val="100"/>
      </c:catAx>
      <c:valAx>
        <c:axId val="85255296"/>
        <c:scaling>
          <c:orientation val="minMax"/>
        </c:scaling>
        <c:delete val="1"/>
        <c:axPos val="l"/>
        <c:majorGridlines/>
        <c:numFmt formatCode="General" sourceLinked="1"/>
        <c:tickLblPos val="none"/>
        <c:crossAx val="85224832"/>
        <c:crosses val="autoZero"/>
        <c:crossBetween val="between"/>
      </c:valAx>
    </c:plotArea>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8th grade reading scores </a:t>
            </a:r>
            <a:r>
              <a:rPr lang="en-US" dirty="0" smtClean="0"/>
              <a:t>2003-2011</a:t>
            </a:r>
            <a:endParaRPr lang="en-US" dirty="0"/>
          </a:p>
        </c:rich>
      </c:tx>
      <c:layout/>
    </c:title>
    <c:plotArea>
      <c:layout/>
      <c:barChart>
        <c:barDir val="col"/>
        <c:grouping val="clustered"/>
        <c:ser>
          <c:idx val="0"/>
          <c:order val="0"/>
          <c:dPt>
            <c:idx val="0"/>
            <c:spPr>
              <a:solidFill>
                <a:srgbClr val="FF0000"/>
              </a:solidFill>
            </c:spPr>
          </c:dPt>
          <c:dPt>
            <c:idx val="3"/>
            <c:spPr>
              <a:solidFill>
                <a:srgbClr val="002060"/>
              </a:solidFill>
            </c:spPr>
          </c:dPt>
          <c:dLbls>
            <c:showVal val="1"/>
          </c:dLbls>
          <c:cat>
            <c:strRef>
              <c:f>'reading 8th'!$G$41:$G$50</c:f>
              <c:strCache>
                <c:ptCount val="10"/>
                <c:pt idx="0">
                  <c:v>NYC</c:v>
                </c:pt>
                <c:pt idx="1">
                  <c:v>Charlotte</c:v>
                </c:pt>
                <c:pt idx="2">
                  <c:v>Chicago</c:v>
                </c:pt>
                <c:pt idx="3">
                  <c:v>large city</c:v>
                </c:pt>
                <c:pt idx="4">
                  <c:v>Houston</c:v>
                </c:pt>
                <c:pt idx="5">
                  <c:v>Boston</c:v>
                </c:pt>
                <c:pt idx="6">
                  <c:v>SD</c:v>
                </c:pt>
                <c:pt idx="7">
                  <c:v>DC</c:v>
                </c:pt>
                <c:pt idx="8">
                  <c:v>Atlanta</c:v>
                </c:pt>
                <c:pt idx="9">
                  <c:v>LA</c:v>
                </c:pt>
              </c:strCache>
            </c:strRef>
          </c:cat>
          <c:val>
            <c:numRef>
              <c:f>'reading 8th'!$H$41:$H$50</c:f>
              <c:numCache>
                <c:formatCode>General</c:formatCode>
                <c:ptCount val="10"/>
                <c:pt idx="0">
                  <c:v>-11</c:v>
                </c:pt>
                <c:pt idx="1">
                  <c:v>5</c:v>
                </c:pt>
                <c:pt idx="2">
                  <c:v>6</c:v>
                </c:pt>
                <c:pt idx="3">
                  <c:v>8</c:v>
                </c:pt>
                <c:pt idx="4">
                  <c:v>10</c:v>
                </c:pt>
                <c:pt idx="5">
                  <c:v>10</c:v>
                </c:pt>
                <c:pt idx="6">
                  <c:v>11</c:v>
                </c:pt>
                <c:pt idx="7">
                  <c:v>11</c:v>
                </c:pt>
                <c:pt idx="8">
                  <c:v>19</c:v>
                </c:pt>
                <c:pt idx="9">
                  <c:v>24</c:v>
                </c:pt>
              </c:numCache>
            </c:numRef>
          </c:val>
        </c:ser>
        <c:axId val="86337024"/>
        <c:axId val="86338560"/>
      </c:barChart>
      <c:catAx>
        <c:axId val="86337024"/>
        <c:scaling>
          <c:orientation val="minMax"/>
        </c:scaling>
        <c:axPos val="b"/>
        <c:majorTickMark val="none"/>
        <c:tickLblPos val="nextTo"/>
        <c:crossAx val="86338560"/>
        <c:crosses val="autoZero"/>
        <c:auto val="1"/>
        <c:lblAlgn val="ctr"/>
        <c:lblOffset val="100"/>
      </c:catAx>
      <c:valAx>
        <c:axId val="86338560"/>
        <c:scaling>
          <c:orientation val="minMax"/>
        </c:scaling>
        <c:delete val="1"/>
        <c:axPos val="l"/>
        <c:majorGridlines/>
        <c:numFmt formatCode="General" sourceLinked="1"/>
        <c:majorTickMark val="none"/>
        <c:tickLblPos val="none"/>
        <c:crossAx val="86337024"/>
        <c:crosses val="autoZero"/>
        <c:crossBetween val="between"/>
      </c:valAx>
    </c:plotArea>
    <c:plotVisOnly val="1"/>
    <c:dispBlanksAs val="gap"/>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a:t>
            </a:r>
            <a:r>
              <a:rPr lang="en-US" dirty="0" smtClean="0"/>
              <a:t>hange </a:t>
            </a:r>
            <a:r>
              <a:rPr lang="en-US" dirty="0"/>
              <a:t>in 4th grade math</a:t>
            </a:r>
            <a:r>
              <a:rPr lang="en-US" baseline="0" dirty="0"/>
              <a:t> scores</a:t>
            </a:r>
          </a:p>
          <a:p>
            <a:pPr>
              <a:defRPr/>
            </a:pPr>
            <a:r>
              <a:rPr lang="en-US" baseline="0" dirty="0" smtClean="0"/>
              <a:t>2003-2011</a:t>
            </a:r>
            <a:endParaRPr lang="en-US" dirty="0"/>
          </a:p>
        </c:rich>
      </c:tx>
      <c:layout/>
    </c:title>
    <c:plotArea>
      <c:layout/>
      <c:barChart>
        <c:barDir val="col"/>
        <c:grouping val="clustered"/>
        <c:ser>
          <c:idx val="0"/>
          <c:order val="0"/>
          <c:dPt>
            <c:idx val="0"/>
            <c:spPr>
              <a:solidFill>
                <a:srgbClr val="FF0000"/>
              </a:solidFill>
            </c:spPr>
          </c:dPt>
          <c:dPt>
            <c:idx val="2"/>
            <c:spPr>
              <a:solidFill>
                <a:srgbClr val="002060"/>
              </a:solidFill>
            </c:spPr>
          </c:dPt>
          <c:dLbls>
            <c:showVal val="1"/>
          </c:dLbls>
          <c:cat>
            <c:strRef>
              <c:f>'math 4th'!$I$60:$I$68</c:f>
              <c:strCache>
                <c:ptCount val="9"/>
                <c:pt idx="0">
                  <c:v>NYC</c:v>
                </c:pt>
                <c:pt idx="1">
                  <c:v>Charlotte</c:v>
                </c:pt>
                <c:pt idx="2">
                  <c:v>large city</c:v>
                </c:pt>
                <c:pt idx="3">
                  <c:v>Houston</c:v>
                </c:pt>
                <c:pt idx="4">
                  <c:v>LA</c:v>
                </c:pt>
                <c:pt idx="5">
                  <c:v>Chicago</c:v>
                </c:pt>
                <c:pt idx="6">
                  <c:v>Boston</c:v>
                </c:pt>
                <c:pt idx="7">
                  <c:v>SD</c:v>
                </c:pt>
                <c:pt idx="8">
                  <c:v>DC</c:v>
                </c:pt>
              </c:strCache>
            </c:strRef>
          </c:cat>
          <c:val>
            <c:numRef>
              <c:f>'math 4th'!$J$60:$J$68</c:f>
              <c:numCache>
                <c:formatCode>General</c:formatCode>
                <c:ptCount val="9"/>
                <c:pt idx="0">
                  <c:v>5</c:v>
                </c:pt>
                <c:pt idx="1">
                  <c:v>8</c:v>
                </c:pt>
                <c:pt idx="2">
                  <c:v>10</c:v>
                </c:pt>
                <c:pt idx="3">
                  <c:v>14</c:v>
                </c:pt>
                <c:pt idx="4">
                  <c:v>16</c:v>
                </c:pt>
                <c:pt idx="5">
                  <c:v>16</c:v>
                </c:pt>
                <c:pt idx="6">
                  <c:v>18</c:v>
                </c:pt>
                <c:pt idx="7">
                  <c:v>19</c:v>
                </c:pt>
                <c:pt idx="8">
                  <c:v>29</c:v>
                </c:pt>
              </c:numCache>
            </c:numRef>
          </c:val>
        </c:ser>
        <c:axId val="86371712"/>
        <c:axId val="86381696"/>
      </c:barChart>
      <c:catAx>
        <c:axId val="86371712"/>
        <c:scaling>
          <c:orientation val="minMax"/>
        </c:scaling>
        <c:axPos val="b"/>
        <c:majorTickMark val="none"/>
        <c:tickLblPos val="nextTo"/>
        <c:crossAx val="86381696"/>
        <c:crosses val="autoZero"/>
        <c:auto val="1"/>
        <c:lblAlgn val="ctr"/>
        <c:lblOffset val="100"/>
      </c:catAx>
      <c:valAx>
        <c:axId val="86381696"/>
        <c:scaling>
          <c:orientation val="minMax"/>
        </c:scaling>
        <c:delete val="1"/>
        <c:axPos val="l"/>
        <c:majorGridlines/>
        <c:numFmt formatCode="General" sourceLinked="1"/>
        <c:majorTickMark val="none"/>
        <c:tickLblPos val="none"/>
        <c:crossAx val="86371712"/>
        <c:crosses val="autoZero"/>
        <c:crossBetween val="between"/>
      </c:valAx>
    </c:plotArea>
    <c:plotVisOnly val="1"/>
    <c:dispBlanksAs val="gap"/>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a:t>
            </a:r>
            <a:r>
              <a:rPr lang="en-US" dirty="0" smtClean="0"/>
              <a:t>hange </a:t>
            </a:r>
            <a:r>
              <a:rPr lang="en-US" dirty="0"/>
              <a:t>in 8th grade math scores</a:t>
            </a:r>
          </a:p>
          <a:p>
            <a:pPr>
              <a:defRPr/>
            </a:pPr>
            <a:r>
              <a:rPr lang="en-US" dirty="0" smtClean="0"/>
              <a:t>2003-2011</a:t>
            </a:r>
            <a:endParaRPr lang="en-US" dirty="0"/>
          </a:p>
        </c:rich>
      </c:tx>
      <c:layout/>
    </c:title>
    <c:plotArea>
      <c:layout/>
      <c:barChart>
        <c:barDir val="col"/>
        <c:grouping val="clustered"/>
        <c:ser>
          <c:idx val="0"/>
          <c:order val="0"/>
          <c:spPr>
            <a:solidFill>
              <a:schemeClr val="accent1"/>
            </a:solidFill>
          </c:spPr>
          <c:dPt>
            <c:idx val="0"/>
            <c:spPr>
              <a:solidFill>
                <a:srgbClr val="FF0000"/>
              </a:solidFill>
            </c:spPr>
          </c:dPt>
          <c:dPt>
            <c:idx val="3"/>
            <c:spPr>
              <a:solidFill>
                <a:srgbClr val="002060"/>
              </a:solidFill>
            </c:spPr>
          </c:dPt>
          <c:dLbls>
            <c:showVal val="1"/>
          </c:dLbls>
          <c:cat>
            <c:strRef>
              <c:f>'math 8th'!$G$72:$G$81</c:f>
              <c:strCache>
                <c:ptCount val="10"/>
                <c:pt idx="0">
                  <c:v>NYC</c:v>
                </c:pt>
                <c:pt idx="1">
                  <c:v>Chicago</c:v>
                </c:pt>
                <c:pt idx="2">
                  <c:v>Charlotte</c:v>
                </c:pt>
                <c:pt idx="3">
                  <c:v>large city</c:v>
                </c:pt>
                <c:pt idx="4">
                  <c:v>Houston</c:v>
                </c:pt>
                <c:pt idx="5">
                  <c:v>Boston</c:v>
                </c:pt>
                <c:pt idx="6">
                  <c:v>SD</c:v>
                </c:pt>
                <c:pt idx="7">
                  <c:v>DC</c:v>
                </c:pt>
                <c:pt idx="8">
                  <c:v>Atlanta</c:v>
                </c:pt>
                <c:pt idx="9">
                  <c:v>LA</c:v>
                </c:pt>
              </c:strCache>
            </c:strRef>
          </c:cat>
          <c:val>
            <c:numRef>
              <c:f>'math 8th'!$H$72:$H$81</c:f>
              <c:numCache>
                <c:formatCode>General</c:formatCode>
                <c:ptCount val="10"/>
                <c:pt idx="0">
                  <c:v>-7</c:v>
                </c:pt>
                <c:pt idx="1">
                  <c:v>10</c:v>
                </c:pt>
                <c:pt idx="2">
                  <c:v>14</c:v>
                </c:pt>
                <c:pt idx="3">
                  <c:v>14</c:v>
                </c:pt>
                <c:pt idx="4">
                  <c:v>15</c:v>
                </c:pt>
                <c:pt idx="5">
                  <c:v>20</c:v>
                </c:pt>
                <c:pt idx="6">
                  <c:v>21</c:v>
                </c:pt>
                <c:pt idx="7">
                  <c:v>24</c:v>
                </c:pt>
                <c:pt idx="8">
                  <c:v>27</c:v>
                </c:pt>
                <c:pt idx="9">
                  <c:v>38</c:v>
                </c:pt>
              </c:numCache>
            </c:numRef>
          </c:val>
        </c:ser>
        <c:axId val="86402560"/>
        <c:axId val="86404096"/>
      </c:barChart>
      <c:catAx>
        <c:axId val="86402560"/>
        <c:scaling>
          <c:orientation val="minMax"/>
        </c:scaling>
        <c:axPos val="b"/>
        <c:majorTickMark val="none"/>
        <c:tickLblPos val="nextTo"/>
        <c:crossAx val="86404096"/>
        <c:crosses val="autoZero"/>
        <c:auto val="1"/>
        <c:lblAlgn val="ctr"/>
        <c:lblOffset val="100"/>
      </c:catAx>
      <c:valAx>
        <c:axId val="86404096"/>
        <c:scaling>
          <c:orientation val="minMax"/>
        </c:scaling>
        <c:delete val="1"/>
        <c:axPos val="l"/>
        <c:majorGridlines/>
        <c:numFmt formatCode="General" sourceLinked="1"/>
        <c:majorTickMark val="none"/>
        <c:tickLblPos val="none"/>
        <c:crossAx val="86402560"/>
        <c:crosses val="autoZero"/>
        <c:crossBetween val="between"/>
      </c:valAx>
    </c:plotArea>
    <c:plotVisOnly val="1"/>
    <c:dispBlanksAs val="gap"/>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8th </a:t>
            </a:r>
            <a:r>
              <a:rPr lang="en-US" dirty="0"/>
              <a:t>grade math for non-free lunch students</a:t>
            </a:r>
          </a:p>
        </c:rich>
      </c:tx>
      <c:layout>
        <c:manualLayout>
          <c:xMode val="edge"/>
          <c:yMode val="edge"/>
          <c:x val="0.11936690854142692"/>
          <c:y val="0"/>
        </c:manualLayout>
      </c:layout>
    </c:title>
    <c:plotArea>
      <c:layout/>
      <c:barChart>
        <c:barDir val="col"/>
        <c:grouping val="clustered"/>
        <c:ser>
          <c:idx val="0"/>
          <c:order val="0"/>
          <c:tx>
            <c:strRef>
              <c:f>'math 8th'!$E$89</c:f>
              <c:strCache>
                <c:ptCount val="1"/>
                <c:pt idx="0">
                  <c:v>2003</c:v>
                </c:pt>
              </c:strCache>
            </c:strRef>
          </c:tx>
          <c:spPr>
            <a:solidFill>
              <a:schemeClr val="accent4">
                <a:lumMod val="60000"/>
                <a:lumOff val="40000"/>
              </a:schemeClr>
            </a:solidFill>
            <a:ln>
              <a:noFill/>
            </a:ln>
          </c:spPr>
          <c:dLbls>
            <c:showVal val="1"/>
          </c:dLbls>
          <c:cat>
            <c:strRef>
              <c:f>'math 8th'!$D$90:$D$91</c:f>
              <c:strCache>
                <c:ptCount val="2"/>
                <c:pt idx="0">
                  <c:v>at or above basic</c:v>
                </c:pt>
                <c:pt idx="1">
                  <c:v>at or above proficient</c:v>
                </c:pt>
              </c:strCache>
            </c:strRef>
          </c:cat>
          <c:val>
            <c:numRef>
              <c:f>'math 8th'!$E$90:$E$91</c:f>
              <c:numCache>
                <c:formatCode>General</c:formatCode>
                <c:ptCount val="2"/>
                <c:pt idx="0">
                  <c:v>82</c:v>
                </c:pt>
                <c:pt idx="1">
                  <c:v>49</c:v>
                </c:pt>
              </c:numCache>
            </c:numRef>
          </c:val>
        </c:ser>
        <c:ser>
          <c:idx val="1"/>
          <c:order val="1"/>
          <c:tx>
            <c:strRef>
              <c:f>'math 8th'!$F$89</c:f>
              <c:strCache>
                <c:ptCount val="1"/>
                <c:pt idx="0">
                  <c:v>2011</c:v>
                </c:pt>
              </c:strCache>
            </c:strRef>
          </c:tx>
          <c:spPr>
            <a:solidFill>
              <a:srgbClr val="92D050"/>
            </a:solidFill>
          </c:spPr>
          <c:dLbls>
            <c:showVal val="1"/>
          </c:dLbls>
          <c:cat>
            <c:strRef>
              <c:f>'math 8th'!$D$90:$D$91</c:f>
              <c:strCache>
                <c:ptCount val="2"/>
                <c:pt idx="0">
                  <c:v>at or above basic</c:v>
                </c:pt>
                <c:pt idx="1">
                  <c:v>at or above proficient</c:v>
                </c:pt>
              </c:strCache>
            </c:strRef>
          </c:cat>
          <c:val>
            <c:numRef>
              <c:f>'math 8th'!$F$90:$F$91</c:f>
              <c:numCache>
                <c:formatCode>General</c:formatCode>
                <c:ptCount val="2"/>
                <c:pt idx="0">
                  <c:v>75</c:v>
                </c:pt>
                <c:pt idx="1">
                  <c:v>41</c:v>
                </c:pt>
              </c:numCache>
            </c:numRef>
          </c:val>
        </c:ser>
        <c:axId val="86504960"/>
        <c:axId val="86506496"/>
      </c:barChart>
      <c:catAx>
        <c:axId val="86504960"/>
        <c:scaling>
          <c:orientation val="minMax"/>
        </c:scaling>
        <c:axPos val="b"/>
        <c:numFmt formatCode="General" sourceLinked="1"/>
        <c:majorTickMark val="none"/>
        <c:tickLblPos val="nextTo"/>
        <c:txPr>
          <a:bodyPr/>
          <a:lstStyle/>
          <a:p>
            <a:pPr>
              <a:defRPr sz="1400" b="1"/>
            </a:pPr>
            <a:endParaRPr lang="en-US"/>
          </a:p>
        </c:txPr>
        <c:crossAx val="86506496"/>
        <c:crosses val="autoZero"/>
        <c:auto val="1"/>
        <c:lblAlgn val="ctr"/>
        <c:lblOffset val="100"/>
      </c:catAx>
      <c:valAx>
        <c:axId val="86506496"/>
        <c:scaling>
          <c:orientation val="minMax"/>
        </c:scaling>
        <c:axPos val="l"/>
        <c:majorGridlines/>
        <c:numFmt formatCode="General" sourceLinked="1"/>
        <c:majorTickMark val="none"/>
        <c:tickLblPos val="nextTo"/>
        <c:crossAx val="86504960"/>
        <c:crosses val="autoZero"/>
        <c:crossBetween val="between"/>
      </c:valAx>
    </c:plotArea>
    <c:legend>
      <c:legendPos val="r"/>
      <c:layout/>
      <c:txPr>
        <a:bodyPr/>
        <a:lstStyle/>
        <a:p>
          <a:pPr>
            <a:defRPr sz="1600"/>
          </a:pPr>
          <a:endParaRPr lang="en-US"/>
        </a:p>
      </c:txPr>
    </c:legend>
    <c:plotVisOnly val="1"/>
  </c:chart>
  <c:spPr>
    <a:ln>
      <a:solidFill>
        <a:srgbClr val="292934"/>
      </a:solidFill>
    </a:ln>
  </c:sp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8th </a:t>
            </a:r>
            <a:r>
              <a:rPr lang="en-US" dirty="0"/>
              <a:t>grade reading for non-free lunch students </a:t>
            </a:r>
          </a:p>
        </c:rich>
      </c:tx>
      <c:layout>
        <c:manualLayout>
          <c:xMode val="edge"/>
          <c:yMode val="edge"/>
          <c:x val="0.13017317410569917"/>
          <c:y val="0"/>
        </c:manualLayout>
      </c:layout>
    </c:title>
    <c:plotArea>
      <c:layout/>
      <c:barChart>
        <c:barDir val="col"/>
        <c:grouping val="clustered"/>
        <c:ser>
          <c:idx val="0"/>
          <c:order val="0"/>
          <c:tx>
            <c:strRef>
              <c:f>'reading 8th'!$K$53</c:f>
              <c:strCache>
                <c:ptCount val="1"/>
                <c:pt idx="0">
                  <c:v>2003</c:v>
                </c:pt>
              </c:strCache>
            </c:strRef>
          </c:tx>
          <c:spPr>
            <a:solidFill>
              <a:schemeClr val="tx1">
                <a:lumMod val="50000"/>
                <a:lumOff val="50000"/>
              </a:schemeClr>
            </a:solidFill>
          </c:spPr>
          <c:dLbls>
            <c:showVal val="1"/>
          </c:dLbls>
          <c:cat>
            <c:strRef>
              <c:f>'reading 8th'!$J$54:$J$55</c:f>
              <c:strCache>
                <c:ptCount val="2"/>
                <c:pt idx="0">
                  <c:v>at or above basic</c:v>
                </c:pt>
                <c:pt idx="1">
                  <c:v>at or above proficient</c:v>
                </c:pt>
              </c:strCache>
            </c:strRef>
          </c:cat>
          <c:val>
            <c:numRef>
              <c:f>'reading 8th'!$K$54:$K$55</c:f>
              <c:numCache>
                <c:formatCode>General</c:formatCode>
                <c:ptCount val="2"/>
                <c:pt idx="0">
                  <c:v>87</c:v>
                </c:pt>
                <c:pt idx="1">
                  <c:v>48</c:v>
                </c:pt>
              </c:numCache>
            </c:numRef>
          </c:val>
        </c:ser>
        <c:ser>
          <c:idx val="1"/>
          <c:order val="1"/>
          <c:tx>
            <c:strRef>
              <c:f>'reading 8th'!$L$53</c:f>
              <c:strCache>
                <c:ptCount val="1"/>
                <c:pt idx="0">
                  <c:v>2011</c:v>
                </c:pt>
              </c:strCache>
            </c:strRef>
          </c:tx>
          <c:spPr>
            <a:solidFill>
              <a:srgbClr val="92D050"/>
            </a:solidFill>
          </c:spPr>
          <c:dLbls>
            <c:showVal val="1"/>
          </c:dLbls>
          <c:cat>
            <c:strRef>
              <c:f>'reading 8th'!$J$54:$J$55</c:f>
              <c:strCache>
                <c:ptCount val="2"/>
                <c:pt idx="0">
                  <c:v>at or above basic</c:v>
                </c:pt>
                <c:pt idx="1">
                  <c:v>at or above proficient</c:v>
                </c:pt>
              </c:strCache>
            </c:strRef>
          </c:cat>
          <c:val>
            <c:numRef>
              <c:f>'reading 8th'!$L$54:$L$55</c:f>
              <c:numCache>
                <c:formatCode>General</c:formatCode>
                <c:ptCount val="2"/>
                <c:pt idx="0">
                  <c:v>79</c:v>
                </c:pt>
                <c:pt idx="1">
                  <c:v>34</c:v>
                </c:pt>
              </c:numCache>
            </c:numRef>
          </c:val>
        </c:ser>
        <c:axId val="86548864"/>
        <c:axId val="86550400"/>
      </c:barChart>
      <c:catAx>
        <c:axId val="86548864"/>
        <c:scaling>
          <c:orientation val="minMax"/>
        </c:scaling>
        <c:axPos val="b"/>
        <c:numFmt formatCode="General" sourceLinked="1"/>
        <c:majorTickMark val="none"/>
        <c:tickLblPos val="nextTo"/>
        <c:txPr>
          <a:bodyPr/>
          <a:lstStyle/>
          <a:p>
            <a:pPr>
              <a:defRPr sz="1400" b="1"/>
            </a:pPr>
            <a:endParaRPr lang="en-US"/>
          </a:p>
        </c:txPr>
        <c:crossAx val="86550400"/>
        <c:crosses val="autoZero"/>
        <c:auto val="1"/>
        <c:lblAlgn val="ctr"/>
        <c:lblOffset val="100"/>
      </c:catAx>
      <c:valAx>
        <c:axId val="86550400"/>
        <c:scaling>
          <c:orientation val="minMax"/>
        </c:scaling>
        <c:axPos val="l"/>
        <c:majorGridlines/>
        <c:numFmt formatCode="General" sourceLinked="1"/>
        <c:majorTickMark val="none"/>
        <c:tickLblPos val="nextTo"/>
        <c:crossAx val="86548864"/>
        <c:crosses val="autoZero"/>
        <c:crossBetween val="between"/>
      </c:valAx>
    </c:plotArea>
    <c:legend>
      <c:legendPos val="r"/>
      <c:layout/>
      <c:txPr>
        <a:bodyPr/>
        <a:lstStyle/>
        <a:p>
          <a:pPr>
            <a:defRPr sz="1600"/>
          </a:pPr>
          <a:endParaRPr lang="en-US"/>
        </a:p>
      </c:txPr>
    </c:legend>
    <c:plotVisOnly val="1"/>
  </c:chart>
  <c:spPr>
    <a:ln>
      <a:solidFill>
        <a:srgbClr val="292934"/>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Change</a:t>
            </a:r>
            <a:r>
              <a:rPr lang="en-US" baseline="0" dirty="0" smtClean="0"/>
              <a:t> </a:t>
            </a:r>
            <a:r>
              <a:rPr lang="en-US" dirty="0" smtClean="0"/>
              <a:t>in 4th </a:t>
            </a:r>
            <a:r>
              <a:rPr lang="en-US" dirty="0"/>
              <a:t>grade math scores </a:t>
            </a:r>
            <a:r>
              <a:rPr lang="en-US" dirty="0" smtClean="0"/>
              <a:t>2003-2011</a:t>
            </a:r>
            <a:endParaRPr lang="en-US" dirty="0"/>
          </a:p>
        </c:rich>
      </c:tx>
      <c:layout/>
    </c:title>
    <c:plotArea>
      <c:layout/>
      <c:barChart>
        <c:barDir val="col"/>
        <c:grouping val="clustered"/>
        <c:ser>
          <c:idx val="0"/>
          <c:order val="0"/>
          <c:dPt>
            <c:idx val="4"/>
            <c:spPr>
              <a:solidFill>
                <a:srgbClr val="FF0000"/>
              </a:solidFill>
            </c:spPr>
          </c:dPt>
          <c:dPt>
            <c:idx val="9"/>
            <c:spPr>
              <a:solidFill>
                <a:srgbClr val="002060"/>
              </a:solidFill>
            </c:spPr>
          </c:dPt>
          <c:dLbls>
            <c:showVal val="1"/>
          </c:dLbls>
          <c:cat>
            <c:strRef>
              <c:f>'math 4th'!$H$9:$H$19</c:f>
              <c:strCache>
                <c:ptCount val="11"/>
                <c:pt idx="0">
                  <c:v>Cleveland</c:v>
                </c:pt>
                <c:pt idx="1">
                  <c:v>Charlotte</c:v>
                </c:pt>
                <c:pt idx="2">
                  <c:v>SD</c:v>
                </c:pt>
                <c:pt idx="3">
                  <c:v>LA</c:v>
                </c:pt>
                <c:pt idx="4">
                  <c:v>NYC</c:v>
                </c:pt>
                <c:pt idx="5">
                  <c:v>Atlanta</c:v>
                </c:pt>
                <c:pt idx="6">
                  <c:v>Houston</c:v>
                </c:pt>
                <c:pt idx="7">
                  <c:v>DC</c:v>
                </c:pt>
                <c:pt idx="8">
                  <c:v>Chicago</c:v>
                </c:pt>
                <c:pt idx="9">
                  <c:v>large city</c:v>
                </c:pt>
                <c:pt idx="10">
                  <c:v>Boston</c:v>
                </c:pt>
              </c:strCache>
            </c:strRef>
          </c:cat>
          <c:val>
            <c:numRef>
              <c:f>'math 4th'!$I$9:$I$19</c:f>
              <c:numCache>
                <c:formatCode>General</c:formatCode>
                <c:ptCount val="11"/>
                <c:pt idx="0">
                  <c:v>1</c:v>
                </c:pt>
                <c:pt idx="1">
                  <c:v>3</c:v>
                </c:pt>
                <c:pt idx="2">
                  <c:v>6</c:v>
                </c:pt>
                <c:pt idx="3">
                  <c:v>7</c:v>
                </c:pt>
                <c:pt idx="4">
                  <c:v>7</c:v>
                </c:pt>
                <c:pt idx="5">
                  <c:v>8</c:v>
                </c:pt>
                <c:pt idx="6">
                  <c:v>8</c:v>
                </c:pt>
                <c:pt idx="7">
                  <c:v>10</c:v>
                </c:pt>
                <c:pt idx="8">
                  <c:v>10</c:v>
                </c:pt>
                <c:pt idx="9">
                  <c:v>10</c:v>
                </c:pt>
                <c:pt idx="10">
                  <c:v>14</c:v>
                </c:pt>
              </c:numCache>
            </c:numRef>
          </c:val>
        </c:ser>
        <c:axId val="82514688"/>
        <c:axId val="82516224"/>
      </c:barChart>
      <c:catAx>
        <c:axId val="82514688"/>
        <c:scaling>
          <c:orientation val="minMax"/>
        </c:scaling>
        <c:axPos val="b"/>
        <c:majorTickMark val="none"/>
        <c:tickLblPos val="nextTo"/>
        <c:crossAx val="82516224"/>
        <c:crosses val="autoZero"/>
        <c:auto val="1"/>
        <c:lblAlgn val="ctr"/>
        <c:lblOffset val="100"/>
      </c:catAx>
      <c:valAx>
        <c:axId val="82516224"/>
        <c:scaling>
          <c:orientation val="minMax"/>
        </c:scaling>
        <c:delete val="1"/>
        <c:axPos val="l"/>
        <c:majorGridlines/>
        <c:numFmt formatCode="General" sourceLinked="1"/>
        <c:majorTickMark val="none"/>
        <c:tickLblPos val="none"/>
        <c:crossAx val="82514688"/>
        <c:crosses val="autoZero"/>
        <c:crossBetween val="between"/>
      </c:valAx>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change in % non-free lunch students at or above basic &amp; proficient </a:t>
            </a:r>
            <a:endParaRPr lang="en-US" sz="1400" dirty="0" smtClean="0"/>
          </a:p>
          <a:p>
            <a:pPr>
              <a:defRPr/>
            </a:pPr>
            <a:r>
              <a:rPr lang="en-US" sz="1400" baseline="0" dirty="0" smtClean="0"/>
              <a:t> </a:t>
            </a:r>
            <a:r>
              <a:rPr lang="en-US" sz="1400" baseline="0" dirty="0"/>
              <a:t>in 8th grade math  </a:t>
            </a:r>
            <a:r>
              <a:rPr lang="en-US" sz="1600" baseline="0" dirty="0"/>
              <a:t>2003-2011</a:t>
            </a:r>
            <a:endParaRPr lang="en-US" sz="1600" dirty="0"/>
          </a:p>
        </c:rich>
      </c:tx>
      <c:layout>
        <c:manualLayout>
          <c:xMode val="edge"/>
          <c:yMode val="edge"/>
          <c:x val="0.10606255468066496"/>
          <c:y val="0"/>
        </c:manualLayout>
      </c:layout>
    </c:title>
    <c:plotArea>
      <c:layout>
        <c:manualLayout>
          <c:layoutTarget val="inner"/>
          <c:xMode val="edge"/>
          <c:yMode val="edge"/>
          <c:x val="8.0488407699037617E-2"/>
          <c:y val="0.27024314668999677"/>
          <c:w val="0.73517957130358791"/>
          <c:h val="0.67835629921259888"/>
        </c:manualLayout>
      </c:layout>
      <c:barChart>
        <c:barDir val="col"/>
        <c:grouping val="clustered"/>
        <c:ser>
          <c:idx val="0"/>
          <c:order val="0"/>
          <c:tx>
            <c:strRef>
              <c:f>'non free lunch 8th grade'!$H$18</c:f>
              <c:strCache>
                <c:ptCount val="1"/>
                <c:pt idx="0">
                  <c:v>diff basic</c:v>
                </c:pt>
              </c:strCache>
            </c:strRef>
          </c:tx>
          <c:dLbls>
            <c:showVal val="1"/>
          </c:dLbls>
          <c:cat>
            <c:strRef>
              <c:f>'non free lunch 8th grade'!$G$19:$G$28</c:f>
              <c:strCache>
                <c:ptCount val="10"/>
                <c:pt idx="0">
                  <c:v>NYC</c:v>
                </c:pt>
                <c:pt idx="1">
                  <c:v>Chicago</c:v>
                </c:pt>
                <c:pt idx="2">
                  <c:v>Charlotte</c:v>
                </c:pt>
                <c:pt idx="3">
                  <c:v>large city</c:v>
                </c:pt>
                <c:pt idx="4">
                  <c:v>Boston</c:v>
                </c:pt>
                <c:pt idx="5">
                  <c:v>Houston</c:v>
                </c:pt>
                <c:pt idx="6">
                  <c:v>SD</c:v>
                </c:pt>
                <c:pt idx="7">
                  <c:v>DC</c:v>
                </c:pt>
                <c:pt idx="8">
                  <c:v>Atlanta</c:v>
                </c:pt>
                <c:pt idx="9">
                  <c:v>LA</c:v>
                </c:pt>
              </c:strCache>
            </c:strRef>
          </c:cat>
          <c:val>
            <c:numRef>
              <c:f>'non free lunch 8th grade'!$H$19:$H$28</c:f>
              <c:numCache>
                <c:formatCode>General</c:formatCode>
                <c:ptCount val="10"/>
                <c:pt idx="0">
                  <c:v>-7</c:v>
                </c:pt>
                <c:pt idx="1">
                  <c:v>7</c:v>
                </c:pt>
                <c:pt idx="2">
                  <c:v>7</c:v>
                </c:pt>
                <c:pt idx="3">
                  <c:v>11</c:v>
                </c:pt>
                <c:pt idx="4">
                  <c:v>14</c:v>
                </c:pt>
                <c:pt idx="5">
                  <c:v>15</c:v>
                </c:pt>
                <c:pt idx="6">
                  <c:v>16</c:v>
                </c:pt>
                <c:pt idx="7">
                  <c:v>24</c:v>
                </c:pt>
                <c:pt idx="8">
                  <c:v>29</c:v>
                </c:pt>
                <c:pt idx="9">
                  <c:v>37</c:v>
                </c:pt>
              </c:numCache>
            </c:numRef>
          </c:val>
        </c:ser>
        <c:ser>
          <c:idx val="1"/>
          <c:order val="1"/>
          <c:tx>
            <c:strRef>
              <c:f>'non free lunch 8th grade'!$I$18</c:f>
              <c:strCache>
                <c:ptCount val="1"/>
                <c:pt idx="0">
                  <c:v>diff proficient</c:v>
                </c:pt>
              </c:strCache>
            </c:strRef>
          </c:tx>
          <c:dPt>
            <c:idx val="0"/>
            <c:spPr>
              <a:solidFill>
                <a:srgbClr val="FF0000"/>
              </a:solidFill>
            </c:spPr>
          </c:dPt>
          <c:dPt>
            <c:idx val="3"/>
            <c:spPr>
              <a:solidFill>
                <a:srgbClr val="002060"/>
              </a:solidFill>
            </c:spPr>
          </c:dPt>
          <c:dLbls>
            <c:dLbl>
              <c:idx val="5"/>
              <c:layout>
                <c:manualLayout>
                  <c:x val="8.3333333333333905E-3"/>
                  <c:y val="1.3888888888888904E-2"/>
                </c:manualLayout>
              </c:layout>
              <c:showVal val="1"/>
            </c:dLbl>
            <c:dLbl>
              <c:idx val="8"/>
              <c:layout>
                <c:manualLayout>
                  <c:x val="1.1111111111111122E-2"/>
                  <c:y val="0"/>
                </c:manualLayout>
              </c:layout>
              <c:showVal val="1"/>
            </c:dLbl>
            <c:dLbl>
              <c:idx val="9"/>
              <c:layout>
                <c:manualLayout>
                  <c:x val="2.2222222222222351E-2"/>
                  <c:y val="0"/>
                </c:manualLayout>
              </c:layout>
              <c:showVal val="1"/>
            </c:dLbl>
            <c:txPr>
              <a:bodyPr/>
              <a:lstStyle/>
              <a:p>
                <a:pPr>
                  <a:defRPr sz="900"/>
                </a:pPr>
                <a:endParaRPr lang="en-US"/>
              </a:p>
            </c:txPr>
            <c:showVal val="1"/>
          </c:dLbls>
          <c:cat>
            <c:strRef>
              <c:f>'non free lunch 8th grade'!$G$19:$G$28</c:f>
              <c:strCache>
                <c:ptCount val="10"/>
                <c:pt idx="0">
                  <c:v>NYC</c:v>
                </c:pt>
                <c:pt idx="1">
                  <c:v>Chicago</c:v>
                </c:pt>
                <c:pt idx="2">
                  <c:v>Charlotte</c:v>
                </c:pt>
                <c:pt idx="3">
                  <c:v>large city</c:v>
                </c:pt>
                <c:pt idx="4">
                  <c:v>Boston</c:v>
                </c:pt>
                <c:pt idx="5">
                  <c:v>Houston</c:v>
                </c:pt>
                <c:pt idx="6">
                  <c:v>SD</c:v>
                </c:pt>
                <c:pt idx="7">
                  <c:v>DC</c:v>
                </c:pt>
                <c:pt idx="8">
                  <c:v>Atlanta</c:v>
                </c:pt>
                <c:pt idx="9">
                  <c:v>LA</c:v>
                </c:pt>
              </c:strCache>
            </c:strRef>
          </c:cat>
          <c:val>
            <c:numRef>
              <c:f>'non free lunch 8th grade'!$I$19:$I$28</c:f>
              <c:numCache>
                <c:formatCode>General</c:formatCode>
                <c:ptCount val="10"/>
                <c:pt idx="0">
                  <c:v>-8</c:v>
                </c:pt>
                <c:pt idx="1">
                  <c:v>10</c:v>
                </c:pt>
                <c:pt idx="2">
                  <c:v>15</c:v>
                </c:pt>
                <c:pt idx="3">
                  <c:v>14</c:v>
                </c:pt>
                <c:pt idx="4">
                  <c:v>22</c:v>
                </c:pt>
                <c:pt idx="5">
                  <c:v>16</c:v>
                </c:pt>
                <c:pt idx="6">
                  <c:v>24</c:v>
                </c:pt>
                <c:pt idx="7">
                  <c:v>23</c:v>
                </c:pt>
                <c:pt idx="8">
                  <c:v>25</c:v>
                </c:pt>
                <c:pt idx="9">
                  <c:v>30</c:v>
                </c:pt>
              </c:numCache>
            </c:numRef>
          </c:val>
        </c:ser>
        <c:axId val="87650688"/>
        <c:axId val="87652224"/>
      </c:barChart>
      <c:catAx>
        <c:axId val="87650688"/>
        <c:scaling>
          <c:orientation val="minMax"/>
        </c:scaling>
        <c:axPos val="b"/>
        <c:majorTickMark val="none"/>
        <c:tickLblPos val="nextTo"/>
        <c:txPr>
          <a:bodyPr rot="0"/>
          <a:lstStyle/>
          <a:p>
            <a:pPr>
              <a:defRPr/>
            </a:pPr>
            <a:endParaRPr lang="en-US"/>
          </a:p>
        </c:txPr>
        <c:crossAx val="87652224"/>
        <c:crosses val="autoZero"/>
        <c:auto val="1"/>
        <c:lblAlgn val="ctr"/>
        <c:lblOffset val="100"/>
      </c:catAx>
      <c:valAx>
        <c:axId val="87652224"/>
        <c:scaling>
          <c:orientation val="minMax"/>
        </c:scaling>
        <c:axPos val="l"/>
        <c:majorGridlines/>
        <c:numFmt formatCode="General" sourceLinked="1"/>
        <c:majorTickMark val="none"/>
        <c:tickLblPos val="nextTo"/>
        <c:crossAx val="87650688"/>
        <c:crosses val="autoZero"/>
        <c:crossBetween val="between"/>
      </c:valAx>
    </c:plotArea>
    <c:legend>
      <c:legendPos val="r"/>
      <c:layout>
        <c:manualLayout>
          <c:xMode val="edge"/>
          <c:yMode val="edge"/>
          <c:x val="0.8101124234470688"/>
          <c:y val="0.52953521434820661"/>
          <c:w val="0.17322090988626432"/>
          <c:h val="0.37113808690580374"/>
        </c:manualLayout>
      </c:layout>
    </c:legend>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b="1" i="0" baseline="0"/>
              <a:t>change in % non-free lunch students at or above basic &amp; proficient in 8th grade reading 2003-2011</a:t>
            </a:r>
          </a:p>
        </c:rich>
      </c:tx>
      <c:layout/>
    </c:title>
    <c:plotArea>
      <c:layout/>
      <c:barChart>
        <c:barDir val="col"/>
        <c:grouping val="clustered"/>
        <c:ser>
          <c:idx val="0"/>
          <c:order val="0"/>
          <c:tx>
            <c:strRef>
              <c:f>'non free lunch 8th grade'!$H$46</c:f>
              <c:strCache>
                <c:ptCount val="1"/>
                <c:pt idx="0">
                  <c:v>diff basic</c:v>
                </c:pt>
              </c:strCache>
            </c:strRef>
          </c:tx>
          <c:dLbls>
            <c:showVal val="1"/>
          </c:dLbls>
          <c:cat>
            <c:strRef>
              <c:f>'non free lunch 8th grade'!$G$47:$G$56</c:f>
              <c:strCache>
                <c:ptCount val="10"/>
                <c:pt idx="0">
                  <c:v>NYC</c:v>
                </c:pt>
                <c:pt idx="1">
                  <c:v>Chicago</c:v>
                </c:pt>
                <c:pt idx="2">
                  <c:v>Charlotte</c:v>
                </c:pt>
                <c:pt idx="3">
                  <c:v>Boston</c:v>
                </c:pt>
                <c:pt idx="4">
                  <c:v>large city</c:v>
                </c:pt>
                <c:pt idx="5">
                  <c:v>SD</c:v>
                </c:pt>
                <c:pt idx="6">
                  <c:v>Houston</c:v>
                </c:pt>
                <c:pt idx="7">
                  <c:v>DC</c:v>
                </c:pt>
                <c:pt idx="8">
                  <c:v>Atlanta</c:v>
                </c:pt>
                <c:pt idx="9">
                  <c:v>LA</c:v>
                </c:pt>
              </c:strCache>
            </c:strRef>
          </c:cat>
          <c:val>
            <c:numRef>
              <c:f>'non free lunch 8th grade'!$H$47:$H$56</c:f>
              <c:numCache>
                <c:formatCode>General</c:formatCode>
                <c:ptCount val="10"/>
                <c:pt idx="0">
                  <c:v>-8</c:v>
                </c:pt>
                <c:pt idx="1">
                  <c:v>2</c:v>
                </c:pt>
                <c:pt idx="2">
                  <c:v>5</c:v>
                </c:pt>
                <c:pt idx="3">
                  <c:v>6</c:v>
                </c:pt>
                <c:pt idx="4">
                  <c:v>7</c:v>
                </c:pt>
                <c:pt idx="5">
                  <c:v>10</c:v>
                </c:pt>
                <c:pt idx="6">
                  <c:v>10</c:v>
                </c:pt>
                <c:pt idx="7">
                  <c:v>12</c:v>
                </c:pt>
                <c:pt idx="8">
                  <c:v>19</c:v>
                </c:pt>
                <c:pt idx="9">
                  <c:v>21</c:v>
                </c:pt>
              </c:numCache>
            </c:numRef>
          </c:val>
        </c:ser>
        <c:ser>
          <c:idx val="1"/>
          <c:order val="1"/>
          <c:tx>
            <c:strRef>
              <c:f>'non free lunch 8th grade'!$I$46</c:f>
              <c:strCache>
                <c:ptCount val="1"/>
                <c:pt idx="0">
                  <c:v>diff proficient</c:v>
                </c:pt>
              </c:strCache>
            </c:strRef>
          </c:tx>
          <c:dPt>
            <c:idx val="0"/>
            <c:spPr>
              <a:solidFill>
                <a:srgbClr val="FF0000"/>
              </a:solidFill>
            </c:spPr>
          </c:dPt>
          <c:dPt>
            <c:idx val="4"/>
            <c:spPr>
              <a:solidFill>
                <a:srgbClr val="002060"/>
              </a:solidFill>
            </c:spPr>
          </c:dPt>
          <c:dLbls>
            <c:showVal val="1"/>
          </c:dLbls>
          <c:cat>
            <c:strRef>
              <c:f>'non free lunch 8th grade'!$G$47:$G$56</c:f>
              <c:strCache>
                <c:ptCount val="10"/>
                <c:pt idx="0">
                  <c:v>NYC</c:v>
                </c:pt>
                <c:pt idx="1">
                  <c:v>Chicago</c:v>
                </c:pt>
                <c:pt idx="2">
                  <c:v>Charlotte</c:v>
                </c:pt>
                <c:pt idx="3">
                  <c:v>Boston</c:v>
                </c:pt>
                <c:pt idx="4">
                  <c:v>large city</c:v>
                </c:pt>
                <c:pt idx="5">
                  <c:v>SD</c:v>
                </c:pt>
                <c:pt idx="6">
                  <c:v>Houston</c:v>
                </c:pt>
                <c:pt idx="7">
                  <c:v>DC</c:v>
                </c:pt>
                <c:pt idx="8">
                  <c:v>Atlanta</c:v>
                </c:pt>
                <c:pt idx="9">
                  <c:v>LA</c:v>
                </c:pt>
              </c:strCache>
            </c:strRef>
          </c:cat>
          <c:val>
            <c:numRef>
              <c:f>'non free lunch 8th grade'!$I$47:$I$56</c:f>
              <c:numCache>
                <c:formatCode>General</c:formatCode>
                <c:ptCount val="10"/>
                <c:pt idx="0">
                  <c:v>-14</c:v>
                </c:pt>
                <c:pt idx="1">
                  <c:v>13</c:v>
                </c:pt>
                <c:pt idx="2">
                  <c:v>8</c:v>
                </c:pt>
                <c:pt idx="3">
                  <c:v>13</c:v>
                </c:pt>
                <c:pt idx="4">
                  <c:v>9</c:v>
                </c:pt>
                <c:pt idx="5">
                  <c:v>15</c:v>
                </c:pt>
                <c:pt idx="6">
                  <c:v>11</c:v>
                </c:pt>
                <c:pt idx="7">
                  <c:v>17</c:v>
                </c:pt>
                <c:pt idx="8">
                  <c:v>19</c:v>
                </c:pt>
                <c:pt idx="9">
                  <c:v>22</c:v>
                </c:pt>
              </c:numCache>
            </c:numRef>
          </c:val>
        </c:ser>
        <c:axId val="87677568"/>
        <c:axId val="87683456"/>
      </c:barChart>
      <c:catAx>
        <c:axId val="87677568"/>
        <c:scaling>
          <c:orientation val="minMax"/>
        </c:scaling>
        <c:axPos val="b"/>
        <c:majorTickMark val="none"/>
        <c:tickLblPos val="nextTo"/>
        <c:crossAx val="87683456"/>
        <c:crosses val="autoZero"/>
        <c:auto val="1"/>
        <c:lblAlgn val="ctr"/>
        <c:lblOffset val="100"/>
      </c:catAx>
      <c:valAx>
        <c:axId val="87683456"/>
        <c:scaling>
          <c:orientation val="minMax"/>
        </c:scaling>
        <c:axPos val="l"/>
        <c:majorGridlines/>
        <c:numFmt formatCode="General" sourceLinked="1"/>
        <c:majorTickMark val="none"/>
        <c:tickLblPos val="nextTo"/>
        <c:crossAx val="87677568"/>
        <c:crosses val="autoZero"/>
        <c:crossBetween val="between"/>
      </c:valAx>
    </c:plotArea>
    <c:legend>
      <c:legendPos val="r"/>
      <c:layout/>
    </c:legend>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8099518810148909E-2"/>
          <c:y val="0.12992125984252029"/>
          <c:w val="0.89745603674540753"/>
          <c:h val="0.54332907710860601"/>
        </c:manualLayout>
      </c:layout>
      <c:barChart>
        <c:barDir val="col"/>
        <c:grouping val="clustered"/>
        <c:ser>
          <c:idx val="0"/>
          <c:order val="0"/>
          <c:dPt>
            <c:idx val="0"/>
            <c:spPr>
              <a:solidFill>
                <a:srgbClr val="FF0000"/>
              </a:solidFill>
            </c:spPr>
          </c:dPt>
          <c:dPt>
            <c:idx val="1"/>
            <c:spPr>
              <a:solidFill>
                <a:srgbClr val="FF0000"/>
              </a:solidFill>
            </c:spPr>
          </c:dPt>
          <c:dPt>
            <c:idx val="3"/>
            <c:spPr>
              <a:solidFill>
                <a:srgbClr val="002060"/>
              </a:solidFill>
            </c:spPr>
          </c:dPt>
          <c:dPt>
            <c:idx val="4"/>
            <c:spPr>
              <a:solidFill>
                <a:srgbClr val="FF0000"/>
              </a:solidFill>
            </c:spPr>
          </c:dPt>
          <c:dPt>
            <c:idx val="7"/>
            <c:spPr>
              <a:solidFill>
                <a:schemeClr val="tx2">
                  <a:lumMod val="60000"/>
                  <a:lumOff val="40000"/>
                </a:schemeClr>
              </a:solidFill>
            </c:spPr>
          </c:dPt>
          <c:dPt>
            <c:idx val="9"/>
            <c:spPr>
              <a:solidFill>
                <a:srgbClr val="FF0000"/>
              </a:solidFill>
            </c:spPr>
          </c:dPt>
          <c:dLbls>
            <c:txPr>
              <a:bodyPr/>
              <a:lstStyle/>
              <a:p>
                <a:pPr>
                  <a:defRPr sz="1400"/>
                </a:pPr>
                <a:endParaRPr lang="en-US"/>
              </a:p>
            </c:txPr>
            <c:showVal val="1"/>
          </c:dLbls>
          <c:cat>
            <c:strRef>
              <c:f>'av score gain chart'!$A$1:$A$11</c:f>
              <c:strCache>
                <c:ptCount val="11"/>
                <c:pt idx="0">
                  <c:v>Cleveland</c:v>
                </c:pt>
                <c:pt idx="1">
                  <c:v>NYC</c:v>
                </c:pt>
                <c:pt idx="2">
                  <c:v>Charlotte</c:v>
                </c:pt>
                <c:pt idx="3">
                  <c:v>large city</c:v>
                </c:pt>
                <c:pt idx="4">
                  <c:v>Chicago</c:v>
                </c:pt>
                <c:pt idx="5">
                  <c:v>SD</c:v>
                </c:pt>
                <c:pt idx="6">
                  <c:v>Houston</c:v>
                </c:pt>
                <c:pt idx="7">
                  <c:v>DC</c:v>
                </c:pt>
                <c:pt idx="8">
                  <c:v>LA</c:v>
                </c:pt>
                <c:pt idx="9">
                  <c:v>Boston</c:v>
                </c:pt>
                <c:pt idx="10">
                  <c:v>Atlanta</c:v>
                </c:pt>
              </c:strCache>
            </c:strRef>
          </c:cat>
          <c:val>
            <c:numRef>
              <c:f>'av score gain chart'!$B$1:$B$11</c:f>
              <c:numCache>
                <c:formatCode>General</c:formatCode>
                <c:ptCount val="11"/>
                <c:pt idx="0">
                  <c:v>1</c:v>
                </c:pt>
                <c:pt idx="1">
                  <c:v>4.3</c:v>
                </c:pt>
                <c:pt idx="2">
                  <c:v>7.9</c:v>
                </c:pt>
                <c:pt idx="3">
                  <c:v>8.8000000000000007</c:v>
                </c:pt>
                <c:pt idx="4">
                  <c:v>8.9</c:v>
                </c:pt>
                <c:pt idx="5">
                  <c:v>10.3</c:v>
                </c:pt>
                <c:pt idx="6">
                  <c:v>10.4</c:v>
                </c:pt>
                <c:pt idx="7">
                  <c:v>10.9</c:v>
                </c:pt>
                <c:pt idx="8">
                  <c:v>12.4</c:v>
                </c:pt>
                <c:pt idx="9">
                  <c:v>12.9</c:v>
                </c:pt>
                <c:pt idx="10">
                  <c:v>15.3</c:v>
                </c:pt>
              </c:numCache>
            </c:numRef>
          </c:val>
        </c:ser>
        <c:axId val="87843584"/>
        <c:axId val="87845120"/>
      </c:barChart>
      <c:catAx>
        <c:axId val="87843584"/>
        <c:scaling>
          <c:orientation val="minMax"/>
        </c:scaling>
        <c:axPos val="b"/>
        <c:majorTickMark val="none"/>
        <c:tickLblPos val="nextTo"/>
        <c:crossAx val="87845120"/>
        <c:crosses val="autoZero"/>
        <c:auto val="1"/>
        <c:lblAlgn val="ctr"/>
        <c:lblOffset val="100"/>
      </c:catAx>
      <c:valAx>
        <c:axId val="87845120"/>
        <c:scaling>
          <c:orientation val="minMax"/>
        </c:scaling>
        <c:axPos val="l"/>
        <c:majorGridlines/>
        <c:numFmt formatCode="General" sourceLinked="1"/>
        <c:majorTickMark val="none"/>
        <c:tickLblPos val="nextTo"/>
        <c:crossAx val="87843584"/>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8th grade reading </a:t>
            </a:r>
            <a:r>
              <a:rPr lang="en-US" dirty="0" smtClean="0"/>
              <a:t>scores</a:t>
            </a:r>
            <a:r>
              <a:rPr lang="en-US" baseline="0" dirty="0" smtClean="0"/>
              <a:t> </a:t>
            </a:r>
            <a:r>
              <a:rPr lang="en-US" dirty="0" smtClean="0"/>
              <a:t>2003-2011</a:t>
            </a:r>
            <a:endParaRPr lang="en-US" dirty="0"/>
          </a:p>
        </c:rich>
      </c:tx>
      <c:layout/>
    </c:title>
    <c:plotArea>
      <c:layout/>
      <c:barChart>
        <c:barDir val="col"/>
        <c:grouping val="clustered"/>
        <c:ser>
          <c:idx val="0"/>
          <c:order val="0"/>
          <c:dPt>
            <c:idx val="6"/>
            <c:spPr>
              <a:solidFill>
                <a:srgbClr val="FF0000"/>
              </a:solidFill>
            </c:spPr>
          </c:dPt>
          <c:dPt>
            <c:idx val="7"/>
            <c:spPr>
              <a:solidFill>
                <a:srgbClr val="002060"/>
              </a:solidFill>
            </c:spPr>
          </c:dPt>
          <c:dLbls>
            <c:showVal val="1"/>
          </c:dLbls>
          <c:cat>
            <c:strRef>
              <c:f>'reading 8th'!$G$7:$G$17</c:f>
              <c:strCache>
                <c:ptCount val="11"/>
                <c:pt idx="0">
                  <c:v>DC</c:v>
                </c:pt>
                <c:pt idx="1">
                  <c:v>Cleveland</c:v>
                </c:pt>
                <c:pt idx="2">
                  <c:v>Boston</c:v>
                </c:pt>
                <c:pt idx="3">
                  <c:v>Chicago</c:v>
                </c:pt>
                <c:pt idx="4">
                  <c:v>SD</c:v>
                </c:pt>
                <c:pt idx="5">
                  <c:v>Houston</c:v>
                </c:pt>
                <c:pt idx="6">
                  <c:v>NYC</c:v>
                </c:pt>
                <c:pt idx="7">
                  <c:v>large city</c:v>
                </c:pt>
                <c:pt idx="8">
                  <c:v>Charlotte</c:v>
                </c:pt>
                <c:pt idx="9">
                  <c:v>LA</c:v>
                </c:pt>
                <c:pt idx="10">
                  <c:v>Atlanta</c:v>
                </c:pt>
              </c:strCache>
            </c:strRef>
          </c:cat>
          <c:val>
            <c:numRef>
              <c:f>'reading 8th'!$H$7:$H$17</c:f>
              <c:numCache>
                <c:formatCode>General</c:formatCode>
                <c:ptCount val="11"/>
                <c:pt idx="0">
                  <c:v>-5</c:v>
                </c:pt>
                <c:pt idx="1">
                  <c:v>-4</c:v>
                </c:pt>
                <c:pt idx="2">
                  <c:v>1</c:v>
                </c:pt>
                <c:pt idx="3">
                  <c:v>2</c:v>
                </c:pt>
                <c:pt idx="4">
                  <c:v>2</c:v>
                </c:pt>
                <c:pt idx="5">
                  <c:v>3</c:v>
                </c:pt>
                <c:pt idx="6">
                  <c:v>3</c:v>
                </c:pt>
                <c:pt idx="7">
                  <c:v>4</c:v>
                </c:pt>
                <c:pt idx="8">
                  <c:v>6</c:v>
                </c:pt>
                <c:pt idx="9">
                  <c:v>9</c:v>
                </c:pt>
                <c:pt idx="10">
                  <c:v>12</c:v>
                </c:pt>
              </c:numCache>
            </c:numRef>
          </c:val>
        </c:ser>
        <c:axId val="82545280"/>
        <c:axId val="82559360"/>
      </c:barChart>
      <c:catAx>
        <c:axId val="82545280"/>
        <c:scaling>
          <c:orientation val="minMax"/>
        </c:scaling>
        <c:axPos val="b"/>
        <c:majorTickMark val="none"/>
        <c:tickLblPos val="nextTo"/>
        <c:crossAx val="82559360"/>
        <c:crosses val="autoZero"/>
        <c:auto val="1"/>
        <c:lblAlgn val="ctr"/>
        <c:lblOffset val="100"/>
      </c:catAx>
      <c:valAx>
        <c:axId val="82559360"/>
        <c:scaling>
          <c:orientation val="minMax"/>
        </c:scaling>
        <c:delete val="1"/>
        <c:axPos val="l"/>
        <c:majorGridlines/>
        <c:numFmt formatCode="General" sourceLinked="1"/>
        <c:majorTickMark val="none"/>
        <c:tickLblPos val="none"/>
        <c:crossAx val="82545280"/>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change </a:t>
            </a:r>
            <a:r>
              <a:rPr lang="en-US" dirty="0"/>
              <a:t>in 8th grade</a:t>
            </a:r>
            <a:r>
              <a:rPr lang="en-US" baseline="0" dirty="0"/>
              <a:t> math </a:t>
            </a:r>
            <a:r>
              <a:rPr lang="en-US" baseline="0" dirty="0" smtClean="0"/>
              <a:t>scores 2003-2011</a:t>
            </a:r>
            <a:endParaRPr lang="en-US" dirty="0"/>
          </a:p>
        </c:rich>
      </c:tx>
      <c:layout/>
    </c:title>
    <c:plotArea>
      <c:layout/>
      <c:barChart>
        <c:barDir val="col"/>
        <c:grouping val="clustered"/>
        <c:ser>
          <c:idx val="0"/>
          <c:order val="0"/>
          <c:dPt>
            <c:idx val="2"/>
            <c:spPr>
              <a:solidFill>
                <a:srgbClr val="FF0000"/>
              </a:solidFill>
            </c:spPr>
          </c:dPt>
          <c:dPt>
            <c:idx val="8"/>
            <c:spPr>
              <a:solidFill>
                <a:srgbClr val="002060"/>
              </a:solidFill>
            </c:spPr>
          </c:dPt>
          <c:dLbls>
            <c:showVal val="1"/>
          </c:dLbls>
          <c:cat>
            <c:strRef>
              <c:f>'math 8th'!$G$21:$G$31</c:f>
              <c:strCache>
                <c:ptCount val="11"/>
                <c:pt idx="0">
                  <c:v>Cleveland</c:v>
                </c:pt>
                <c:pt idx="1">
                  <c:v>SD</c:v>
                </c:pt>
                <c:pt idx="2">
                  <c:v>NYC</c:v>
                </c:pt>
                <c:pt idx="3">
                  <c:v>DC</c:v>
                </c:pt>
                <c:pt idx="4">
                  <c:v>Charlotte</c:v>
                </c:pt>
                <c:pt idx="5">
                  <c:v>LA</c:v>
                </c:pt>
                <c:pt idx="6">
                  <c:v>Houston</c:v>
                </c:pt>
                <c:pt idx="7">
                  <c:v>Chicago</c:v>
                </c:pt>
                <c:pt idx="8">
                  <c:v>large city</c:v>
                </c:pt>
                <c:pt idx="9">
                  <c:v>Boston</c:v>
                </c:pt>
                <c:pt idx="10">
                  <c:v>Atlanta</c:v>
                </c:pt>
              </c:strCache>
            </c:strRef>
          </c:cat>
          <c:val>
            <c:numRef>
              <c:f>'math 8th'!$H$21:$H$31</c:f>
              <c:numCache>
                <c:formatCode>General</c:formatCode>
                <c:ptCount val="11"/>
                <c:pt idx="0">
                  <c:v>0</c:v>
                </c:pt>
                <c:pt idx="1">
                  <c:v>4</c:v>
                </c:pt>
                <c:pt idx="2">
                  <c:v>9</c:v>
                </c:pt>
                <c:pt idx="3">
                  <c:v>9</c:v>
                </c:pt>
                <c:pt idx="4">
                  <c:v>10</c:v>
                </c:pt>
                <c:pt idx="5">
                  <c:v>12</c:v>
                </c:pt>
                <c:pt idx="6">
                  <c:v>12</c:v>
                </c:pt>
                <c:pt idx="7">
                  <c:v>15</c:v>
                </c:pt>
                <c:pt idx="8">
                  <c:v>15</c:v>
                </c:pt>
                <c:pt idx="9">
                  <c:v>21</c:v>
                </c:pt>
                <c:pt idx="10">
                  <c:v>21</c:v>
                </c:pt>
              </c:numCache>
            </c:numRef>
          </c:val>
        </c:ser>
        <c:axId val="82584320"/>
        <c:axId val="82585856"/>
      </c:barChart>
      <c:catAx>
        <c:axId val="82584320"/>
        <c:scaling>
          <c:orientation val="minMax"/>
        </c:scaling>
        <c:axPos val="b"/>
        <c:majorTickMark val="none"/>
        <c:tickLblPos val="nextTo"/>
        <c:crossAx val="82585856"/>
        <c:crosses val="autoZero"/>
        <c:auto val="1"/>
        <c:lblAlgn val="ctr"/>
        <c:lblOffset val="100"/>
      </c:catAx>
      <c:valAx>
        <c:axId val="82585856"/>
        <c:scaling>
          <c:orientation val="minMax"/>
        </c:scaling>
        <c:delete val="1"/>
        <c:axPos val="l"/>
        <c:majorGridlines/>
        <c:numFmt formatCode="General" sourceLinked="1"/>
        <c:majorTickMark val="none"/>
        <c:tickLblPos val="none"/>
        <c:crossAx val="82584320"/>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change</a:t>
            </a:r>
            <a:r>
              <a:rPr lang="en-US" baseline="0" dirty="0"/>
              <a:t> in </a:t>
            </a:r>
            <a:r>
              <a:rPr lang="en-US" dirty="0"/>
              <a:t>4th grade reading scores </a:t>
            </a:r>
            <a:r>
              <a:rPr lang="en-US" dirty="0" smtClean="0"/>
              <a:t>2003-2011</a:t>
            </a:r>
            <a:endParaRPr lang="en-US" dirty="0"/>
          </a:p>
        </c:rich>
      </c:tx>
      <c:layout/>
    </c:title>
    <c:plotArea>
      <c:layout/>
      <c:barChart>
        <c:barDir val="col"/>
        <c:grouping val="clustered"/>
        <c:ser>
          <c:idx val="0"/>
          <c:order val="0"/>
          <c:dPt>
            <c:idx val="3"/>
            <c:spPr>
              <a:solidFill>
                <a:srgbClr val="FF0000"/>
              </a:solidFill>
            </c:spPr>
          </c:dPt>
          <c:dPt>
            <c:idx val="5"/>
            <c:spPr>
              <a:solidFill>
                <a:srgbClr val="002060"/>
              </a:solidFill>
            </c:spPr>
          </c:dPt>
          <c:dLbls>
            <c:showVal val="1"/>
          </c:dLbls>
          <c:cat>
            <c:strRef>
              <c:f>'reading 4th'!$I$117:$I$127</c:f>
              <c:strCache>
                <c:ptCount val="11"/>
                <c:pt idx="0">
                  <c:v>Cleveland</c:v>
                </c:pt>
                <c:pt idx="1">
                  <c:v>DC</c:v>
                </c:pt>
                <c:pt idx="2">
                  <c:v>Atlanta</c:v>
                </c:pt>
                <c:pt idx="3">
                  <c:v>NYC</c:v>
                </c:pt>
                <c:pt idx="4">
                  <c:v>Chicago</c:v>
                </c:pt>
                <c:pt idx="5">
                  <c:v>large city</c:v>
                </c:pt>
                <c:pt idx="6">
                  <c:v>Charlotte</c:v>
                </c:pt>
                <c:pt idx="7">
                  <c:v>Houston</c:v>
                </c:pt>
                <c:pt idx="8">
                  <c:v>LA</c:v>
                </c:pt>
                <c:pt idx="9">
                  <c:v>SD</c:v>
                </c:pt>
                <c:pt idx="10">
                  <c:v>Boston</c:v>
                </c:pt>
              </c:strCache>
            </c:strRef>
          </c:cat>
          <c:val>
            <c:numRef>
              <c:f>'reading 4th'!$J$117:$J$127</c:f>
              <c:numCache>
                <c:formatCode>General</c:formatCode>
                <c:ptCount val="11"/>
                <c:pt idx="0">
                  <c:v>1</c:v>
                </c:pt>
                <c:pt idx="1">
                  <c:v>1</c:v>
                </c:pt>
                <c:pt idx="2">
                  <c:v>1</c:v>
                </c:pt>
                <c:pt idx="3">
                  <c:v>4</c:v>
                </c:pt>
                <c:pt idx="4">
                  <c:v>5</c:v>
                </c:pt>
                <c:pt idx="5">
                  <c:v>6</c:v>
                </c:pt>
                <c:pt idx="6">
                  <c:v>7</c:v>
                </c:pt>
                <c:pt idx="7">
                  <c:v>8</c:v>
                </c:pt>
                <c:pt idx="8">
                  <c:v>8</c:v>
                </c:pt>
                <c:pt idx="9">
                  <c:v>9</c:v>
                </c:pt>
                <c:pt idx="10">
                  <c:v>16</c:v>
                </c:pt>
              </c:numCache>
            </c:numRef>
          </c:val>
        </c:ser>
        <c:axId val="82623488"/>
        <c:axId val="82641664"/>
      </c:barChart>
      <c:catAx>
        <c:axId val="82623488"/>
        <c:scaling>
          <c:orientation val="minMax"/>
        </c:scaling>
        <c:axPos val="b"/>
        <c:majorTickMark val="none"/>
        <c:tickLblPos val="nextTo"/>
        <c:crossAx val="82641664"/>
        <c:crosses val="autoZero"/>
        <c:auto val="1"/>
        <c:lblAlgn val="ctr"/>
        <c:lblOffset val="100"/>
      </c:catAx>
      <c:valAx>
        <c:axId val="82641664"/>
        <c:scaling>
          <c:orientation val="minMax"/>
        </c:scaling>
        <c:delete val="1"/>
        <c:axPos val="l"/>
        <c:majorGridlines/>
        <c:numFmt formatCode="General" sourceLinked="1"/>
        <c:majorTickMark val="none"/>
        <c:tickLblPos val="none"/>
        <c:crossAx val="82623488"/>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Change in 8th gr reading scores </a:t>
            </a:r>
          </a:p>
          <a:p>
            <a:pPr>
              <a:defRPr/>
            </a:pPr>
            <a:r>
              <a:rPr lang="en-US"/>
              <a:t>2003-2011 white students</a:t>
            </a:r>
          </a:p>
        </c:rich>
      </c:tx>
      <c:layout/>
    </c:title>
    <c:plotArea>
      <c:layout/>
      <c:barChart>
        <c:barDir val="col"/>
        <c:grouping val="clustered"/>
        <c:ser>
          <c:idx val="0"/>
          <c:order val="0"/>
          <c:dPt>
            <c:idx val="0"/>
            <c:spPr>
              <a:solidFill>
                <a:srgbClr val="FF0000"/>
              </a:solidFill>
            </c:spPr>
          </c:dPt>
          <c:dPt>
            <c:idx val="2"/>
            <c:spPr>
              <a:solidFill>
                <a:srgbClr val="002060"/>
              </a:solidFill>
            </c:spPr>
          </c:dPt>
          <c:dLbls>
            <c:showVal val="1"/>
          </c:dLbls>
          <c:cat>
            <c:strRef>
              <c:f>'reading 8th'!$H$107:$H$115</c:f>
              <c:strCache>
                <c:ptCount val="9"/>
                <c:pt idx="0">
                  <c:v>NYC</c:v>
                </c:pt>
                <c:pt idx="1">
                  <c:v>Charlotte</c:v>
                </c:pt>
                <c:pt idx="2">
                  <c:v>large city</c:v>
                </c:pt>
                <c:pt idx="3">
                  <c:v>Chicago</c:v>
                </c:pt>
                <c:pt idx="4">
                  <c:v>SD</c:v>
                </c:pt>
                <c:pt idx="5">
                  <c:v>LA</c:v>
                </c:pt>
                <c:pt idx="6">
                  <c:v>Boston</c:v>
                </c:pt>
                <c:pt idx="7">
                  <c:v>Cleveland</c:v>
                </c:pt>
                <c:pt idx="8">
                  <c:v>Houston</c:v>
                </c:pt>
              </c:strCache>
            </c:strRef>
          </c:cat>
          <c:val>
            <c:numRef>
              <c:f>'reading 8th'!$I$107:$I$115</c:f>
              <c:numCache>
                <c:formatCode>General</c:formatCode>
                <c:ptCount val="9"/>
                <c:pt idx="0">
                  <c:v>1</c:v>
                </c:pt>
                <c:pt idx="1">
                  <c:v>5</c:v>
                </c:pt>
                <c:pt idx="2">
                  <c:v>5</c:v>
                </c:pt>
                <c:pt idx="3">
                  <c:v>6</c:v>
                </c:pt>
                <c:pt idx="4">
                  <c:v>6</c:v>
                </c:pt>
                <c:pt idx="5">
                  <c:v>7</c:v>
                </c:pt>
                <c:pt idx="6">
                  <c:v>8</c:v>
                </c:pt>
                <c:pt idx="7">
                  <c:v>10</c:v>
                </c:pt>
                <c:pt idx="8">
                  <c:v>13</c:v>
                </c:pt>
              </c:numCache>
            </c:numRef>
          </c:val>
        </c:ser>
        <c:axId val="82674816"/>
        <c:axId val="82676352"/>
      </c:barChart>
      <c:catAx>
        <c:axId val="82674816"/>
        <c:scaling>
          <c:orientation val="minMax"/>
        </c:scaling>
        <c:axPos val="b"/>
        <c:majorTickMark val="none"/>
        <c:tickLblPos val="nextTo"/>
        <c:crossAx val="82676352"/>
        <c:crosses val="autoZero"/>
        <c:auto val="1"/>
        <c:lblAlgn val="ctr"/>
        <c:lblOffset val="100"/>
      </c:catAx>
      <c:valAx>
        <c:axId val="82676352"/>
        <c:scaling>
          <c:orientation val="minMax"/>
        </c:scaling>
        <c:delete val="1"/>
        <c:axPos val="l"/>
        <c:majorGridlines/>
        <c:numFmt formatCode="General" sourceLinked="1"/>
        <c:majorTickMark val="none"/>
        <c:tickLblPos val="none"/>
        <c:crossAx val="82674816"/>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change in 4th grade math scores </a:t>
            </a:r>
            <a:r>
              <a:rPr lang="en-US" dirty="0" smtClean="0"/>
              <a:t>2003-2011</a:t>
            </a:r>
            <a:endParaRPr lang="en-US" dirty="0"/>
          </a:p>
        </c:rich>
      </c:tx>
      <c:layout/>
    </c:title>
    <c:plotArea>
      <c:layout/>
      <c:barChart>
        <c:barDir val="col"/>
        <c:grouping val="clustered"/>
        <c:ser>
          <c:idx val="0"/>
          <c:order val="0"/>
          <c:dPt>
            <c:idx val="2"/>
            <c:spPr>
              <a:solidFill>
                <a:srgbClr val="FF0000"/>
              </a:solidFill>
            </c:spPr>
          </c:dPt>
          <c:dPt>
            <c:idx val="5"/>
            <c:spPr>
              <a:solidFill>
                <a:srgbClr val="002060"/>
              </a:solidFill>
              <a:ln>
                <a:solidFill>
                  <a:srgbClr val="292934"/>
                </a:solidFill>
              </a:ln>
            </c:spPr>
          </c:dPt>
          <c:dLbls>
            <c:showVal val="1"/>
          </c:dLbls>
          <c:cat>
            <c:strRef>
              <c:f>'math 4th'!$I$25:$I$35</c:f>
              <c:strCache>
                <c:ptCount val="11"/>
                <c:pt idx="0">
                  <c:v>Cleveland</c:v>
                </c:pt>
                <c:pt idx="1">
                  <c:v>LA</c:v>
                </c:pt>
                <c:pt idx="2">
                  <c:v>NYC</c:v>
                </c:pt>
                <c:pt idx="3">
                  <c:v>Houston</c:v>
                </c:pt>
                <c:pt idx="4">
                  <c:v>Charlotte</c:v>
                </c:pt>
                <c:pt idx="5">
                  <c:v>large city</c:v>
                </c:pt>
                <c:pt idx="6">
                  <c:v>DC</c:v>
                </c:pt>
                <c:pt idx="7">
                  <c:v>Atlanta</c:v>
                </c:pt>
                <c:pt idx="8">
                  <c:v>Chicago</c:v>
                </c:pt>
                <c:pt idx="9">
                  <c:v>SD</c:v>
                </c:pt>
                <c:pt idx="10">
                  <c:v>Boston</c:v>
                </c:pt>
              </c:strCache>
            </c:strRef>
          </c:cat>
          <c:val>
            <c:numRef>
              <c:f>'math 4th'!$J$25:$J$35</c:f>
              <c:numCache>
                <c:formatCode>General</c:formatCode>
                <c:ptCount val="11"/>
                <c:pt idx="0">
                  <c:v>-1</c:v>
                </c:pt>
                <c:pt idx="1">
                  <c:v>2</c:v>
                </c:pt>
                <c:pt idx="2">
                  <c:v>4</c:v>
                </c:pt>
                <c:pt idx="3">
                  <c:v>5</c:v>
                </c:pt>
                <c:pt idx="4">
                  <c:v>7</c:v>
                </c:pt>
                <c:pt idx="5">
                  <c:v>8</c:v>
                </c:pt>
                <c:pt idx="6">
                  <c:v>10</c:v>
                </c:pt>
                <c:pt idx="7">
                  <c:v>11</c:v>
                </c:pt>
                <c:pt idx="8">
                  <c:v>11</c:v>
                </c:pt>
                <c:pt idx="9">
                  <c:v>15</c:v>
                </c:pt>
                <c:pt idx="10">
                  <c:v>21</c:v>
                </c:pt>
              </c:numCache>
            </c:numRef>
          </c:val>
        </c:ser>
        <c:axId val="82693120"/>
        <c:axId val="82703104"/>
      </c:barChart>
      <c:catAx>
        <c:axId val="82693120"/>
        <c:scaling>
          <c:orientation val="minMax"/>
        </c:scaling>
        <c:axPos val="b"/>
        <c:majorTickMark val="none"/>
        <c:tickLblPos val="nextTo"/>
        <c:crossAx val="82703104"/>
        <c:crosses val="autoZero"/>
        <c:auto val="1"/>
        <c:lblAlgn val="ctr"/>
        <c:lblOffset val="100"/>
      </c:catAx>
      <c:valAx>
        <c:axId val="82703104"/>
        <c:scaling>
          <c:orientation val="minMax"/>
        </c:scaling>
        <c:delete val="1"/>
        <c:axPos val="l"/>
        <c:majorGridlines/>
        <c:numFmt formatCode="General" sourceLinked="1"/>
        <c:majorTickMark val="none"/>
        <c:tickLblPos val="none"/>
        <c:crossAx val="82693120"/>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change in 8th gr math scores </a:t>
            </a:r>
          </a:p>
          <a:p>
            <a:pPr>
              <a:defRPr/>
            </a:pPr>
            <a:r>
              <a:rPr lang="en-US"/>
              <a:t>2003-2011 white students </a:t>
            </a:r>
          </a:p>
        </c:rich>
      </c:tx>
      <c:layout/>
    </c:title>
    <c:plotArea>
      <c:layout/>
      <c:barChart>
        <c:barDir val="col"/>
        <c:grouping val="clustered"/>
        <c:ser>
          <c:idx val="0"/>
          <c:order val="0"/>
          <c:dPt>
            <c:idx val="0"/>
            <c:spPr>
              <a:solidFill>
                <a:srgbClr val="FF0000"/>
              </a:solidFill>
            </c:spPr>
          </c:dPt>
          <c:dPt>
            <c:idx val="3"/>
            <c:spPr>
              <a:solidFill>
                <a:srgbClr val="002060"/>
              </a:solidFill>
            </c:spPr>
          </c:dPt>
          <c:dLbls>
            <c:showVal val="1"/>
          </c:dLbls>
          <c:cat>
            <c:strRef>
              <c:f>'math 8th'!$G$5:$G$14</c:f>
              <c:strCache>
                <c:ptCount val="10"/>
                <c:pt idx="0">
                  <c:v>NYC</c:v>
                </c:pt>
                <c:pt idx="1">
                  <c:v>Cleveland</c:v>
                </c:pt>
                <c:pt idx="2">
                  <c:v>Charlotte</c:v>
                </c:pt>
                <c:pt idx="3">
                  <c:v>large city</c:v>
                </c:pt>
                <c:pt idx="4">
                  <c:v>Atlanta</c:v>
                </c:pt>
                <c:pt idx="5">
                  <c:v>LA</c:v>
                </c:pt>
                <c:pt idx="6">
                  <c:v>Houston</c:v>
                </c:pt>
                <c:pt idx="7">
                  <c:v>Boston</c:v>
                </c:pt>
                <c:pt idx="8">
                  <c:v>SD</c:v>
                </c:pt>
                <c:pt idx="9">
                  <c:v>Chicago</c:v>
                </c:pt>
              </c:strCache>
            </c:strRef>
          </c:cat>
          <c:val>
            <c:numRef>
              <c:f>'math 8th'!$H$5:$H$14</c:f>
              <c:numCache>
                <c:formatCode>General</c:formatCode>
                <c:ptCount val="10"/>
                <c:pt idx="0">
                  <c:v>3</c:v>
                </c:pt>
                <c:pt idx="1">
                  <c:v>8</c:v>
                </c:pt>
                <c:pt idx="2">
                  <c:v>10</c:v>
                </c:pt>
                <c:pt idx="3">
                  <c:v>10</c:v>
                </c:pt>
                <c:pt idx="4">
                  <c:v>11</c:v>
                </c:pt>
                <c:pt idx="5">
                  <c:v>14</c:v>
                </c:pt>
                <c:pt idx="6">
                  <c:v>16</c:v>
                </c:pt>
                <c:pt idx="7">
                  <c:v>16</c:v>
                </c:pt>
                <c:pt idx="8">
                  <c:v>18</c:v>
                </c:pt>
                <c:pt idx="9">
                  <c:v>20</c:v>
                </c:pt>
              </c:numCache>
            </c:numRef>
          </c:val>
        </c:ser>
        <c:axId val="83006592"/>
        <c:axId val="83008128"/>
      </c:barChart>
      <c:catAx>
        <c:axId val="83006592"/>
        <c:scaling>
          <c:orientation val="minMax"/>
        </c:scaling>
        <c:axPos val="b"/>
        <c:majorTickMark val="none"/>
        <c:tickLblPos val="nextTo"/>
        <c:crossAx val="83008128"/>
        <c:crosses val="autoZero"/>
        <c:auto val="1"/>
        <c:lblAlgn val="ctr"/>
        <c:lblOffset val="100"/>
      </c:catAx>
      <c:valAx>
        <c:axId val="83008128"/>
        <c:scaling>
          <c:orientation val="minMax"/>
        </c:scaling>
        <c:delete val="1"/>
        <c:axPos val="l"/>
        <c:majorGridlines/>
        <c:numFmt formatCode="General" sourceLinked="1"/>
        <c:majorTickMark val="none"/>
        <c:tickLblPos val="none"/>
        <c:crossAx val="83006592"/>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41061-D62F-4DCD-BE91-DFEB9C478421}" type="datetimeFigureOut">
              <a:rPr lang="en-US" smtClean="0"/>
              <a:pPr/>
              <a:t>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7DE80-F252-4909-B454-3302FF7373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87DE80-F252-4909-B454-3302FF73735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87DE80-F252-4909-B454-3302FF73735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January 09,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January 09,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January 09,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January 09,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Monday, January 09,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January 09,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January 09, 2012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January 09, 2012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Monday, January 09, 2012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Monday, January 09,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Monday, January 09,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Monday, January 09, 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chart" Target="../charts/chart27.xml"/><Relationship Id="rId5" Type="http://schemas.openxmlformats.org/officeDocument/2006/relationships/chart" Target="../charts/chart26.xml"/><Relationship Id="rId4" Type="http://schemas.openxmlformats.org/officeDocument/2006/relationships/chart" Target="../charts/char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2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hools.nyc.gov/Offices/mediarelations/NewsandSpeeches/2011-2012/naepresultsrelease12711.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ools.nyc.gov/Offices/mediarelations/NewsandSpeeches/2011-2012/naepresultsrelease12711.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0344"/>
            <a:ext cx="7848600" cy="2188482"/>
          </a:xfrm>
        </p:spPr>
        <p:txBody>
          <a:bodyPr/>
          <a:lstStyle/>
          <a:p>
            <a:r>
              <a:rPr lang="en-US" sz="4400" dirty="0" smtClean="0"/>
              <a:t>NYC Achievement Gains compared to other large cities since 2003</a:t>
            </a:r>
          </a:p>
        </p:txBody>
      </p:sp>
      <p:sp>
        <p:nvSpPr>
          <p:cNvPr id="3" name="Subtitle 2"/>
          <p:cNvSpPr>
            <a:spLocks noGrp="1"/>
          </p:cNvSpPr>
          <p:nvPr>
            <p:ph type="subTitle" idx="1"/>
          </p:nvPr>
        </p:nvSpPr>
        <p:spPr/>
        <p:txBody>
          <a:bodyPr>
            <a:noAutofit/>
          </a:bodyPr>
          <a:lstStyle/>
          <a:p>
            <a:r>
              <a:rPr lang="en-US" b="1" i="1" dirty="0" smtClean="0"/>
              <a:t>Changes in NAEP scores 2003 -2011</a:t>
            </a:r>
          </a:p>
          <a:p>
            <a:endParaRPr lang="en-US" dirty="0"/>
          </a:p>
          <a:p>
            <a:endParaRPr lang="en-US" dirty="0" smtClean="0"/>
          </a:p>
          <a:p>
            <a:r>
              <a:rPr lang="en-US" dirty="0" smtClean="0"/>
              <a:t>Leonie Haimson &amp; Elli Marcus</a:t>
            </a:r>
          </a:p>
          <a:p>
            <a:r>
              <a:rPr lang="en-US" dirty="0" smtClean="0"/>
              <a:t>Class </a:t>
            </a:r>
            <a:r>
              <a:rPr lang="en-US" dirty="0" smtClean="0"/>
              <a:t>Size Matters</a:t>
            </a:r>
          </a:p>
          <a:p>
            <a:r>
              <a:rPr lang="en-US" dirty="0" smtClean="0"/>
              <a:t>January 2012</a:t>
            </a:r>
          </a:p>
          <a:p>
            <a:r>
              <a:rPr lang="en-US" b="1" i="1" dirty="0" smtClean="0"/>
              <a:t>www.classsizematters.org</a:t>
            </a:r>
            <a:endParaRPr lang="en-US" b="1" i="1" dirty="0"/>
          </a:p>
        </p:txBody>
      </p:sp>
    </p:spTree>
    <p:extLst>
      <p:ext uri="{BB962C8B-B14F-4D97-AF65-F5344CB8AC3E}">
        <p14:creationId xmlns="" xmlns:p14="http://schemas.microsoft.com/office/powerpoint/2010/main" val="3452843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96" y="533400"/>
            <a:ext cx="8229600" cy="990600"/>
          </a:xfrm>
        </p:spPr>
        <p:txBody>
          <a:bodyPr>
            <a:normAutofit/>
          </a:bodyPr>
          <a:lstStyle/>
          <a:p>
            <a:r>
              <a:rPr lang="en-US" sz="2800" dirty="0" smtClean="0"/>
              <a:t>NYC scores by subgroup: </a:t>
            </a:r>
            <a:r>
              <a:rPr lang="en-US" sz="2800" dirty="0" smtClean="0"/>
              <a:t>White </a:t>
            </a:r>
            <a:r>
              <a:rPr lang="en-US" sz="2800" dirty="0" smtClean="0"/>
              <a:t>Students </a:t>
            </a:r>
            <a:endParaRPr lang="en-US" sz="2700" b="1" i="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33832914"/>
              </p:ext>
            </p:extLst>
          </p:nvPr>
        </p:nvGraphicFramePr>
        <p:xfrm>
          <a:off x="457200" y="1600200"/>
          <a:ext cx="4221320" cy="21264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 xmlns:p14="http://schemas.microsoft.com/office/powerpoint/2010/main" val="2350871617"/>
              </p:ext>
            </p:extLst>
          </p:nvPr>
        </p:nvGraphicFramePr>
        <p:xfrm>
          <a:off x="457200" y="4001282"/>
          <a:ext cx="4354992" cy="2565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 xmlns:p14="http://schemas.microsoft.com/office/powerpoint/2010/main" val="3390448699"/>
              </p:ext>
            </p:extLst>
          </p:nvPr>
        </p:nvGraphicFramePr>
        <p:xfrm>
          <a:off x="4678520" y="1600200"/>
          <a:ext cx="4390290" cy="244679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extLst>
              <p:ext uri="{D42A27DB-BD31-4B8C-83A1-F6EECF244321}">
                <p14:modId xmlns="" xmlns:p14="http://schemas.microsoft.com/office/powerpoint/2010/main" val="4279486937"/>
              </p:ext>
            </p:extLst>
          </p:nvPr>
        </p:nvGraphicFramePr>
        <p:xfrm>
          <a:off x="5171813" y="4163016"/>
          <a:ext cx="3700666" cy="240366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987540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Subgroup</a:t>
            </a:r>
            <a:r>
              <a:rPr lang="en-US" dirty="0" smtClean="0"/>
              <a:t>: </a:t>
            </a:r>
            <a:r>
              <a:rPr lang="en-US" sz="3100" b="1" i="1" dirty="0" smtClean="0"/>
              <a:t>Hispanic Students fell sharply behind peers since 2003</a:t>
            </a:r>
            <a:endParaRPr lang="en-US" sz="3100" b="1" i="1" dirty="0"/>
          </a:p>
        </p:txBody>
      </p:sp>
      <p:sp>
        <p:nvSpPr>
          <p:cNvPr id="3" name="Content Placeholder 2"/>
          <p:cNvSpPr>
            <a:spLocks noGrp="1"/>
          </p:cNvSpPr>
          <p:nvPr>
            <p:ph idx="1"/>
          </p:nvPr>
        </p:nvSpPr>
        <p:spPr>
          <a:xfrm>
            <a:off x="470263" y="1600200"/>
            <a:ext cx="8229600" cy="4876800"/>
          </a:xfrm>
        </p:spPr>
        <p:txBody>
          <a:bodyPr>
            <a:normAutofit/>
          </a:bodyPr>
          <a:lstStyle/>
          <a:p>
            <a:r>
              <a:rPr lang="en-US" dirty="0" smtClean="0"/>
              <a:t>In 4</a:t>
            </a:r>
            <a:r>
              <a:rPr lang="en-US" baseline="30000" dirty="0" smtClean="0"/>
              <a:t>th</a:t>
            </a:r>
            <a:r>
              <a:rPr lang="en-US" dirty="0" smtClean="0"/>
              <a:t> grade reading, NYC Hispanic students dropped from 1st place among large cities to tied for 4</a:t>
            </a:r>
            <a:r>
              <a:rPr lang="en-US" baseline="30000" dirty="0" smtClean="0"/>
              <a:t>th</a:t>
            </a:r>
            <a:r>
              <a:rPr lang="en-US" dirty="0" smtClean="0"/>
              <a:t>.</a:t>
            </a:r>
          </a:p>
          <a:p>
            <a:endParaRPr lang="en-US" dirty="0" smtClean="0"/>
          </a:p>
          <a:p>
            <a:r>
              <a:rPr lang="en-US" dirty="0" smtClean="0"/>
              <a:t>In 4</a:t>
            </a:r>
            <a:r>
              <a:rPr lang="en-US" baseline="30000" dirty="0" smtClean="0"/>
              <a:t>th</a:t>
            </a:r>
            <a:r>
              <a:rPr lang="en-US" dirty="0" smtClean="0"/>
              <a:t> grade math, NYC Hispanic students dropped from third place to sixth place among other large cities.</a:t>
            </a:r>
          </a:p>
          <a:p>
            <a:endParaRPr lang="en-US" dirty="0" smtClean="0"/>
          </a:p>
          <a:p>
            <a:r>
              <a:rPr lang="en-US" dirty="0" smtClean="0"/>
              <a:t>In 8</a:t>
            </a:r>
            <a:r>
              <a:rPr lang="en-US" baseline="30000" dirty="0" smtClean="0"/>
              <a:t>th</a:t>
            </a:r>
            <a:r>
              <a:rPr lang="en-US" dirty="0" smtClean="0"/>
              <a:t> grade reading, NYC Hispanic students dropped from 2nd to 5th place, with a net negative change in scores.</a:t>
            </a:r>
          </a:p>
          <a:p>
            <a:endParaRPr lang="en-US" dirty="0" smtClean="0"/>
          </a:p>
          <a:p>
            <a:r>
              <a:rPr lang="en-US" dirty="0" smtClean="0"/>
              <a:t>In 8</a:t>
            </a:r>
            <a:r>
              <a:rPr lang="en-US" baseline="30000" dirty="0" smtClean="0"/>
              <a:t>th</a:t>
            </a:r>
            <a:r>
              <a:rPr lang="en-US" dirty="0" smtClean="0"/>
              <a:t> grade math, NYC Hispanic students came in last place in score gains, falling from third place to 7</a:t>
            </a:r>
            <a:r>
              <a:rPr lang="en-US" baseline="30000" dirty="0" smtClean="0"/>
              <a:t>th</a:t>
            </a:r>
            <a:r>
              <a:rPr lang="en-US" dirty="0" smtClean="0"/>
              <a:t> place.</a:t>
            </a:r>
            <a:endParaRPr lang="en-US" dirty="0"/>
          </a:p>
        </p:txBody>
      </p:sp>
    </p:spTree>
    <p:extLst>
      <p:ext uri="{BB962C8B-B14F-4D97-AF65-F5344CB8AC3E}">
        <p14:creationId xmlns="" xmlns:p14="http://schemas.microsoft.com/office/powerpoint/2010/main" val="20064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NYC scores by subgroup: </a:t>
            </a:r>
            <a:r>
              <a:rPr lang="en-US" sz="3200" dirty="0" smtClean="0"/>
              <a:t>Hispanic Students </a:t>
            </a:r>
            <a:endParaRPr lang="en-US" sz="3200" b="1" i="1" dirty="0"/>
          </a:p>
        </p:txBody>
      </p:sp>
      <p:graphicFrame>
        <p:nvGraphicFramePr>
          <p:cNvPr id="5" name="Chart 4"/>
          <p:cNvGraphicFramePr/>
          <p:nvPr>
            <p:extLst>
              <p:ext uri="{D42A27DB-BD31-4B8C-83A1-F6EECF244321}">
                <p14:modId xmlns="" xmlns:p14="http://schemas.microsoft.com/office/powerpoint/2010/main" val="3247895769"/>
              </p:ext>
            </p:extLst>
          </p:nvPr>
        </p:nvGraphicFramePr>
        <p:xfrm>
          <a:off x="99483" y="1502833"/>
          <a:ext cx="4578534" cy="21812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 xmlns:p14="http://schemas.microsoft.com/office/powerpoint/2010/main" val="1830911481"/>
              </p:ext>
            </p:extLst>
          </p:nvPr>
        </p:nvGraphicFramePr>
        <p:xfrm>
          <a:off x="99483" y="4068233"/>
          <a:ext cx="4578534" cy="20807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 xmlns:p14="http://schemas.microsoft.com/office/powerpoint/2010/main" val="844212339"/>
              </p:ext>
            </p:extLst>
          </p:nvPr>
        </p:nvGraphicFramePr>
        <p:xfrm>
          <a:off x="4842932" y="3911600"/>
          <a:ext cx="4301067" cy="2565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ontent Placeholder 10"/>
          <p:cNvGraphicFramePr>
            <a:graphicFrameLocks noGrp="1"/>
          </p:cNvGraphicFramePr>
          <p:nvPr>
            <p:ph idx="1"/>
            <p:extLst>
              <p:ext uri="{D42A27DB-BD31-4B8C-83A1-F6EECF244321}">
                <p14:modId xmlns="" xmlns:p14="http://schemas.microsoft.com/office/powerpoint/2010/main" val="2601559738"/>
              </p:ext>
            </p:extLst>
          </p:nvPr>
        </p:nvGraphicFramePr>
        <p:xfrm>
          <a:off x="4678017" y="1600200"/>
          <a:ext cx="4465982" cy="208390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3859450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Subgroup</a:t>
            </a:r>
            <a:r>
              <a:rPr lang="en-US" dirty="0" smtClean="0"/>
              <a:t>:  </a:t>
            </a:r>
            <a:r>
              <a:rPr lang="en-US" sz="3100" i="1" dirty="0" smtClean="0"/>
              <a:t>Asian Students were the only NYC group to make substantial gains compared to peers in other cities. </a:t>
            </a:r>
            <a:endParaRPr lang="en-US" sz="3100" i="1" dirty="0"/>
          </a:p>
        </p:txBody>
      </p:sp>
      <p:sp>
        <p:nvSpPr>
          <p:cNvPr id="3" name="Content Placeholder 2"/>
          <p:cNvSpPr>
            <a:spLocks noGrp="1"/>
          </p:cNvSpPr>
          <p:nvPr>
            <p:ph idx="1"/>
          </p:nvPr>
        </p:nvSpPr>
        <p:spPr>
          <a:xfrm>
            <a:off x="457200" y="1815548"/>
            <a:ext cx="8229600" cy="4661452"/>
          </a:xfrm>
        </p:spPr>
        <p:txBody>
          <a:bodyPr>
            <a:normAutofit lnSpcReduction="10000"/>
          </a:bodyPr>
          <a:lstStyle/>
          <a:p>
            <a:r>
              <a:rPr lang="en-US" dirty="0" smtClean="0"/>
              <a:t>4</a:t>
            </a:r>
            <a:r>
              <a:rPr lang="en-US" baseline="30000" dirty="0" smtClean="0"/>
              <a:t>th</a:t>
            </a:r>
            <a:r>
              <a:rPr lang="en-US" dirty="0" smtClean="0"/>
              <a:t> grade reading, NYC Asian student scores dropped from first place to second place, and placed fourth in overall score improvement among large cities.</a:t>
            </a:r>
          </a:p>
          <a:p>
            <a:endParaRPr lang="en-US" dirty="0" smtClean="0"/>
          </a:p>
          <a:p>
            <a:r>
              <a:rPr lang="en-US" dirty="0" smtClean="0"/>
              <a:t>In 4</a:t>
            </a:r>
            <a:r>
              <a:rPr lang="en-US" baseline="30000" dirty="0" smtClean="0"/>
              <a:t>th</a:t>
            </a:r>
            <a:r>
              <a:rPr lang="en-US" dirty="0" smtClean="0"/>
              <a:t> grade math, Asian student scores dropped from second place to third place among large cities.</a:t>
            </a:r>
          </a:p>
          <a:p>
            <a:endParaRPr lang="en-US" dirty="0" smtClean="0"/>
          </a:p>
          <a:p>
            <a:r>
              <a:rPr lang="en-US" dirty="0" smtClean="0"/>
              <a:t>In 8</a:t>
            </a:r>
            <a:r>
              <a:rPr lang="en-US" baseline="30000" dirty="0" smtClean="0"/>
              <a:t>th</a:t>
            </a:r>
            <a:r>
              <a:rPr lang="en-US" dirty="0" smtClean="0"/>
              <a:t> grade reading, NYC Asian student scores </a:t>
            </a:r>
            <a:r>
              <a:rPr lang="en-US" b="1" dirty="0" smtClean="0"/>
              <a:t>moved up </a:t>
            </a:r>
            <a:r>
              <a:rPr lang="en-US" dirty="0" smtClean="0"/>
              <a:t>from third place to second place among large cities.</a:t>
            </a:r>
          </a:p>
          <a:p>
            <a:endParaRPr lang="en-US" dirty="0" smtClean="0"/>
          </a:p>
          <a:p>
            <a:r>
              <a:rPr lang="en-US" dirty="0" smtClean="0"/>
              <a:t>In 8</a:t>
            </a:r>
            <a:r>
              <a:rPr lang="en-US" baseline="30000" dirty="0" smtClean="0"/>
              <a:t>th</a:t>
            </a:r>
            <a:r>
              <a:rPr lang="en-US" dirty="0" smtClean="0"/>
              <a:t> grade math,</a:t>
            </a:r>
            <a:r>
              <a:rPr lang="en-US" dirty="0"/>
              <a:t> </a:t>
            </a:r>
            <a:r>
              <a:rPr lang="en-US" dirty="0" smtClean="0"/>
              <a:t>NYC Asian student scored </a:t>
            </a:r>
            <a:r>
              <a:rPr lang="en-US" b="1" dirty="0" smtClean="0"/>
              <a:t>moved up </a:t>
            </a:r>
            <a:r>
              <a:rPr lang="en-US" dirty="0" smtClean="0"/>
              <a:t>from third place to second place</a:t>
            </a:r>
          </a:p>
        </p:txBody>
      </p:sp>
    </p:spTree>
    <p:extLst>
      <p:ext uri="{BB962C8B-B14F-4D97-AF65-F5344CB8AC3E}">
        <p14:creationId xmlns="" xmlns:p14="http://schemas.microsoft.com/office/powerpoint/2010/main" val="122014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Subgroup</a:t>
            </a:r>
            <a:r>
              <a:rPr lang="en-US" dirty="0" smtClean="0"/>
              <a:t>: Asian Students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02794051"/>
              </p:ext>
            </p:extLst>
          </p:nvPr>
        </p:nvGraphicFramePr>
        <p:xfrm>
          <a:off x="728870" y="1600201"/>
          <a:ext cx="3690729" cy="23754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 xmlns:p14="http://schemas.microsoft.com/office/powerpoint/2010/main" val="1382822131"/>
              </p:ext>
            </p:extLst>
          </p:nvPr>
        </p:nvGraphicFramePr>
        <p:xfrm>
          <a:off x="135466" y="4152901"/>
          <a:ext cx="4605867" cy="2565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 xmlns:p14="http://schemas.microsoft.com/office/powerpoint/2010/main" val="168782309"/>
              </p:ext>
            </p:extLst>
          </p:nvPr>
        </p:nvGraphicFramePr>
        <p:xfrm>
          <a:off x="4741332" y="1718733"/>
          <a:ext cx="4402667" cy="22569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extLst>
              <p:ext uri="{D42A27DB-BD31-4B8C-83A1-F6EECF244321}">
                <p14:modId xmlns="" xmlns:p14="http://schemas.microsoft.com/office/powerpoint/2010/main" val="3867394681"/>
              </p:ext>
            </p:extLst>
          </p:nvPr>
        </p:nvGraphicFramePr>
        <p:xfrm>
          <a:off x="4419599" y="4152901"/>
          <a:ext cx="4690534" cy="25654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1435363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50" y="533400"/>
            <a:ext cx="7720149" cy="825137"/>
          </a:xfrm>
        </p:spPr>
        <p:txBody>
          <a:bodyPr>
            <a:noAutofit/>
          </a:bodyPr>
          <a:lstStyle/>
          <a:p>
            <a:r>
              <a:rPr lang="en-US" sz="2400" dirty="0" smtClean="0"/>
              <a:t>Changes in demographics:  Asian student pop rising faster in NYC than elsewhere; </a:t>
            </a:r>
            <a:r>
              <a:rPr lang="en-US" sz="2000" b="1" i="1" dirty="0" smtClean="0"/>
              <a:t>otherwise progress on NAEPS would have been even smaller</a:t>
            </a:r>
            <a:endParaRPr lang="en-US" sz="2000" b="1" i="1" dirty="0"/>
          </a:p>
        </p:txBody>
      </p:sp>
      <p:graphicFrame>
        <p:nvGraphicFramePr>
          <p:cNvPr id="4" name="Content Placeholder 3"/>
          <p:cNvGraphicFramePr>
            <a:graphicFrameLocks noGrp="1"/>
          </p:cNvGraphicFramePr>
          <p:nvPr>
            <p:ph idx="1"/>
          </p:nvPr>
        </p:nvGraphicFramePr>
        <p:xfrm>
          <a:off x="457199" y="1524000"/>
          <a:ext cx="5630091" cy="23948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2743201" y="3918857"/>
          <a:ext cx="5603966" cy="26517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NYC scores by subgroup:  Free Lunch students had </a:t>
            </a:r>
            <a:r>
              <a:rPr lang="en-US" dirty="0" smtClean="0"/>
              <a:t>only </a:t>
            </a:r>
            <a:r>
              <a:rPr lang="en-US" dirty="0" smtClean="0"/>
              <a:t>middling gains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4</a:t>
            </a:r>
            <a:r>
              <a:rPr lang="en-US" baseline="30000" dirty="0" smtClean="0"/>
              <a:t>th</a:t>
            </a:r>
            <a:r>
              <a:rPr lang="en-US" dirty="0" smtClean="0"/>
              <a:t> grade reading, NYC free lunch student scores remained in 1</a:t>
            </a:r>
            <a:r>
              <a:rPr lang="en-US" baseline="30000" dirty="0" smtClean="0"/>
              <a:t>st</a:t>
            </a:r>
            <a:r>
              <a:rPr lang="en-US" dirty="0" smtClean="0"/>
              <a:t> place but placed behind five other large cities in gains since 2003.</a:t>
            </a:r>
          </a:p>
          <a:p>
            <a:endParaRPr lang="en-US" dirty="0" smtClean="0"/>
          </a:p>
          <a:p>
            <a:r>
              <a:rPr lang="en-US" dirty="0" smtClean="0"/>
              <a:t>In 4</a:t>
            </a:r>
            <a:r>
              <a:rPr lang="en-US" baseline="30000" dirty="0" smtClean="0"/>
              <a:t>th</a:t>
            </a:r>
            <a:r>
              <a:rPr lang="en-US" dirty="0" smtClean="0"/>
              <a:t> grade math, NYC free lunch student scores dropped from second place to third place, and placed fifth in score gains among large cities.</a:t>
            </a:r>
          </a:p>
          <a:p>
            <a:endParaRPr lang="en-US" dirty="0" smtClean="0"/>
          </a:p>
          <a:p>
            <a:r>
              <a:rPr lang="en-US" dirty="0" smtClean="0"/>
              <a:t>In 8</a:t>
            </a:r>
            <a:r>
              <a:rPr lang="en-US" baseline="30000" dirty="0" smtClean="0"/>
              <a:t>th</a:t>
            </a:r>
            <a:r>
              <a:rPr lang="en-US" dirty="0" smtClean="0"/>
              <a:t> grade reading, NYC free lunch student scores remained in 1</a:t>
            </a:r>
            <a:r>
              <a:rPr lang="en-US" baseline="30000" dirty="0" smtClean="0"/>
              <a:t>st</a:t>
            </a:r>
            <a:r>
              <a:rPr lang="en-US" dirty="0" smtClean="0"/>
              <a:t> place but placed behind three other large cities in score gains.</a:t>
            </a:r>
          </a:p>
          <a:p>
            <a:endParaRPr lang="en-US" dirty="0" smtClean="0"/>
          </a:p>
          <a:p>
            <a:r>
              <a:rPr lang="en-US" dirty="0" smtClean="0"/>
              <a:t>In 8</a:t>
            </a:r>
            <a:r>
              <a:rPr lang="en-US" baseline="30000" dirty="0" smtClean="0"/>
              <a:t>th</a:t>
            </a:r>
            <a:r>
              <a:rPr lang="en-US" dirty="0" smtClean="0"/>
              <a:t> grade math, NYC free lunch student scores dropped from 1</a:t>
            </a:r>
            <a:r>
              <a:rPr lang="en-US" baseline="30000" dirty="0" smtClean="0"/>
              <a:t>st</a:t>
            </a:r>
            <a:r>
              <a:rPr lang="en-US" dirty="0" smtClean="0"/>
              <a:t> place to 3</a:t>
            </a:r>
            <a:r>
              <a:rPr lang="en-US" baseline="30000" dirty="0" smtClean="0"/>
              <a:t>rd</a:t>
            </a:r>
            <a:r>
              <a:rPr lang="en-US" dirty="0" smtClean="0"/>
              <a:t> place.</a:t>
            </a:r>
            <a:endParaRPr lang="en-US" dirty="0"/>
          </a:p>
        </p:txBody>
      </p:sp>
    </p:spTree>
    <p:extLst>
      <p:ext uri="{BB962C8B-B14F-4D97-AF65-F5344CB8AC3E}">
        <p14:creationId xmlns="" xmlns:p14="http://schemas.microsoft.com/office/powerpoint/2010/main" val="184287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a:t>
            </a:r>
            <a:r>
              <a:rPr lang="en-US" dirty="0" smtClean="0"/>
              <a:t>: free lunch</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977318543"/>
              </p:ext>
            </p:extLst>
          </p:nvPr>
        </p:nvGraphicFramePr>
        <p:xfrm>
          <a:off x="77396" y="1600200"/>
          <a:ext cx="4511537" cy="23960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 xmlns:p14="http://schemas.microsoft.com/office/powerpoint/2010/main" val="3885059405"/>
              </p:ext>
            </p:extLst>
          </p:nvPr>
        </p:nvGraphicFramePr>
        <p:xfrm>
          <a:off x="77396" y="3996267"/>
          <a:ext cx="4511537" cy="26225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 xmlns:p14="http://schemas.microsoft.com/office/powerpoint/2010/main" val="3660486314"/>
              </p:ext>
            </p:extLst>
          </p:nvPr>
        </p:nvGraphicFramePr>
        <p:xfrm>
          <a:off x="4283281" y="1600200"/>
          <a:ext cx="4860719" cy="2565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extLst>
              <p:ext uri="{D42A27DB-BD31-4B8C-83A1-F6EECF244321}">
                <p14:modId xmlns="" xmlns:p14="http://schemas.microsoft.com/office/powerpoint/2010/main" val="753258640"/>
              </p:ext>
            </p:extLst>
          </p:nvPr>
        </p:nvGraphicFramePr>
        <p:xfrm>
          <a:off x="4565838" y="4104401"/>
          <a:ext cx="4578162" cy="222897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4056858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sz="3100" b="1" i="1" dirty="0" smtClean="0"/>
              <a:t/>
            </a:r>
            <a:br>
              <a:rPr lang="en-US" sz="3100" b="1" i="1" dirty="0" smtClean="0"/>
            </a:br>
            <a:r>
              <a:rPr lang="en-US" sz="2700" b="1" i="1" dirty="0" smtClean="0"/>
              <a:t>NYC non-free lunch students made the </a:t>
            </a:r>
            <a:r>
              <a:rPr lang="en-US" sz="2700" b="1" i="1" u="sng" dirty="0" smtClean="0"/>
              <a:t>smallest gains  of any city </a:t>
            </a:r>
            <a:r>
              <a:rPr lang="en-US" sz="2700" b="1" i="1" dirty="0" smtClean="0"/>
              <a:t>in every category; and dropped sharply at 8</a:t>
            </a:r>
            <a:r>
              <a:rPr lang="en-US" sz="2700" b="1" i="1" baseline="30000" dirty="0" smtClean="0"/>
              <a:t>th</a:t>
            </a:r>
            <a:r>
              <a:rPr lang="en-US" sz="2700" b="1" i="1" dirty="0" smtClean="0"/>
              <a:t> grade </a:t>
            </a:r>
            <a:r>
              <a:rPr lang="en-US" sz="3100" b="1" i="1" dirty="0" smtClean="0"/>
              <a:t/>
            </a:r>
            <a:br>
              <a:rPr lang="en-US" sz="3100" b="1" i="1" dirty="0" smtClean="0"/>
            </a:br>
            <a:r>
              <a:rPr lang="en-US" sz="3100" b="1" i="1" dirty="0" smtClean="0"/>
              <a:t/>
            </a:r>
            <a:br>
              <a:rPr lang="en-US" sz="3100" b="1" i="1" dirty="0" smtClean="0"/>
            </a:br>
            <a:endParaRPr lang="en-US" sz="3100" b="1" i="1" dirty="0"/>
          </a:p>
        </p:txBody>
      </p:sp>
      <p:sp>
        <p:nvSpPr>
          <p:cNvPr id="3" name="Content Placeholder 2"/>
          <p:cNvSpPr>
            <a:spLocks noGrp="1"/>
          </p:cNvSpPr>
          <p:nvPr>
            <p:ph idx="1"/>
          </p:nvPr>
        </p:nvSpPr>
        <p:spPr>
          <a:xfrm>
            <a:off x="689812" y="1524000"/>
            <a:ext cx="7996988" cy="4576354"/>
          </a:xfrm>
        </p:spPr>
        <p:txBody>
          <a:bodyPr>
            <a:noAutofit/>
          </a:bodyPr>
          <a:lstStyle/>
          <a:p>
            <a:r>
              <a:rPr lang="en-US" sz="1800" dirty="0" smtClean="0"/>
              <a:t>In 4</a:t>
            </a:r>
            <a:r>
              <a:rPr lang="en-US" sz="1800" baseline="30000" dirty="0" smtClean="0"/>
              <a:t>th</a:t>
            </a:r>
            <a:r>
              <a:rPr lang="en-US" sz="1800" dirty="0" smtClean="0"/>
              <a:t> grade reading, NYC non-free lunch students fell from 1</a:t>
            </a:r>
            <a:r>
              <a:rPr lang="en-US" sz="1800" baseline="30000" dirty="0" smtClean="0"/>
              <a:t>st</a:t>
            </a:r>
            <a:r>
              <a:rPr lang="en-US" sz="1800" dirty="0" smtClean="0"/>
              <a:t> place to 2</a:t>
            </a:r>
            <a:r>
              <a:rPr lang="en-US" sz="1800" baseline="30000" dirty="0" smtClean="0"/>
              <a:t>nd</a:t>
            </a:r>
            <a:r>
              <a:rPr lang="en-US" sz="1800" dirty="0" smtClean="0"/>
              <a:t> place.</a:t>
            </a:r>
          </a:p>
          <a:p>
            <a:endParaRPr lang="en-US" sz="1800" dirty="0" smtClean="0"/>
          </a:p>
          <a:p>
            <a:r>
              <a:rPr lang="en-US" sz="1800" dirty="0" smtClean="0"/>
              <a:t>In 4</a:t>
            </a:r>
            <a:r>
              <a:rPr lang="en-US" sz="1800" baseline="30000" dirty="0" smtClean="0"/>
              <a:t>th</a:t>
            </a:r>
            <a:r>
              <a:rPr lang="en-US" sz="1800" dirty="0" smtClean="0"/>
              <a:t> grade math, NYC non-free lunch students fell from 2</a:t>
            </a:r>
            <a:r>
              <a:rPr lang="en-US" sz="1800" baseline="30000" dirty="0" smtClean="0"/>
              <a:t>nd</a:t>
            </a:r>
            <a:r>
              <a:rPr lang="en-US" sz="1800" dirty="0" smtClean="0"/>
              <a:t> place to 3</a:t>
            </a:r>
            <a:r>
              <a:rPr lang="en-US" sz="1800" baseline="30000" dirty="0" smtClean="0"/>
              <a:t>rd</a:t>
            </a:r>
            <a:r>
              <a:rPr lang="en-US" sz="1800" dirty="0" smtClean="0"/>
              <a:t> place.</a:t>
            </a:r>
          </a:p>
          <a:p>
            <a:endParaRPr lang="en-US" sz="1800" dirty="0" smtClean="0"/>
          </a:p>
          <a:p>
            <a:r>
              <a:rPr lang="en-US" sz="1800" dirty="0" smtClean="0"/>
              <a:t>In 8</a:t>
            </a:r>
            <a:r>
              <a:rPr lang="en-US" sz="1800" baseline="30000" dirty="0" smtClean="0"/>
              <a:t>th</a:t>
            </a:r>
            <a:r>
              <a:rPr lang="en-US" sz="1800" dirty="0" smtClean="0"/>
              <a:t> grade reading, NYC non-free lunch student scores dropped 11 points – the only city where scores dropped – and fell from 1</a:t>
            </a:r>
            <a:r>
              <a:rPr lang="en-US" sz="1800" baseline="30000" dirty="0" smtClean="0"/>
              <a:t>st</a:t>
            </a:r>
            <a:r>
              <a:rPr lang="en-US" sz="1800" dirty="0" smtClean="0"/>
              <a:t> place to 8</a:t>
            </a:r>
            <a:r>
              <a:rPr lang="en-US" sz="1800" baseline="30000" dirty="0" smtClean="0"/>
              <a:t>th</a:t>
            </a:r>
            <a:r>
              <a:rPr lang="en-US" sz="1800" dirty="0" smtClean="0"/>
              <a:t> place.</a:t>
            </a:r>
          </a:p>
          <a:p>
            <a:endParaRPr lang="en-US" sz="1800" dirty="0" smtClean="0"/>
          </a:p>
          <a:p>
            <a:r>
              <a:rPr lang="en-US" sz="1800" dirty="0" smtClean="0"/>
              <a:t>In 8</a:t>
            </a:r>
            <a:r>
              <a:rPr lang="en-US" sz="1800" baseline="30000" dirty="0" smtClean="0"/>
              <a:t>th</a:t>
            </a:r>
            <a:r>
              <a:rPr lang="en-US" sz="1800" dirty="0" smtClean="0"/>
              <a:t> grade math, NYC non-free lunch students dropped seven points – the only city where scores dropped -- and fell sharply from 1</a:t>
            </a:r>
            <a:r>
              <a:rPr lang="en-US" sz="1800" baseline="30000" dirty="0" smtClean="0"/>
              <a:t>st</a:t>
            </a:r>
            <a:r>
              <a:rPr lang="en-US" sz="1800" dirty="0" smtClean="0"/>
              <a:t> to 8</a:t>
            </a:r>
            <a:r>
              <a:rPr lang="en-US" sz="1800" baseline="30000" dirty="0" smtClean="0"/>
              <a:t>th</a:t>
            </a:r>
            <a:r>
              <a:rPr lang="en-US" sz="1800" dirty="0" smtClean="0"/>
              <a:t> place</a:t>
            </a:r>
          </a:p>
          <a:p>
            <a:endParaRPr lang="en-US" sz="1800" dirty="0" smtClean="0"/>
          </a:p>
          <a:p>
            <a:r>
              <a:rPr lang="en-US" sz="1800" dirty="0" smtClean="0"/>
              <a:t>In 8</a:t>
            </a:r>
            <a:r>
              <a:rPr lang="en-US" sz="1800" baseline="30000" dirty="0" smtClean="0"/>
              <a:t>th</a:t>
            </a:r>
            <a:r>
              <a:rPr lang="en-US" sz="1800" dirty="0" smtClean="0"/>
              <a:t> grade reading and math, basic and proficient levels of non-free lunch  also dropped sharply. </a:t>
            </a:r>
          </a:p>
          <a:p>
            <a:endParaRPr lang="en-US" sz="1800" dirty="0" smtClean="0"/>
          </a:p>
        </p:txBody>
      </p:sp>
    </p:spTree>
    <p:extLst>
      <p:ext uri="{BB962C8B-B14F-4D97-AF65-F5344CB8AC3E}">
        <p14:creationId xmlns="" xmlns:p14="http://schemas.microsoft.com/office/powerpoint/2010/main" val="8486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Subgroup</a:t>
            </a:r>
            <a:r>
              <a:rPr lang="en-US" dirty="0" smtClean="0"/>
              <a:t>: non-free lunch</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977632489"/>
              </p:ext>
            </p:extLst>
          </p:nvPr>
        </p:nvGraphicFramePr>
        <p:xfrm>
          <a:off x="133349" y="1600200"/>
          <a:ext cx="4574118" cy="23198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 xmlns:p14="http://schemas.microsoft.com/office/powerpoint/2010/main" val="3844273962"/>
              </p:ext>
            </p:extLst>
          </p:nvPr>
        </p:nvGraphicFramePr>
        <p:xfrm>
          <a:off x="133349" y="3920066"/>
          <a:ext cx="4438651" cy="23960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 xmlns:p14="http://schemas.microsoft.com/office/powerpoint/2010/main" val="482240976"/>
              </p:ext>
            </p:extLst>
          </p:nvPr>
        </p:nvGraphicFramePr>
        <p:xfrm>
          <a:off x="4449233" y="1481667"/>
          <a:ext cx="4694767" cy="239606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extLst>
              <p:ext uri="{D42A27DB-BD31-4B8C-83A1-F6EECF244321}">
                <p14:modId xmlns="" xmlns:p14="http://schemas.microsoft.com/office/powerpoint/2010/main" val="3987837672"/>
              </p:ext>
            </p:extLst>
          </p:nvPr>
        </p:nvGraphicFramePr>
        <p:xfrm>
          <a:off x="4332817" y="3826932"/>
          <a:ext cx="4811183" cy="25654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2005540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3697"/>
          </a:xfrm>
        </p:spPr>
        <p:txBody>
          <a:bodyPr>
            <a:normAutofit fontScale="90000"/>
          </a:bodyPr>
          <a:lstStyle/>
          <a:p>
            <a:r>
              <a:rPr lang="en-US" dirty="0" smtClean="0"/>
              <a:t>NAEP Scores: Why are they important?</a:t>
            </a:r>
            <a:endParaRPr lang="en-US" dirty="0"/>
          </a:p>
        </p:txBody>
      </p:sp>
      <p:sp>
        <p:nvSpPr>
          <p:cNvPr id="3" name="Content Placeholder 2"/>
          <p:cNvSpPr>
            <a:spLocks noGrp="1"/>
          </p:cNvSpPr>
          <p:nvPr>
            <p:ph idx="1"/>
          </p:nvPr>
        </p:nvSpPr>
        <p:spPr>
          <a:xfrm>
            <a:off x="457205" y="1267097"/>
            <a:ext cx="8229591" cy="5209903"/>
          </a:xfrm>
        </p:spPr>
        <p:txBody>
          <a:bodyPr>
            <a:normAutofit fontScale="25000" lnSpcReduction="20000"/>
          </a:bodyPr>
          <a:lstStyle/>
          <a:p>
            <a:r>
              <a:rPr lang="en-US" sz="7200" dirty="0" smtClean="0"/>
              <a:t>The National Assessment of Educational Progress (NAEP) is largest continuing assessment of the knowledge and abilities of American students.</a:t>
            </a:r>
          </a:p>
          <a:p>
            <a:endParaRPr lang="en-US" sz="7200" dirty="0" smtClean="0"/>
          </a:p>
          <a:p>
            <a:endParaRPr lang="en-US" sz="7200" dirty="0" smtClean="0"/>
          </a:p>
          <a:p>
            <a:r>
              <a:rPr lang="en-US" sz="7200" dirty="0" smtClean="0"/>
              <a:t>NAEP assessments are given by the federal govt. every two years to statistical samples of students, change little over time &amp; are low-stakes, and so can be used as a reliable metric to compare achievement trends among states and urban districts.</a:t>
            </a:r>
          </a:p>
          <a:p>
            <a:endParaRPr lang="en-US" sz="7200" dirty="0" smtClean="0"/>
          </a:p>
          <a:p>
            <a:endParaRPr lang="en-US" sz="7200" dirty="0" smtClean="0"/>
          </a:p>
          <a:p>
            <a:r>
              <a:rPr lang="en-US" sz="7200" dirty="0" smtClean="0"/>
              <a:t>The Trial Urban District Assessment (TUDA) has been given in 10 large cities incl. NYC since 2003 in four categories: reading and math in 4</a:t>
            </a:r>
            <a:r>
              <a:rPr lang="en-US" sz="7200" baseline="30000" dirty="0" smtClean="0"/>
              <a:t>th</a:t>
            </a:r>
            <a:r>
              <a:rPr lang="en-US" sz="7200" dirty="0" smtClean="0"/>
              <a:t> and 8</a:t>
            </a:r>
            <a:r>
              <a:rPr lang="en-US" sz="7200" baseline="30000" dirty="0" smtClean="0"/>
              <a:t>th</a:t>
            </a:r>
            <a:r>
              <a:rPr lang="en-US" sz="7200" dirty="0" smtClean="0"/>
              <a:t> grades.</a:t>
            </a:r>
          </a:p>
          <a:p>
            <a:endParaRPr lang="en-US" sz="7200" dirty="0" smtClean="0"/>
          </a:p>
          <a:p>
            <a:endParaRPr lang="en-US" sz="7200" dirty="0" smtClean="0"/>
          </a:p>
          <a:p>
            <a:r>
              <a:rPr lang="en-US" sz="7200" dirty="0" smtClean="0"/>
              <a:t>What follows is an analysis of the changes in NYC NAEP scores since 2003, when Bloomberg’s educational policies were first implemented, compared to changes in scores in the 9 other cities, plus large cities in general (w/ at least 250,000 inhabitants).</a:t>
            </a:r>
          </a:p>
          <a:p>
            <a:endParaRPr lang="en-US" sz="7200" dirty="0" smtClean="0"/>
          </a:p>
          <a:p>
            <a:endParaRPr lang="en-US" sz="2300" b="1" i="1" dirty="0"/>
          </a:p>
        </p:txBody>
      </p:sp>
    </p:spTree>
    <p:extLst>
      <p:ext uri="{BB962C8B-B14F-4D97-AF65-F5344CB8AC3E}">
        <p14:creationId xmlns="" xmlns:p14="http://schemas.microsoft.com/office/powerpoint/2010/main" val="91556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t>NYC  is ONLY city where proficiency levels in 8</a:t>
            </a:r>
            <a:r>
              <a:rPr lang="en-US" sz="2400" b="1" i="1" baseline="30000" dirty="0" smtClean="0"/>
              <a:t>th</a:t>
            </a:r>
            <a:r>
              <a:rPr lang="en-US" sz="2400" b="1" i="1" dirty="0" smtClean="0"/>
              <a:t> grade reading and math have dropped for non-free lunch students</a:t>
            </a:r>
            <a:endParaRPr lang="en-US" sz="2400" b="1" i="1" dirty="0"/>
          </a:p>
        </p:txBody>
      </p:sp>
      <p:graphicFrame>
        <p:nvGraphicFramePr>
          <p:cNvPr id="4" name="Content Placeholder 3"/>
          <p:cNvGraphicFramePr>
            <a:graphicFrameLocks noGrp="1"/>
          </p:cNvGraphicFramePr>
          <p:nvPr>
            <p:ph idx="1"/>
          </p:nvPr>
        </p:nvGraphicFramePr>
        <p:xfrm>
          <a:off x="457200" y="1600200"/>
          <a:ext cx="3703983" cy="45090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479235" y="1600200"/>
          <a:ext cx="3949147" cy="45090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1"/>
            <a:ext cx="8229600" cy="1197429"/>
          </a:xfrm>
        </p:spPr>
        <p:txBody>
          <a:bodyPr>
            <a:normAutofit/>
          </a:bodyPr>
          <a:lstStyle/>
          <a:p>
            <a:r>
              <a:rPr lang="en-US" sz="2400" i="1" dirty="0" smtClean="0"/>
              <a:t>All  other cities made gains in 8</a:t>
            </a:r>
            <a:r>
              <a:rPr lang="en-US" sz="2400" i="1" baseline="30000" dirty="0" smtClean="0"/>
              <a:t>th</a:t>
            </a:r>
            <a:r>
              <a:rPr lang="en-US" sz="2400" i="1" dirty="0" smtClean="0"/>
              <a:t> grade proficiency in reading &amp; math for non-free lunch students, while in NYC they dropped</a:t>
            </a:r>
            <a:endParaRPr lang="en-US" sz="2400" i="1" dirty="0"/>
          </a:p>
        </p:txBody>
      </p:sp>
      <p:graphicFrame>
        <p:nvGraphicFramePr>
          <p:cNvPr id="4" name="Content Placeholder 3"/>
          <p:cNvGraphicFramePr>
            <a:graphicFrameLocks noGrp="1"/>
          </p:cNvGraphicFramePr>
          <p:nvPr>
            <p:ph idx="1"/>
          </p:nvPr>
        </p:nvGraphicFramePr>
        <p:xfrm>
          <a:off x="457200" y="1523999"/>
          <a:ext cx="8229600" cy="24209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836023" y="4114800"/>
          <a:ext cx="7563394" cy="244275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a:xfrm>
            <a:off x="457200" y="1319349"/>
            <a:ext cx="8229600" cy="5157651"/>
          </a:xfrm>
        </p:spPr>
        <p:txBody>
          <a:bodyPr>
            <a:normAutofit fontScale="77500" lnSpcReduction="20000"/>
          </a:bodyPr>
          <a:lstStyle/>
          <a:p>
            <a:r>
              <a:rPr lang="en-US" dirty="0" smtClean="0"/>
              <a:t>When analyzing subgroup performance, NYC’s relative progress since 2003 compared to other large cities has been mediocre to poor.</a:t>
            </a:r>
          </a:p>
          <a:p>
            <a:endParaRPr lang="en-US" dirty="0" smtClean="0"/>
          </a:p>
          <a:p>
            <a:r>
              <a:rPr lang="en-US" dirty="0" smtClean="0"/>
              <a:t>NYC came in 2</a:t>
            </a:r>
            <a:r>
              <a:rPr lang="en-US" baseline="30000" dirty="0" smtClean="0"/>
              <a:t>nd</a:t>
            </a:r>
            <a:r>
              <a:rPr lang="en-US" dirty="0" smtClean="0"/>
              <a:t> to last in NAEP gains among 10 cities and “large city” category tested since 2003 when averaged across six subgroups.</a:t>
            </a:r>
          </a:p>
          <a:p>
            <a:endParaRPr lang="en-US" dirty="0" smtClean="0"/>
          </a:p>
          <a:p>
            <a:r>
              <a:rPr lang="en-US" dirty="0" smtClean="0"/>
              <a:t>All NYC subgroups fell in ranking, compared to peers in other large cities, with White, Hispanic and non-free lunch students dropping most sharply.</a:t>
            </a:r>
          </a:p>
          <a:p>
            <a:endParaRPr lang="en-US" dirty="0" smtClean="0"/>
          </a:p>
          <a:p>
            <a:r>
              <a:rPr lang="en-US" dirty="0" smtClean="0"/>
              <a:t>White students made the smallest gains compared to their peers in other cities in both 8</a:t>
            </a:r>
            <a:r>
              <a:rPr lang="en-US" baseline="30000" dirty="0" smtClean="0"/>
              <a:t>th</a:t>
            </a:r>
            <a:r>
              <a:rPr lang="en-US" dirty="0" smtClean="0"/>
              <a:t> grade reading and math; Hispanics in 8</a:t>
            </a:r>
            <a:r>
              <a:rPr lang="en-US" baseline="30000" dirty="0" smtClean="0"/>
              <a:t>th</a:t>
            </a:r>
            <a:r>
              <a:rPr lang="en-US" dirty="0" smtClean="0"/>
              <a:t> grade math.</a:t>
            </a:r>
          </a:p>
          <a:p>
            <a:endParaRPr lang="en-US" dirty="0" smtClean="0"/>
          </a:p>
          <a:p>
            <a:r>
              <a:rPr lang="en-US" dirty="0" smtClean="0"/>
              <a:t>Asian students were only NYC subgroup to advance in ranking in any subject or grade;</a:t>
            </a:r>
          </a:p>
          <a:p>
            <a:endParaRPr lang="en-US" dirty="0" smtClean="0"/>
          </a:p>
          <a:p>
            <a:r>
              <a:rPr lang="en-US" dirty="0" smtClean="0"/>
              <a:t>NYC was </a:t>
            </a:r>
            <a:r>
              <a:rPr lang="en-US" u="sng" dirty="0" smtClean="0"/>
              <a:t>only city</a:t>
            </a:r>
            <a:r>
              <a:rPr lang="en-US" dirty="0" smtClean="0"/>
              <a:t> in which non-free lunch students scored lower in 2011 than in 2003, in both 8</a:t>
            </a:r>
            <a:r>
              <a:rPr lang="en-US" baseline="30000" dirty="0" smtClean="0"/>
              <a:t>th</a:t>
            </a:r>
            <a:r>
              <a:rPr lang="en-US" dirty="0" smtClean="0"/>
              <a:t> grade reading and math, and their proficiency levels also dropped sharply.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8146"/>
            <a:ext cx="8229600" cy="1251286"/>
          </a:xfrm>
        </p:spPr>
        <p:txBody>
          <a:bodyPr>
            <a:noAutofit/>
          </a:bodyPr>
          <a:lstStyle/>
          <a:p>
            <a:pPr algn="ctr"/>
            <a:r>
              <a:rPr lang="en-US" sz="3200" b="1" i="1" dirty="0" smtClean="0">
                <a:solidFill>
                  <a:schemeClr val="tx1">
                    <a:lumMod val="90000"/>
                    <a:lumOff val="10000"/>
                  </a:schemeClr>
                </a:solidFill>
              </a:rPr>
              <a:t>What about mayoral control? </a:t>
            </a: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2400" dirty="0" smtClean="0">
                <a:solidFill>
                  <a:schemeClr val="tx1">
                    <a:lumMod val="90000"/>
                    <a:lumOff val="10000"/>
                  </a:schemeClr>
                </a:solidFill>
              </a:rPr>
              <a:t>Two districts under mayoral control made least progress &amp; on average, cities with elected school boards have done better</a:t>
            </a:r>
            <a:r>
              <a:rPr lang="en-US" sz="3200" dirty="0" smtClean="0">
                <a:solidFill>
                  <a:schemeClr val="tx1">
                    <a:lumMod val="90000"/>
                    <a:lumOff val="10000"/>
                  </a:schemeClr>
                </a:solidFill>
              </a:rPr>
              <a:t/>
            </a:r>
            <a:br>
              <a:rPr lang="en-US" sz="3200" dirty="0" smtClean="0">
                <a:solidFill>
                  <a:schemeClr val="tx1">
                    <a:lumMod val="90000"/>
                    <a:lumOff val="10000"/>
                  </a:schemeClr>
                </a:solidFill>
              </a:rPr>
            </a:br>
            <a:endParaRPr lang="en-US" sz="3200" dirty="0">
              <a:solidFill>
                <a:schemeClr val="tx1">
                  <a:lumMod val="90000"/>
                  <a:lumOff val="10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45995282"/>
              </p:ext>
            </p:extLst>
          </p:nvPr>
        </p:nvGraphicFramePr>
        <p:xfrm>
          <a:off x="457200" y="1620253"/>
          <a:ext cx="8229600" cy="523774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10653" y="5502442"/>
            <a:ext cx="6898105" cy="646331"/>
          </a:xfrm>
          <a:prstGeom prst="rect">
            <a:avLst/>
          </a:prstGeom>
          <a:noFill/>
        </p:spPr>
        <p:txBody>
          <a:bodyPr wrap="square" rtlCol="0">
            <a:spAutoFit/>
          </a:bodyPr>
          <a:lstStyle/>
          <a:p>
            <a:pPr algn="ctr"/>
            <a:r>
              <a:rPr lang="en-US" b="1" i="1" dirty="0" smtClean="0"/>
              <a:t>Cities with mayoral control since 2003 or earlier in red; </a:t>
            </a:r>
          </a:p>
          <a:p>
            <a:pPr algn="ctr"/>
            <a:r>
              <a:rPr lang="en-US" b="1" i="1" dirty="0" smtClean="0"/>
              <a:t>DC has had mayoral control since 2007.</a:t>
            </a:r>
            <a:endParaRPr lang="en-US" b="1"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else do these results suggest?</a:t>
            </a:r>
            <a:endParaRPr lang="en-US" b="1" i="1" dirty="0"/>
          </a:p>
        </p:txBody>
      </p:sp>
      <p:sp>
        <p:nvSpPr>
          <p:cNvPr id="3" name="Content Placeholder 2"/>
          <p:cNvSpPr>
            <a:spLocks noGrp="1"/>
          </p:cNvSpPr>
          <p:nvPr>
            <p:ph idx="1"/>
          </p:nvPr>
        </p:nvSpPr>
        <p:spPr>
          <a:xfrm>
            <a:off x="457200" y="1343891"/>
            <a:ext cx="8229600" cy="5133109"/>
          </a:xfrm>
        </p:spPr>
        <p:txBody>
          <a:bodyPr>
            <a:normAutofit/>
          </a:bodyPr>
          <a:lstStyle/>
          <a:p>
            <a:endParaRPr lang="en-US" dirty="0" smtClean="0"/>
          </a:p>
          <a:p>
            <a:r>
              <a:rPr lang="en-US" dirty="0" smtClean="0"/>
              <a:t>The administration’s aggressive free-market </a:t>
            </a:r>
            <a:r>
              <a:rPr lang="en-US" dirty="0" smtClean="0"/>
              <a:t>strategies of high-stakes accountability, school report cards, “fair student funding”, principal empowerment, and the closing of more than one hundred schools &amp; the opening of more than 400 new schools &amp; charters, </a:t>
            </a:r>
            <a:r>
              <a:rPr lang="en-US" dirty="0" smtClean="0"/>
              <a:t>while allowing </a:t>
            </a:r>
            <a:r>
              <a:rPr lang="en-US" dirty="0" smtClean="0"/>
              <a:t>class sizes to increase sharply, have not worked to increase </a:t>
            </a:r>
            <a:r>
              <a:rPr lang="en-US" dirty="0" smtClean="0"/>
              <a:t>achievement </a:t>
            </a:r>
            <a:r>
              <a:rPr lang="en-US" dirty="0" smtClean="0"/>
              <a:t>compared to cities elsewhere.</a:t>
            </a:r>
          </a:p>
          <a:p>
            <a:endParaRPr lang="en-US" dirty="0" smtClean="0"/>
          </a:p>
          <a:p>
            <a:r>
              <a:rPr lang="en-US" dirty="0" smtClean="0"/>
              <a:t>In fact, the </a:t>
            </a:r>
            <a:r>
              <a:rPr lang="en-US" b="1" i="1" dirty="0" smtClean="0"/>
              <a:t>relative</a:t>
            </a:r>
            <a:r>
              <a:rPr lang="en-US" dirty="0" smtClean="0"/>
              <a:t> positions of white, Hispanic and non-free lunch students in NYC have all dropped </a:t>
            </a:r>
            <a:r>
              <a:rPr lang="en-US" dirty="0" smtClean="0"/>
              <a:t>substantially, </a:t>
            </a:r>
            <a:r>
              <a:rPr lang="en-US" dirty="0" smtClean="0"/>
              <a:t>with the declines especially sharp at the 8</a:t>
            </a:r>
            <a:r>
              <a:rPr lang="en-US" baseline="30000" dirty="0" smtClean="0"/>
              <a:t>th</a:t>
            </a:r>
            <a:r>
              <a:rPr lang="en-US" dirty="0" smtClean="0"/>
              <a:t> grade level.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we compare trends among the large urban districts?</a:t>
            </a:r>
            <a:endParaRPr lang="en-US" dirty="0"/>
          </a:p>
        </p:txBody>
      </p:sp>
      <p:sp>
        <p:nvSpPr>
          <p:cNvPr id="3" name="Content Placeholder 2"/>
          <p:cNvSpPr>
            <a:spLocks noGrp="1"/>
          </p:cNvSpPr>
          <p:nvPr>
            <p:ph idx="1"/>
          </p:nvPr>
        </p:nvSpPr>
        <p:spPr>
          <a:xfrm>
            <a:off x="457200" y="1600200"/>
            <a:ext cx="8229600" cy="4551218"/>
          </a:xfrm>
        </p:spPr>
        <p:txBody>
          <a:bodyPr>
            <a:normAutofit fontScale="92500" lnSpcReduction="20000"/>
          </a:bodyPr>
          <a:lstStyle/>
          <a:p>
            <a:r>
              <a:rPr lang="en-US" dirty="0" smtClean="0"/>
              <a:t>Since overall scores can change depending on changes in student population, we compared changes in scores since 2003 for six major NYC subgroups  (white, black, Hispanic, Asian, free lunch and non-free lunch students) compared to their peers in other  large cities. </a:t>
            </a:r>
          </a:p>
          <a:p>
            <a:endParaRPr lang="en-US" dirty="0" smtClean="0"/>
          </a:p>
          <a:p>
            <a:r>
              <a:rPr lang="en-US" dirty="0" smtClean="0"/>
              <a:t>Only major subgroups whose results we did not compare were students with disabilities and English language learners, since rates of identification and exclusion from testing differ widely among the ten cities.</a:t>
            </a:r>
          </a:p>
          <a:p>
            <a:endParaRPr lang="en-US" dirty="0" smtClean="0"/>
          </a:p>
          <a:p>
            <a:r>
              <a:rPr lang="en-US" dirty="0" smtClean="0"/>
              <a:t>Our  comparisons give insights into where NYC stands </a:t>
            </a:r>
            <a:r>
              <a:rPr lang="en-US" dirty="0" smtClean="0"/>
              <a:t>nationally, and allows us to </a:t>
            </a:r>
            <a:r>
              <a:rPr lang="en-US" dirty="0" smtClean="0"/>
              <a:t>assess </a:t>
            </a:r>
            <a:r>
              <a:rPr lang="en-US" dirty="0" smtClean="0"/>
              <a:t>the reality </a:t>
            </a:r>
            <a:r>
              <a:rPr lang="en-US" dirty="0" smtClean="0"/>
              <a:t>of DOE’s claims of  great improvement.</a:t>
            </a:r>
          </a:p>
          <a:p>
            <a:r>
              <a:rPr lang="en-US" sz="100" dirty="0" smtClean="0"/>
              <a:t>These comparisons give insight into where NYC stands nationally and provides a robust examination of the DOE’s claims 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5065"/>
            <a:ext cx="8490857" cy="990600"/>
          </a:xfrm>
        </p:spPr>
        <p:txBody>
          <a:bodyPr>
            <a:noAutofit/>
          </a:bodyPr>
          <a:lstStyle/>
          <a:p>
            <a:pPr algn="ctr"/>
            <a:r>
              <a:rPr lang="en-US" sz="2800" dirty="0" smtClean="0"/>
              <a:t/>
            </a:r>
            <a:br>
              <a:rPr lang="en-US" sz="2800" dirty="0" smtClean="0"/>
            </a:br>
            <a:r>
              <a:rPr lang="en-US" sz="2800" dirty="0" smtClean="0"/>
              <a:t/>
            </a:r>
            <a:br>
              <a:rPr lang="en-US" sz="2800" dirty="0" smtClean="0"/>
            </a:br>
            <a:r>
              <a:rPr lang="en-US" sz="2800" b="1" i="1" dirty="0" smtClean="0"/>
              <a:t>When 2011 NAEP scores were released this fall, </a:t>
            </a:r>
            <a:br>
              <a:rPr lang="en-US" sz="2800" b="1" i="1" dirty="0" smtClean="0"/>
            </a:br>
            <a:r>
              <a:rPr lang="en-US" sz="2800" b="1" i="1" dirty="0" smtClean="0"/>
              <a:t>NYC DOE claimed great progress *</a:t>
            </a:r>
            <a:endParaRPr lang="en-US" sz="2800" b="1" i="1" dirty="0"/>
          </a:p>
        </p:txBody>
      </p:sp>
      <p:sp>
        <p:nvSpPr>
          <p:cNvPr id="3" name="Content Placeholder 2"/>
          <p:cNvSpPr>
            <a:spLocks noGrp="1"/>
          </p:cNvSpPr>
          <p:nvPr>
            <p:ph idx="1"/>
          </p:nvPr>
        </p:nvSpPr>
        <p:spPr>
          <a:xfrm>
            <a:off x="457200" y="1188720"/>
            <a:ext cx="8229600" cy="4898572"/>
          </a:xfrm>
        </p:spPr>
        <p:txBody>
          <a:bodyPr>
            <a:normAutofit fontScale="25000" lnSpcReduction="20000"/>
          </a:bodyPr>
          <a:lstStyle/>
          <a:p>
            <a:r>
              <a:rPr lang="en-US" sz="9600" dirty="0" smtClean="0"/>
              <a:t>Claim:  “NYC students have improved significantly on three of the four math and reading tests between 2003 and 2011.” </a:t>
            </a:r>
          </a:p>
          <a:p>
            <a:endParaRPr lang="en-US" sz="9600" i="1" dirty="0" smtClean="0"/>
          </a:p>
          <a:p>
            <a:r>
              <a:rPr lang="en-US" sz="9600" b="1" i="1" dirty="0" smtClean="0"/>
              <a:t>Reality: This is true in nearly every city tested since 2003.</a:t>
            </a:r>
          </a:p>
          <a:p>
            <a:endParaRPr lang="en-US" sz="9600" dirty="0" smtClean="0"/>
          </a:p>
          <a:p>
            <a:r>
              <a:rPr lang="en-US" sz="9600" dirty="0" smtClean="0"/>
              <a:t>Claim: “….since 2003, the gap between black and white students in New York City has narrowed on all four exams, and on all four since 2009.”</a:t>
            </a:r>
          </a:p>
          <a:p>
            <a:endParaRPr lang="en-US" sz="9600" i="1" dirty="0" smtClean="0"/>
          </a:p>
          <a:p>
            <a:r>
              <a:rPr lang="en-US" sz="9600" b="1" i="1" dirty="0" smtClean="0"/>
              <a:t>Reality:  There has been no </a:t>
            </a:r>
            <a:r>
              <a:rPr lang="en-US" sz="9600" b="1" i="1" u="sng" dirty="0" smtClean="0"/>
              <a:t>statistically significant </a:t>
            </a:r>
            <a:r>
              <a:rPr lang="en-US" sz="9600" b="1" i="1" dirty="0" smtClean="0"/>
              <a:t>narrowing of the achievement gap between any of the racial/ethnic groups in NYC in any subject tested since 2003.</a:t>
            </a:r>
          </a:p>
          <a:p>
            <a:endParaRPr lang="en-US" sz="6400" dirty="0" smtClean="0"/>
          </a:p>
          <a:p>
            <a:endParaRPr lang="en-US" sz="6400" b="1" i="1" dirty="0" smtClean="0"/>
          </a:p>
          <a:p>
            <a:endParaRPr lang="en-US" b="1" i="1" dirty="0" smtClean="0"/>
          </a:p>
          <a:p>
            <a:endParaRPr lang="en-US" dirty="0"/>
          </a:p>
        </p:txBody>
      </p:sp>
      <p:sp>
        <p:nvSpPr>
          <p:cNvPr id="4" name="TextBox 3"/>
          <p:cNvSpPr txBox="1"/>
          <p:nvPr/>
        </p:nvSpPr>
        <p:spPr>
          <a:xfrm>
            <a:off x="862148" y="6087290"/>
            <a:ext cx="7080069" cy="369331"/>
          </a:xfrm>
          <a:prstGeom prst="rect">
            <a:avLst/>
          </a:prstGeom>
          <a:noFill/>
        </p:spPr>
        <p:txBody>
          <a:bodyPr wrap="square" rtlCol="0">
            <a:spAutoFit/>
          </a:bodyPr>
          <a:lstStyle/>
          <a:p>
            <a:r>
              <a:rPr lang="en-US" dirty="0" smtClean="0"/>
              <a:t>     </a:t>
            </a:r>
            <a:r>
              <a:rPr lang="en-US" sz="1600" i="1" dirty="0" smtClean="0"/>
              <a:t>*Source: </a:t>
            </a:r>
            <a:r>
              <a:rPr lang="en-US" sz="1600" i="1" dirty="0" smtClean="0">
                <a:hlinkClick r:id="rId3"/>
              </a:rPr>
              <a:t>NYC DOE Press release </a:t>
            </a:r>
            <a:r>
              <a:rPr lang="en-US" sz="1600" i="1" dirty="0" smtClean="0"/>
              <a:t>, December 7, 2011    </a:t>
            </a:r>
            <a:endParaRPr lang="en-US" sz="1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2075"/>
          </a:xfrm>
        </p:spPr>
        <p:txBody>
          <a:bodyPr>
            <a:noAutofit/>
          </a:bodyPr>
          <a:lstStyle/>
          <a:p>
            <a:pPr algn="ctr"/>
            <a:r>
              <a:rPr lang="en-US" sz="3600" b="1" i="1" dirty="0" smtClean="0"/>
              <a:t>DOE’s </a:t>
            </a:r>
            <a:r>
              <a:rPr lang="en-US" sz="3200" b="1" i="1" dirty="0" smtClean="0"/>
              <a:t>other unfounded claims of progress</a:t>
            </a:r>
            <a:endParaRPr lang="en-US" sz="3200" b="1" i="1" dirty="0"/>
          </a:p>
        </p:txBody>
      </p:sp>
      <p:sp>
        <p:nvSpPr>
          <p:cNvPr id="3" name="Content Placeholder 2"/>
          <p:cNvSpPr>
            <a:spLocks noGrp="1"/>
          </p:cNvSpPr>
          <p:nvPr>
            <p:ph idx="1"/>
          </p:nvPr>
        </p:nvSpPr>
        <p:spPr>
          <a:xfrm>
            <a:off x="457200" y="1345475"/>
            <a:ext cx="8229600" cy="4519748"/>
          </a:xfrm>
        </p:spPr>
        <p:txBody>
          <a:bodyPr>
            <a:noAutofit/>
          </a:bodyPr>
          <a:lstStyle/>
          <a:p>
            <a:r>
              <a:rPr lang="en-US" sz="1800" dirty="0" smtClean="0"/>
              <a:t>Claim: “’On all four tests, low-income students in NYC now outperform their peers across the nation, and that’s a reason to be proud,’ said Chief Academic Officer </a:t>
            </a:r>
            <a:r>
              <a:rPr lang="en-US" sz="1800" dirty="0" err="1" smtClean="0"/>
              <a:t>Shael</a:t>
            </a:r>
            <a:r>
              <a:rPr lang="en-US" sz="1800" dirty="0" smtClean="0"/>
              <a:t> </a:t>
            </a:r>
            <a:r>
              <a:rPr lang="en-US" sz="1800" dirty="0" err="1" smtClean="0"/>
              <a:t>Polakow-Suransky</a:t>
            </a:r>
            <a:r>
              <a:rPr lang="en-US" sz="1800" dirty="0" smtClean="0"/>
              <a:t>.” </a:t>
            </a:r>
          </a:p>
          <a:p>
            <a:endParaRPr lang="en-US" sz="1800" dirty="0" smtClean="0"/>
          </a:p>
          <a:p>
            <a:r>
              <a:rPr lang="en-US" sz="1800" b="1" i="1" dirty="0" smtClean="0"/>
              <a:t>Reality: In 2003, NYC low-income students  already outperformed  their peers nationwide in all four categories tested, and since then have made fewer gains than peers in several other cities.</a:t>
            </a:r>
          </a:p>
          <a:p>
            <a:endParaRPr lang="en-US" sz="1800" dirty="0" smtClean="0"/>
          </a:p>
          <a:p>
            <a:r>
              <a:rPr lang="en-US" sz="1800" dirty="0" smtClean="0"/>
              <a:t>Claim: “By the ‘gold standard’ for measuring academic progress, our students have made impressive gains since 2003—especially compared to their peers across New York State and the nation,” said Chancellor Walcott.” </a:t>
            </a:r>
          </a:p>
          <a:p>
            <a:endParaRPr lang="en-US" sz="1800" dirty="0" smtClean="0"/>
          </a:p>
          <a:p>
            <a:r>
              <a:rPr lang="en-US" sz="1800" b="1" i="1" dirty="0" smtClean="0"/>
              <a:t> Reality:  When measured across subgroups, NYC students have made </a:t>
            </a:r>
            <a:r>
              <a:rPr lang="en-US" sz="1800" b="1" i="1" u="sng" dirty="0" smtClean="0"/>
              <a:t>less academic progress </a:t>
            </a:r>
            <a:r>
              <a:rPr lang="en-US" sz="1800" b="1" i="1" dirty="0" smtClean="0"/>
              <a:t>since 2003, compared to their peers, in every other city except one.</a:t>
            </a:r>
            <a:endParaRPr lang="en-US" sz="1800" dirty="0"/>
          </a:p>
        </p:txBody>
      </p:sp>
      <p:sp>
        <p:nvSpPr>
          <p:cNvPr id="4" name="TextBox 3"/>
          <p:cNvSpPr txBox="1"/>
          <p:nvPr/>
        </p:nvSpPr>
        <p:spPr>
          <a:xfrm>
            <a:off x="862148" y="6087290"/>
            <a:ext cx="7080069" cy="369331"/>
          </a:xfrm>
          <a:prstGeom prst="rect">
            <a:avLst/>
          </a:prstGeom>
          <a:noFill/>
        </p:spPr>
        <p:txBody>
          <a:bodyPr wrap="square" rtlCol="0">
            <a:spAutoFit/>
          </a:bodyPr>
          <a:lstStyle/>
          <a:p>
            <a:r>
              <a:rPr lang="en-US" dirty="0" smtClean="0"/>
              <a:t>     </a:t>
            </a:r>
            <a:r>
              <a:rPr lang="en-US" sz="1600" i="1" dirty="0" smtClean="0"/>
              <a:t>*Source: </a:t>
            </a:r>
            <a:r>
              <a:rPr lang="en-US" sz="1600" i="1" dirty="0" smtClean="0">
                <a:hlinkClick r:id="rId3"/>
              </a:rPr>
              <a:t>NYC DOE Press release </a:t>
            </a:r>
            <a:r>
              <a:rPr lang="en-US" sz="1600" i="1" dirty="0" smtClean="0"/>
              <a:t>, December 7, 2011    </a:t>
            </a:r>
            <a:endParaRPr lang="en-US" sz="1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8" y="352697"/>
            <a:ext cx="8229600" cy="1460061"/>
          </a:xfrm>
        </p:spPr>
        <p:txBody>
          <a:bodyPr>
            <a:normAutofit fontScale="90000"/>
          </a:bodyPr>
          <a:lstStyle/>
          <a:p>
            <a:pPr algn="ctr"/>
            <a:r>
              <a:rPr lang="en-US" dirty="0" smtClean="0"/>
              <a:t/>
            </a:r>
            <a:br>
              <a:rPr lang="en-US" dirty="0" smtClean="0"/>
            </a:br>
            <a:r>
              <a:rPr lang="en-US" dirty="0" smtClean="0"/>
              <a:t/>
            </a:r>
            <a:br>
              <a:rPr lang="en-US" dirty="0" smtClean="0"/>
            </a:br>
            <a:r>
              <a:rPr lang="en-US" sz="2700" b="1" i="1" dirty="0" smtClean="0"/>
              <a:t>NYC comes in 2</a:t>
            </a:r>
            <a:r>
              <a:rPr lang="en-US" sz="2700" b="1" i="1" baseline="30000" dirty="0" smtClean="0"/>
              <a:t>nd</a:t>
            </a:r>
            <a:r>
              <a:rPr lang="en-US" sz="2700" b="1" i="1" dirty="0" smtClean="0"/>
              <a:t> to last </a:t>
            </a:r>
            <a:r>
              <a:rPr lang="en-US" sz="2700" dirty="0" smtClean="0"/>
              <a:t>among all 10 cities + “large city” category when NAEP score gains are averaged across 6 subgroups*  </a:t>
            </a:r>
            <a:br>
              <a:rPr lang="en-US" sz="2700" dirty="0" smtClean="0"/>
            </a:b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45995282"/>
              </p:ext>
            </p:extLst>
          </p:nvPr>
        </p:nvGraphicFramePr>
        <p:xfrm>
          <a:off x="488738" y="1812758"/>
          <a:ext cx="8229600" cy="336884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138989" y="4846320"/>
            <a:ext cx="7579350" cy="1200329"/>
          </a:xfrm>
          <a:prstGeom prst="rect">
            <a:avLst/>
          </a:prstGeom>
          <a:noFill/>
          <a:ln>
            <a:solidFill>
              <a:schemeClr val="accent1"/>
            </a:solidFill>
          </a:ln>
        </p:spPr>
        <p:txBody>
          <a:bodyPr wrap="square" rtlCol="0">
            <a:spAutoFit/>
          </a:bodyPr>
          <a:lstStyle/>
          <a:p>
            <a:pPr algn="ctr"/>
            <a:r>
              <a:rPr lang="en-US" dirty="0" smtClean="0"/>
              <a:t>*Subgroups include white, Hispanic, Black, Asian, free-lunch &amp;  </a:t>
            </a:r>
          </a:p>
          <a:p>
            <a:pPr algn="ctr"/>
            <a:r>
              <a:rPr lang="en-US" dirty="0" smtClean="0"/>
              <a:t>non-free lunch</a:t>
            </a:r>
          </a:p>
          <a:p>
            <a:pPr algn="ctr"/>
            <a:r>
              <a:rPr lang="en-US" dirty="0" smtClean="0"/>
              <a:t>Test score gains since 2003, averaged  across all four categories: </a:t>
            </a:r>
          </a:p>
          <a:p>
            <a:pPr algn="ctr"/>
            <a:r>
              <a:rPr lang="en-US" dirty="0" smtClean="0"/>
              <a:t>reading &amp; math in 4</a:t>
            </a:r>
            <a:r>
              <a:rPr lang="en-US" baseline="30000" dirty="0" smtClean="0"/>
              <a:t>th</a:t>
            </a:r>
            <a:r>
              <a:rPr lang="en-US" dirty="0" smtClean="0"/>
              <a:t> &amp; 8</a:t>
            </a:r>
            <a:r>
              <a:rPr lang="en-US" baseline="30000" dirty="0" smtClean="0"/>
              <a:t>th</a:t>
            </a:r>
            <a:r>
              <a:rPr lang="en-US" dirty="0" smtClean="0"/>
              <a:t> grades</a:t>
            </a:r>
            <a:endParaRPr lang="en-US" dirty="0"/>
          </a:p>
        </p:txBody>
      </p:sp>
    </p:spTree>
    <p:extLst>
      <p:ext uri="{BB962C8B-B14F-4D97-AF65-F5344CB8AC3E}">
        <p14:creationId xmlns="" xmlns:p14="http://schemas.microsoft.com/office/powerpoint/2010/main" val="1765177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Scores by subgroup: </a:t>
            </a:r>
            <a:r>
              <a:rPr lang="en-US" sz="2700" i="1" dirty="0" smtClean="0"/>
              <a:t>In NYC, Black students scores rose less than their peers in most other cities</a:t>
            </a:r>
            <a:endParaRPr lang="en-US" dirty="0"/>
          </a:p>
        </p:txBody>
      </p:sp>
      <p:sp>
        <p:nvSpPr>
          <p:cNvPr id="3" name="Content Placeholder 2"/>
          <p:cNvSpPr>
            <a:spLocks noGrp="1"/>
          </p:cNvSpPr>
          <p:nvPr>
            <p:ph idx="1"/>
          </p:nvPr>
        </p:nvSpPr>
        <p:spPr/>
        <p:txBody>
          <a:bodyPr>
            <a:normAutofit/>
          </a:bodyPr>
          <a:lstStyle/>
          <a:p>
            <a:r>
              <a:rPr lang="en-US" dirty="0" smtClean="0"/>
              <a:t>In 4</a:t>
            </a:r>
            <a:r>
              <a:rPr lang="en-US" baseline="30000" dirty="0" smtClean="0"/>
              <a:t>th</a:t>
            </a:r>
            <a:r>
              <a:rPr lang="en-US" dirty="0" smtClean="0"/>
              <a:t> grade reading, NYC black students dropped from  tied for 3rd to 4th place among all cities since 2003.</a:t>
            </a:r>
          </a:p>
          <a:p>
            <a:endParaRPr lang="en-US" dirty="0" smtClean="0"/>
          </a:p>
          <a:p>
            <a:r>
              <a:rPr lang="en-US" dirty="0" smtClean="0"/>
              <a:t>In 8th grade reading, NYC blacks were tied for 2nd and dropped to 3rd.</a:t>
            </a:r>
          </a:p>
          <a:p>
            <a:endParaRPr lang="en-US" dirty="0" smtClean="0"/>
          </a:p>
          <a:p>
            <a:r>
              <a:rPr lang="en-US" dirty="0" smtClean="0"/>
              <a:t>In 4th grade math, NYC blacks  dropped from 3rd to 4th  place.</a:t>
            </a:r>
          </a:p>
          <a:p>
            <a:endParaRPr lang="en-US" dirty="0" smtClean="0"/>
          </a:p>
          <a:p>
            <a:r>
              <a:rPr lang="en-US" dirty="0" smtClean="0"/>
              <a:t> in 8th grade math, NYC blacks went from 3rd to tied for 4th  place.</a:t>
            </a:r>
            <a:endParaRPr lang="en-US" dirty="0"/>
          </a:p>
        </p:txBody>
      </p:sp>
    </p:spTree>
    <p:extLst>
      <p:ext uri="{BB962C8B-B14F-4D97-AF65-F5344CB8AC3E}">
        <p14:creationId xmlns="" xmlns:p14="http://schemas.microsoft.com/office/powerpoint/2010/main" val="248559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6947"/>
          </a:xfrm>
        </p:spPr>
        <p:txBody>
          <a:bodyPr>
            <a:normAutofit fontScale="90000"/>
          </a:bodyPr>
          <a:lstStyle/>
          <a:p>
            <a:r>
              <a:rPr lang="en-US" dirty="0" smtClean="0"/>
              <a:t>NYC scores by subgroup: Black Students </a:t>
            </a:r>
            <a:endParaRPr lang="en-US" dirty="0"/>
          </a:p>
        </p:txBody>
      </p:sp>
      <p:sp>
        <p:nvSpPr>
          <p:cNvPr id="3" name="Content Placeholder 2"/>
          <p:cNvSpPr>
            <a:spLocks noGrp="1"/>
          </p:cNvSpPr>
          <p:nvPr>
            <p:ph idx="1"/>
          </p:nvPr>
        </p:nvSpPr>
        <p:spPr>
          <a:xfrm>
            <a:off x="457200" y="1192697"/>
            <a:ext cx="8229600" cy="5284304"/>
          </a:xfrm>
        </p:spPr>
        <p:txBody>
          <a:bodyPr>
            <a:normAutofit/>
          </a:bodyPr>
          <a:lstStyle/>
          <a:p>
            <a:pPr marL="0" indent="0" algn="ctr">
              <a:buNone/>
            </a:pPr>
            <a:r>
              <a:rPr lang="en-US" sz="1600" b="1" i="1" dirty="0" smtClean="0"/>
              <a:t>4</a:t>
            </a:r>
            <a:r>
              <a:rPr lang="en-US" sz="1600" b="1" i="1" baseline="30000" dirty="0" smtClean="0"/>
              <a:t>th</a:t>
            </a:r>
            <a:r>
              <a:rPr lang="en-US" sz="1600" b="1" i="1" dirty="0" smtClean="0"/>
              <a:t> and 8</a:t>
            </a:r>
            <a:r>
              <a:rPr lang="en-US" sz="1600" b="1" i="1" baseline="30000" dirty="0" smtClean="0"/>
              <a:t>th</a:t>
            </a:r>
            <a:r>
              <a:rPr lang="en-US" sz="1600" b="1" i="1" dirty="0" smtClean="0"/>
              <a:t> grade reading and math gains in average scale scores since 2003</a:t>
            </a:r>
            <a:endParaRPr lang="en-US" sz="1600" b="1" i="1" dirty="0"/>
          </a:p>
        </p:txBody>
      </p:sp>
      <p:graphicFrame>
        <p:nvGraphicFramePr>
          <p:cNvPr id="4" name="Chart 3"/>
          <p:cNvGraphicFramePr/>
          <p:nvPr>
            <p:extLst>
              <p:ext uri="{D42A27DB-BD31-4B8C-83A1-F6EECF244321}">
                <p14:modId xmlns="" xmlns:p14="http://schemas.microsoft.com/office/powerpoint/2010/main" val="4145721933"/>
              </p:ext>
            </p:extLst>
          </p:nvPr>
        </p:nvGraphicFramePr>
        <p:xfrm>
          <a:off x="488718" y="1984566"/>
          <a:ext cx="4290056" cy="256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 xmlns:p14="http://schemas.microsoft.com/office/powerpoint/2010/main" val="2509799512"/>
              </p:ext>
            </p:extLst>
          </p:nvPr>
        </p:nvGraphicFramePr>
        <p:xfrm>
          <a:off x="4661811" y="1984566"/>
          <a:ext cx="4365226" cy="226425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 xmlns:p14="http://schemas.microsoft.com/office/powerpoint/2010/main" val="3044204975"/>
              </p:ext>
            </p:extLst>
          </p:nvPr>
        </p:nvGraphicFramePr>
        <p:xfrm>
          <a:off x="488718" y="4549966"/>
          <a:ext cx="4290056" cy="21179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extLst>
              <p:ext uri="{D42A27DB-BD31-4B8C-83A1-F6EECF244321}">
                <p14:modId xmlns="" xmlns:p14="http://schemas.microsoft.com/office/powerpoint/2010/main" val="1501774251"/>
              </p:ext>
            </p:extLst>
          </p:nvPr>
        </p:nvGraphicFramePr>
        <p:xfrm>
          <a:off x="4778774" y="4416274"/>
          <a:ext cx="4248263" cy="225163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323200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17" y="533399"/>
            <a:ext cx="8229600" cy="1423737"/>
          </a:xfrm>
        </p:spPr>
        <p:txBody>
          <a:bodyPr>
            <a:normAutofit fontScale="90000"/>
          </a:bodyPr>
          <a:lstStyle/>
          <a:p>
            <a:r>
              <a:rPr lang="en-US" sz="3100" i="1" dirty="0" smtClean="0"/>
              <a:t>Subgroup:   White </a:t>
            </a:r>
            <a:r>
              <a:rPr lang="en-US" sz="3100" i="1" dirty="0" smtClean="0"/>
              <a:t>students fell  sharply behind their peers in other large cities since 2003, especially in 8</a:t>
            </a:r>
            <a:r>
              <a:rPr lang="en-US" sz="3100" i="1" baseline="30000" dirty="0" smtClean="0"/>
              <a:t>th</a:t>
            </a:r>
            <a:r>
              <a:rPr lang="en-US" sz="3100" i="1" dirty="0" smtClean="0"/>
              <a:t> grade reading &amp; math</a:t>
            </a:r>
            <a:endParaRPr lang="en-US" sz="3100" i="1" dirty="0"/>
          </a:p>
        </p:txBody>
      </p:sp>
      <p:sp>
        <p:nvSpPr>
          <p:cNvPr id="3" name="Content Placeholder 2"/>
          <p:cNvSpPr>
            <a:spLocks noGrp="1"/>
          </p:cNvSpPr>
          <p:nvPr>
            <p:ph idx="1"/>
          </p:nvPr>
        </p:nvSpPr>
        <p:spPr>
          <a:xfrm>
            <a:off x="457200" y="1957136"/>
            <a:ext cx="8229600" cy="4519864"/>
          </a:xfrm>
        </p:spPr>
        <p:txBody>
          <a:bodyPr>
            <a:normAutofit fontScale="92500" lnSpcReduction="20000"/>
          </a:bodyPr>
          <a:lstStyle/>
          <a:p>
            <a:endParaRPr lang="en-US" dirty="0" smtClean="0"/>
          </a:p>
          <a:p>
            <a:r>
              <a:rPr lang="en-US" sz="2600" dirty="0" smtClean="0"/>
              <a:t>In 4</a:t>
            </a:r>
            <a:r>
              <a:rPr lang="en-US" sz="2600" baseline="30000" dirty="0" smtClean="0"/>
              <a:t>th</a:t>
            </a:r>
            <a:r>
              <a:rPr lang="en-US" sz="2600" dirty="0" smtClean="0"/>
              <a:t> grade reading, NYC white student scores dropped from 5</a:t>
            </a:r>
            <a:r>
              <a:rPr lang="en-US" sz="2600" baseline="30000" dirty="0" smtClean="0"/>
              <a:t>th</a:t>
            </a:r>
            <a:r>
              <a:rPr lang="en-US" sz="2600" dirty="0" smtClean="0"/>
              <a:t> to 7</a:t>
            </a:r>
            <a:r>
              <a:rPr lang="en-US" sz="2600" baseline="30000" dirty="0" smtClean="0"/>
              <a:t>th</a:t>
            </a:r>
            <a:r>
              <a:rPr lang="en-US" sz="2600" dirty="0" smtClean="0"/>
              <a:t> place.</a:t>
            </a:r>
          </a:p>
          <a:p>
            <a:endParaRPr lang="en-US" sz="2600" dirty="0" smtClean="0"/>
          </a:p>
          <a:p>
            <a:r>
              <a:rPr lang="en-US" sz="2600" dirty="0" smtClean="0"/>
              <a:t>In 4</a:t>
            </a:r>
            <a:r>
              <a:rPr lang="en-US" sz="2600" baseline="30000" dirty="0" smtClean="0"/>
              <a:t>th</a:t>
            </a:r>
            <a:r>
              <a:rPr lang="en-US" sz="2600" dirty="0" smtClean="0"/>
              <a:t> grade math, NYC white students dropped from 5</a:t>
            </a:r>
            <a:r>
              <a:rPr lang="en-US" sz="2600" baseline="30000" dirty="0" smtClean="0"/>
              <a:t>th</a:t>
            </a:r>
            <a:r>
              <a:rPr lang="en-US" sz="2600" dirty="0" smtClean="0"/>
              <a:t> place to 8</a:t>
            </a:r>
            <a:r>
              <a:rPr lang="en-US" sz="2600" baseline="30000" dirty="0" smtClean="0"/>
              <a:t>th</a:t>
            </a:r>
            <a:r>
              <a:rPr lang="en-US" sz="2600" dirty="0" smtClean="0"/>
              <a:t> place.</a:t>
            </a:r>
          </a:p>
          <a:p>
            <a:endParaRPr lang="en-US" sz="2600" dirty="0" smtClean="0"/>
          </a:p>
          <a:p>
            <a:r>
              <a:rPr lang="en-US" sz="2600" dirty="0" smtClean="0"/>
              <a:t>In 8</a:t>
            </a:r>
            <a:r>
              <a:rPr lang="en-US" sz="2600" baseline="30000" dirty="0" smtClean="0"/>
              <a:t>th</a:t>
            </a:r>
            <a:r>
              <a:rPr lang="en-US" sz="2600" dirty="0" smtClean="0"/>
              <a:t> grade reading, NYC white students dropped from tied for 2</a:t>
            </a:r>
            <a:r>
              <a:rPr lang="en-US" sz="2600" baseline="30000" dirty="0" smtClean="0"/>
              <a:t>nd</a:t>
            </a:r>
            <a:r>
              <a:rPr lang="en-US" sz="2600" dirty="0" smtClean="0"/>
              <a:t> to 7</a:t>
            </a:r>
            <a:r>
              <a:rPr lang="en-US" sz="2600" baseline="30000" dirty="0" smtClean="0"/>
              <a:t>th</a:t>
            </a:r>
            <a:r>
              <a:rPr lang="en-US" sz="2600" dirty="0" smtClean="0"/>
              <a:t> place, and came in last in score gains. </a:t>
            </a:r>
          </a:p>
          <a:p>
            <a:endParaRPr lang="en-US" sz="2600" dirty="0" smtClean="0"/>
          </a:p>
          <a:p>
            <a:r>
              <a:rPr lang="en-US" sz="2600" dirty="0" smtClean="0"/>
              <a:t>In 8</a:t>
            </a:r>
            <a:r>
              <a:rPr lang="en-US" sz="2600" baseline="30000" dirty="0" smtClean="0"/>
              <a:t>th</a:t>
            </a:r>
            <a:r>
              <a:rPr lang="en-US" sz="2600" dirty="0" smtClean="0"/>
              <a:t> grade math, NYC white student scores dropped from 4</a:t>
            </a:r>
            <a:r>
              <a:rPr lang="en-US" sz="2600" baseline="30000" dirty="0" smtClean="0"/>
              <a:t>th</a:t>
            </a:r>
            <a:r>
              <a:rPr lang="en-US" sz="2600" dirty="0" smtClean="0"/>
              <a:t> to 8</a:t>
            </a:r>
            <a:r>
              <a:rPr lang="en-US" sz="2600" baseline="30000" dirty="0" smtClean="0"/>
              <a:t>th</a:t>
            </a:r>
            <a:r>
              <a:rPr lang="en-US" sz="2600" dirty="0" smtClean="0"/>
              <a:t> place and came in last in score gains.</a:t>
            </a:r>
            <a:endParaRPr lang="en-US" sz="2600" dirty="0"/>
          </a:p>
        </p:txBody>
      </p:sp>
    </p:spTree>
    <p:extLst>
      <p:ext uri="{BB962C8B-B14F-4D97-AF65-F5344CB8AC3E}">
        <p14:creationId xmlns="" xmlns:p14="http://schemas.microsoft.com/office/powerpoint/2010/main" val="37290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1616</TotalTime>
  <Words>1899</Words>
  <Application>Microsoft Office PowerPoint</Application>
  <PresentationFormat>On-screen Show (4:3)</PresentationFormat>
  <Paragraphs>200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NYC Achievement Gains compared to other large cities since 2003</vt:lpstr>
      <vt:lpstr>NAEP Scores: Why are they important?</vt:lpstr>
      <vt:lpstr>How did we compare trends among the large urban districts?</vt:lpstr>
      <vt:lpstr>  When 2011 NAEP scores were released this fall,  NYC DOE claimed great progress *</vt:lpstr>
      <vt:lpstr>DOE’s other unfounded claims of progress</vt:lpstr>
      <vt:lpstr>  NYC comes in 2nd to last among all 10 cities + “large city” category when NAEP score gains are averaged across 6 subgroups*    </vt:lpstr>
      <vt:lpstr>Scores by subgroup: In NYC, Black students scores rose less than their peers in most other cities</vt:lpstr>
      <vt:lpstr>NYC scores by subgroup: Black Students </vt:lpstr>
      <vt:lpstr>Subgroup:   White students fell  sharply behind their peers in other large cities since 2003, especially in 8th grade reading &amp; math</vt:lpstr>
      <vt:lpstr>NYC scores by subgroup: White Students </vt:lpstr>
      <vt:lpstr>Subgroup: Hispanic Students fell sharply behind peers since 2003</vt:lpstr>
      <vt:lpstr>NYC scores by subgroup: Hispanic Students </vt:lpstr>
      <vt:lpstr>Subgroup:  Asian Students were the only NYC group to make substantial gains compared to peers in other cities. </vt:lpstr>
      <vt:lpstr>Subgroup: Asian Students</vt:lpstr>
      <vt:lpstr>Changes in demographics:  Asian student pop rising faster in NYC than elsewhere; otherwise progress on NAEPS would have been even smaller</vt:lpstr>
      <vt:lpstr>NYC scores by subgroup:  Free Lunch students had only middling gains</vt:lpstr>
      <vt:lpstr>Subgroup: free lunch</vt:lpstr>
      <vt:lpstr> NYC non-free lunch students made the smallest gains  of any city in every category; and dropped sharply at 8th grade   </vt:lpstr>
      <vt:lpstr>Subgroup: non-free lunch</vt:lpstr>
      <vt:lpstr>NYC  is ONLY city where proficiency levels in 8th grade reading and math have dropped for non-free lunch students</vt:lpstr>
      <vt:lpstr>All  other cities made gains in 8th grade proficiency in reading &amp; math for non-free lunch students, while in NYC they dropped</vt:lpstr>
      <vt:lpstr>Summary of findings:</vt:lpstr>
      <vt:lpstr>What about mayoral control?  Two districts under mayoral control made least progress &amp; on average, cities with elected school boards have done better </vt:lpstr>
      <vt:lpstr>What else do these results suggest?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NAEP Score Analysis</dc:title>
  <dc:creator>Elli Marcus User</dc:creator>
  <cp:lastModifiedBy>Leonie</cp:lastModifiedBy>
  <cp:revision>29</cp:revision>
  <dcterms:created xsi:type="dcterms:W3CDTF">2011-12-14T17:51:39Z</dcterms:created>
  <dcterms:modified xsi:type="dcterms:W3CDTF">2012-01-09T15:43:33Z</dcterms:modified>
</cp:coreProperties>
</file>