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84" r:id="rId1"/>
  </p:sldMasterIdLst>
  <p:notesMasterIdLst>
    <p:notesMasterId r:id="rId23"/>
  </p:notesMasterIdLst>
  <p:sldIdLst>
    <p:sldId id="256" r:id="rId2"/>
    <p:sldId id="257" r:id="rId3"/>
    <p:sldId id="280" r:id="rId4"/>
    <p:sldId id="283" r:id="rId5"/>
    <p:sldId id="258" r:id="rId6"/>
    <p:sldId id="259" r:id="rId7"/>
    <p:sldId id="260" r:id="rId8"/>
    <p:sldId id="261" r:id="rId9"/>
    <p:sldId id="262" r:id="rId10"/>
    <p:sldId id="263" r:id="rId11"/>
    <p:sldId id="264" r:id="rId12"/>
    <p:sldId id="265" r:id="rId13"/>
    <p:sldId id="266" r:id="rId14"/>
    <p:sldId id="267" r:id="rId15"/>
    <p:sldId id="268" r:id="rId16"/>
    <p:sldId id="269" r:id="rId17"/>
    <p:sldId id="281" r:id="rId18"/>
    <p:sldId id="282" r:id="rId19"/>
    <p:sldId id="284" r:id="rId20"/>
    <p:sldId id="277" r:id="rId21"/>
    <p:sldId id="278" r:id="rId22"/>
  </p:sldIdLst>
  <p:sldSz cx="9144000" cy="6858000" type="screen4x3"/>
  <p:notesSz cx="6858000"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ildcat" initials="w" lastIdx="1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24" autoAdjust="0"/>
    <p:restoredTop sz="94624" autoAdjust="0"/>
  </p:normalViewPr>
  <p:slideViewPr>
    <p:cSldViewPr snapToGrid="0" snapToObjects="1">
      <p:cViewPr>
        <p:scale>
          <a:sx n="77" d="100"/>
          <a:sy n="77" d="100"/>
        </p:scale>
        <p:origin x="-846"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33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wildcat\Documents\Class%20Size%20Matters\NAEP%20Data\NAEP%20Progress%20Analysis.xlsx" TargetMode="Externa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2.xml.rels><?xml version="1.0" encoding="UTF-8" standalone="yes"?>
<Relationships xmlns="http://schemas.openxmlformats.org/package/2006/relationships"><Relationship Id="rId1" Type="http://schemas.openxmlformats.org/officeDocument/2006/relationships/oleObject" Target="file:///C:\Users\wildcat\Documents\Class%20Size%20Matters\NAEP%20Data\NAEP%20Progress%20Analysis.xlsx" TargetMode="External"/></Relationships>
</file>

<file path=ppt/charts/_rels/chart20.xml.rels><?xml version="1.0" encoding="UTF-8" standalone="yes"?>
<Relationships xmlns="http://schemas.openxmlformats.org/package/2006/relationships"><Relationship Id="rId1" Type="http://schemas.openxmlformats.org/officeDocument/2006/relationships/oleObject" Target="file:///C:\Users\wildcat\Documents\Class%20Size%20Matters\NAEP%20Data\NAEP%20Progress%20Analysis.xlsx" TargetMode="External"/></Relationships>
</file>

<file path=ppt/charts/_rels/chart21.xml.rels><?xml version="1.0" encoding="UTF-8" standalone="yes"?>
<Relationships xmlns="http://schemas.openxmlformats.org/package/2006/relationships"><Relationship Id="rId1" Type="http://schemas.openxmlformats.org/officeDocument/2006/relationships/oleObject" Target="file:///C:\Users\wildcat\Documents\Class%20Size%20Matters\NAEP%20Data\NAEP%20Progress%20Analysis.xlsx" TargetMode="External"/></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6.xml.rels><?xml version="1.0" encoding="UTF-8" standalone="yes"?>
<Relationships xmlns="http://schemas.openxmlformats.org/package/2006/relationships"><Relationship Id="rId1" Type="http://schemas.openxmlformats.org/officeDocument/2006/relationships/oleObject" Target="Macintosh%20HD:Users:peterdalmasy:Documents:Class%20Size%20Matters:NAEP%20TUDA%202013-Jan9-v3.xlsx" TargetMode="External"/></Relationships>
</file>

<file path=ppt/charts/_rels/chart27.xml.rels><?xml version="1.0" encoding="UTF-8" standalone="yes"?>
<Relationships xmlns="http://schemas.openxmlformats.org/package/2006/relationships"><Relationship Id="rId1" Type="http://schemas.openxmlformats.org/officeDocument/2006/relationships/oleObject" Target="Macintosh%20HD:Users:peterdalmasy:Documents:Class%20Size%20Matters:NAEP%20TUDA%202013-Jan9-v3.xlsx" TargetMode="External"/></Relationships>
</file>

<file path=ppt/charts/_rels/chart28.xml.rels><?xml version="1.0" encoding="UTF-8" standalone="yes"?>
<Relationships xmlns="http://schemas.openxmlformats.org/package/2006/relationships"><Relationship Id="rId1" Type="http://schemas.openxmlformats.org/officeDocument/2006/relationships/oleObject" Target="Macintosh%20HD:Users:peterdalmasy:Documents:Class%20Size%20Matters:NAEP%20TUDA%202013-Jan9-v3.xlsx" TargetMode="External"/></Relationships>
</file>

<file path=ppt/charts/_rels/chart29.xml.rels><?xml version="1.0" encoding="UTF-8" standalone="yes"?>
<Relationships xmlns="http://schemas.openxmlformats.org/package/2006/relationships"><Relationship Id="rId1" Type="http://schemas.openxmlformats.org/officeDocument/2006/relationships/oleObject" Target="Macintosh%20HD:Users:peterdalmasy:Documents:Class%20Size%20Matters:NAEP%20TUDA%202013-Jan9-v3.xlsx" TargetMode="Externa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sysClr val="windowText" lastClr="000000"/>
                </a:solidFill>
                <a:latin typeface="+mn-lt"/>
                <a:ea typeface="+mn-ea"/>
                <a:cs typeface="+mn-cs"/>
              </a:defRPr>
            </a:pPr>
            <a:r>
              <a:rPr lang="en-US"/>
              <a:t>Chart </a:t>
            </a:r>
            <a:r>
              <a:rPr lang="en-US" sz="1800" b="1" i="0" baseline="0">
                <a:effectLst/>
              </a:rPr>
              <a:t>Average NAEP score gain across 6 subgroups* in cities tested since 2003</a:t>
            </a:r>
          </a:p>
        </c:rich>
      </c:tx>
      <c:layout/>
      <c:overlay val="0"/>
    </c:title>
    <c:autoTitleDeleted val="0"/>
    <c:plotArea>
      <c:layout/>
      <c:barChart>
        <c:barDir val="col"/>
        <c:grouping val="clustered"/>
        <c:varyColors val="0"/>
        <c:ser>
          <c:idx val="0"/>
          <c:order val="0"/>
          <c:spPr>
            <a:effectLst>
              <a:outerShdw blurRad="50800" dist="38100" dir="2700000" algn="tl" rotWithShape="0">
                <a:prstClr val="black">
                  <a:alpha val="40000"/>
                </a:prstClr>
              </a:outerShdw>
            </a:effectLst>
          </c:spPr>
          <c:invertIfNegative val="0"/>
          <c:dPt>
            <c:idx val="7"/>
            <c:invertIfNegative val="0"/>
            <c:bubble3D val="0"/>
            <c:spPr>
              <a:solidFill>
                <a:srgbClr val="7030A0"/>
              </a:solidFill>
              <a:effectLst>
                <a:outerShdw blurRad="50800" dist="38100" dir="2700000" algn="tl" rotWithShape="0">
                  <a:prstClr val="black">
                    <a:alpha val="40000"/>
                  </a:prstClr>
                </a:outerShdw>
              </a:effectLst>
            </c:spPr>
          </c:dPt>
          <c:dPt>
            <c:idx val="9"/>
            <c:invertIfNegative val="0"/>
            <c:bubble3D val="0"/>
            <c:spPr>
              <a:solidFill>
                <a:srgbClr val="FF0000"/>
              </a:solidFill>
              <a:effectLst>
                <a:outerShdw blurRad="50800" dist="38100" dir="2700000" algn="tl" rotWithShape="0">
                  <a:prstClr val="black">
                    <a:alpha val="40000"/>
                  </a:prstClr>
                </a:outerShdw>
              </a:effectLst>
            </c:spPr>
          </c:dPt>
          <c:dLbls>
            <c:dLbl>
              <c:idx val="10"/>
              <c:layout>
                <c:manualLayout>
                  <c:x val="0"/>
                  <c:y val="0.125"/>
                </c:manualLayout>
              </c:layout>
              <c:dLblPos val="outEnd"/>
              <c:showLegendKey val="0"/>
              <c:showVal val="1"/>
              <c:showCatName val="0"/>
              <c:showSerName val="0"/>
              <c:showPercent val="0"/>
              <c:showBubbleSize val="0"/>
            </c:dLbl>
            <c:dLblPos val="outEnd"/>
            <c:showLegendKey val="0"/>
            <c:showVal val="1"/>
            <c:showCatName val="0"/>
            <c:showSerName val="0"/>
            <c:showPercent val="0"/>
            <c:showBubbleSize val="0"/>
            <c:showLeaderLines val="0"/>
          </c:dLbls>
          <c:cat>
            <c:strRef>
              <c:f>'Total Avg.'!$N$3:$N$13</c:f>
              <c:strCache>
                <c:ptCount val="11"/>
                <c:pt idx="0">
                  <c:v>DC</c:v>
                </c:pt>
                <c:pt idx="1">
                  <c:v>LA</c:v>
                </c:pt>
                <c:pt idx="2">
                  <c:v>Atlanta</c:v>
                </c:pt>
                <c:pt idx="3">
                  <c:v>Boston</c:v>
                </c:pt>
                <c:pt idx="4">
                  <c:v>Chicago</c:v>
                </c:pt>
                <c:pt idx="5">
                  <c:v>San Diego</c:v>
                </c:pt>
                <c:pt idx="6">
                  <c:v>Charlotte</c:v>
                </c:pt>
                <c:pt idx="7">
                  <c:v>Large City</c:v>
                </c:pt>
                <c:pt idx="8">
                  <c:v>Houston</c:v>
                </c:pt>
                <c:pt idx="9">
                  <c:v>NYC</c:v>
                </c:pt>
                <c:pt idx="10">
                  <c:v>Cleveland</c:v>
                </c:pt>
              </c:strCache>
            </c:strRef>
          </c:cat>
          <c:val>
            <c:numRef>
              <c:f>'Total Avg.'!$O$3:$O$13</c:f>
              <c:numCache>
                <c:formatCode>0.00</c:formatCode>
                <c:ptCount val="11"/>
                <c:pt idx="0">
                  <c:v>18.164912531254441</c:v>
                </c:pt>
                <c:pt idx="1">
                  <c:v>16.186267806599414</c:v>
                </c:pt>
                <c:pt idx="2">
                  <c:v>16.036106099841071</c:v>
                </c:pt>
                <c:pt idx="3">
                  <c:v>14.397401902780173</c:v>
                </c:pt>
                <c:pt idx="4">
                  <c:v>12.237916646552998</c:v>
                </c:pt>
                <c:pt idx="5">
                  <c:v>12.150792946294798</c:v>
                </c:pt>
                <c:pt idx="6">
                  <c:v>11.206875474526782</c:v>
                </c:pt>
                <c:pt idx="7">
                  <c:v>11.027048658406043</c:v>
                </c:pt>
                <c:pt idx="8">
                  <c:v>9.9968717701661483</c:v>
                </c:pt>
                <c:pt idx="9">
                  <c:v>5.0648551497710415</c:v>
                </c:pt>
                <c:pt idx="10">
                  <c:v>-1.7748528519925988</c:v>
                </c:pt>
              </c:numCache>
            </c:numRef>
          </c:val>
        </c:ser>
        <c:dLbls>
          <c:dLblPos val="outEnd"/>
          <c:showLegendKey val="0"/>
          <c:showVal val="1"/>
          <c:showCatName val="0"/>
          <c:showSerName val="0"/>
          <c:showPercent val="0"/>
          <c:showBubbleSize val="0"/>
        </c:dLbls>
        <c:gapWidth val="150"/>
        <c:axId val="49707648"/>
        <c:axId val="77620736"/>
      </c:barChart>
      <c:catAx>
        <c:axId val="49707648"/>
        <c:scaling>
          <c:orientation val="minMax"/>
        </c:scaling>
        <c:delete val="0"/>
        <c:axPos val="b"/>
        <c:majorTickMark val="out"/>
        <c:minorTickMark val="none"/>
        <c:tickLblPos val="nextTo"/>
        <c:crossAx val="77620736"/>
        <c:crosses val="autoZero"/>
        <c:auto val="1"/>
        <c:lblAlgn val="ctr"/>
        <c:lblOffset val="100"/>
        <c:noMultiLvlLbl val="0"/>
      </c:catAx>
      <c:valAx>
        <c:axId val="77620736"/>
        <c:scaling>
          <c:orientation val="minMax"/>
        </c:scaling>
        <c:delete val="0"/>
        <c:axPos val="l"/>
        <c:numFmt formatCode="0.00" sourceLinked="1"/>
        <c:majorTickMark val="out"/>
        <c:minorTickMark val="none"/>
        <c:tickLblPos val="nextTo"/>
        <c:crossAx val="49707648"/>
        <c:crosses val="autoZero"/>
        <c:crossBetween val="between"/>
      </c:valAx>
    </c:plotArea>
    <c:plotVisOnly val="1"/>
    <c:dispBlanksAs val="gap"/>
    <c:showDLblsOverMax val="0"/>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800" b="1" i="0" baseline="0">
                <a:effectLst/>
              </a:rPr>
              <a:t>Changes in 4th Grade Reading 2003-2013</a:t>
            </a:r>
            <a:endParaRPr lang="en-US">
              <a:effectLst/>
            </a:endParaRPr>
          </a:p>
        </c:rich>
      </c:tx>
      <c:layout/>
      <c:overlay val="0"/>
    </c:title>
    <c:autoTitleDeleted val="0"/>
    <c:plotArea>
      <c:layout/>
      <c:barChart>
        <c:barDir val="col"/>
        <c:grouping val="clustered"/>
        <c:varyColors val="0"/>
        <c:ser>
          <c:idx val="0"/>
          <c:order val="0"/>
          <c:spPr>
            <a:effectLst>
              <a:outerShdw blurRad="50800" dist="38100" dir="2700000" algn="tl" rotWithShape="0">
                <a:prstClr val="black">
                  <a:alpha val="40000"/>
                </a:prstClr>
              </a:outerShdw>
            </a:effectLst>
          </c:spPr>
          <c:invertIfNegative val="0"/>
          <c:dPt>
            <c:idx val="6"/>
            <c:invertIfNegative val="0"/>
            <c:bubble3D val="0"/>
            <c:spPr>
              <a:solidFill>
                <a:srgbClr val="7030A0"/>
              </a:solidFill>
              <a:effectLst>
                <a:outerShdw blurRad="50800" dist="38100" dir="2700000" algn="tl" rotWithShape="0">
                  <a:prstClr val="black">
                    <a:alpha val="40000"/>
                  </a:prstClr>
                </a:outerShdw>
              </a:effectLst>
            </c:spPr>
          </c:dPt>
          <c:dPt>
            <c:idx val="7"/>
            <c:invertIfNegative val="0"/>
            <c:bubble3D val="0"/>
            <c:spPr>
              <a:solidFill>
                <a:srgbClr val="FF0000"/>
              </a:solidFill>
              <a:effectLst>
                <a:outerShdw blurRad="50800" dist="38100" dir="2700000" algn="tl" rotWithShape="0">
                  <a:prstClr val="black">
                    <a:alpha val="40000"/>
                  </a:prstClr>
                </a:outerShdw>
              </a:effectLst>
            </c:spPr>
          </c:dPt>
          <c:dLbls>
            <c:dLbl>
              <c:idx val="9"/>
              <c:layout>
                <c:manualLayout>
                  <c:x val="2.7777777777777779E-3"/>
                  <c:y val="0.25000109361329836"/>
                </c:manualLayout>
              </c:layout>
              <c:dLblPos val="outEnd"/>
              <c:showLegendKey val="0"/>
              <c:showVal val="1"/>
              <c:showCatName val="0"/>
              <c:showSerName val="0"/>
              <c:showPercent val="0"/>
              <c:showBubbleSize val="0"/>
            </c:dLbl>
            <c:dLblPos val="outEnd"/>
            <c:showLegendKey val="0"/>
            <c:showVal val="1"/>
            <c:showCatName val="0"/>
            <c:showSerName val="0"/>
            <c:showPercent val="0"/>
            <c:showBubbleSize val="0"/>
            <c:showLeaderLines val="0"/>
          </c:dLbls>
          <c:cat>
            <c:strRef>
              <c:f>Hispanic!$F$18:$F$27</c:f>
              <c:strCache>
                <c:ptCount val="10"/>
                <c:pt idx="0">
                  <c:v>DC</c:v>
                </c:pt>
                <c:pt idx="1">
                  <c:v>Charlotte</c:v>
                </c:pt>
                <c:pt idx="2">
                  <c:v>LA</c:v>
                </c:pt>
                <c:pt idx="3">
                  <c:v>San Diego</c:v>
                </c:pt>
                <c:pt idx="4">
                  <c:v>Boston</c:v>
                </c:pt>
                <c:pt idx="5">
                  <c:v>Chicago</c:v>
                </c:pt>
                <c:pt idx="6">
                  <c:v>Large City</c:v>
                </c:pt>
                <c:pt idx="7">
                  <c:v>NYC</c:v>
                </c:pt>
                <c:pt idx="8">
                  <c:v>Houston</c:v>
                </c:pt>
                <c:pt idx="9">
                  <c:v>Cleveland</c:v>
                </c:pt>
              </c:strCache>
            </c:strRef>
          </c:cat>
          <c:val>
            <c:numRef>
              <c:f>Hispanic!$G$18:$G$27</c:f>
              <c:numCache>
                <c:formatCode>0</c:formatCode>
                <c:ptCount val="10"/>
                <c:pt idx="0">
                  <c:v>23.373665702104006</c:v>
                </c:pt>
                <c:pt idx="1">
                  <c:v>10.272508068365994</c:v>
                </c:pt>
                <c:pt idx="2">
                  <c:v>9.8050991601879787</c:v>
                </c:pt>
                <c:pt idx="3">
                  <c:v>8.8993818721999958</c:v>
                </c:pt>
                <c:pt idx="4">
                  <c:v>8.5120295882879873</c:v>
                </c:pt>
                <c:pt idx="5">
                  <c:v>7.5615776799560024</c:v>
                </c:pt>
                <c:pt idx="6">
                  <c:v>6.9992549864540194</c:v>
                </c:pt>
                <c:pt idx="7">
                  <c:v>2.4950315442140152</c:v>
                </c:pt>
                <c:pt idx="8">
                  <c:v>0.95686050012500345</c:v>
                </c:pt>
                <c:pt idx="9">
                  <c:v>-9.8645731809980077</c:v>
                </c:pt>
              </c:numCache>
            </c:numRef>
          </c:val>
        </c:ser>
        <c:dLbls>
          <c:dLblPos val="outEnd"/>
          <c:showLegendKey val="0"/>
          <c:showVal val="1"/>
          <c:showCatName val="0"/>
          <c:showSerName val="0"/>
          <c:showPercent val="0"/>
          <c:showBubbleSize val="0"/>
        </c:dLbls>
        <c:gapWidth val="150"/>
        <c:axId val="79366400"/>
        <c:axId val="79378304"/>
      </c:barChart>
      <c:catAx>
        <c:axId val="79366400"/>
        <c:scaling>
          <c:orientation val="minMax"/>
        </c:scaling>
        <c:delete val="0"/>
        <c:axPos val="b"/>
        <c:majorTickMark val="out"/>
        <c:minorTickMark val="none"/>
        <c:tickLblPos val="nextTo"/>
        <c:crossAx val="79378304"/>
        <c:crosses val="autoZero"/>
        <c:auto val="1"/>
        <c:lblAlgn val="ctr"/>
        <c:lblOffset val="100"/>
        <c:noMultiLvlLbl val="0"/>
      </c:catAx>
      <c:valAx>
        <c:axId val="79378304"/>
        <c:scaling>
          <c:orientation val="minMax"/>
        </c:scaling>
        <c:delete val="0"/>
        <c:axPos val="l"/>
        <c:numFmt formatCode="0" sourceLinked="1"/>
        <c:majorTickMark val="out"/>
        <c:minorTickMark val="none"/>
        <c:tickLblPos val="nextTo"/>
        <c:crossAx val="79366400"/>
        <c:crosses val="autoZero"/>
        <c:crossBetween val="between"/>
      </c:valAx>
    </c:plotArea>
    <c:plotVisOnly val="1"/>
    <c:dispBlanksAs val="gap"/>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800" b="1" i="0" baseline="0">
                <a:effectLst/>
              </a:rPr>
              <a:t>Changes in 4th Grade Math 2003-2013</a:t>
            </a:r>
            <a:endParaRPr lang="en-US">
              <a:effectLst/>
            </a:endParaRPr>
          </a:p>
        </c:rich>
      </c:tx>
      <c:layout/>
      <c:overlay val="0"/>
    </c:title>
    <c:autoTitleDeleted val="0"/>
    <c:plotArea>
      <c:layout/>
      <c:barChart>
        <c:barDir val="col"/>
        <c:grouping val="clustered"/>
        <c:varyColors val="0"/>
        <c:ser>
          <c:idx val="0"/>
          <c:order val="0"/>
          <c:spPr>
            <a:effectLst>
              <a:outerShdw blurRad="50800" dist="38100" dir="2700000" algn="tl" rotWithShape="0">
                <a:prstClr val="black">
                  <a:alpha val="40000"/>
                </a:prstClr>
              </a:outerShdw>
            </a:effectLst>
          </c:spPr>
          <c:invertIfNegative val="0"/>
          <c:dPt>
            <c:idx val="5"/>
            <c:invertIfNegative val="0"/>
            <c:bubble3D val="0"/>
            <c:spPr>
              <a:solidFill>
                <a:srgbClr val="7030A0"/>
              </a:solidFill>
              <a:effectLst>
                <a:outerShdw blurRad="50800" dist="38100" dir="2700000" algn="tl" rotWithShape="0">
                  <a:prstClr val="black">
                    <a:alpha val="40000"/>
                  </a:prstClr>
                </a:outerShdw>
              </a:effectLst>
            </c:spPr>
          </c:dPt>
          <c:dPt>
            <c:idx val="8"/>
            <c:invertIfNegative val="0"/>
            <c:bubble3D val="0"/>
            <c:spPr>
              <a:solidFill>
                <a:srgbClr val="FF0000"/>
              </a:solidFill>
              <a:effectLst>
                <a:outerShdw blurRad="50800" dist="38100" dir="2700000" algn="tl" rotWithShape="0">
                  <a:prstClr val="black">
                    <a:alpha val="40000"/>
                  </a:prstClr>
                </a:outerShdw>
              </a:effectLst>
            </c:spPr>
          </c:dPt>
          <c:dLbls>
            <c:dLblPos val="outEnd"/>
            <c:showLegendKey val="0"/>
            <c:showVal val="1"/>
            <c:showCatName val="0"/>
            <c:showSerName val="0"/>
            <c:showPercent val="0"/>
            <c:showBubbleSize val="0"/>
            <c:showLeaderLines val="0"/>
          </c:dLbls>
          <c:cat>
            <c:strRef>
              <c:f>Hispanic!$L$18:$L$27</c:f>
              <c:strCache>
                <c:ptCount val="10"/>
                <c:pt idx="0">
                  <c:v>DC</c:v>
                </c:pt>
                <c:pt idx="1">
                  <c:v>Boston</c:v>
                </c:pt>
                <c:pt idx="2">
                  <c:v>Chicago</c:v>
                </c:pt>
                <c:pt idx="3">
                  <c:v>LA</c:v>
                </c:pt>
                <c:pt idx="4">
                  <c:v>San Diego</c:v>
                </c:pt>
                <c:pt idx="5">
                  <c:v>Large City</c:v>
                </c:pt>
                <c:pt idx="6">
                  <c:v>Charlotte</c:v>
                </c:pt>
                <c:pt idx="7">
                  <c:v>Houston</c:v>
                </c:pt>
                <c:pt idx="8">
                  <c:v>NYC</c:v>
                </c:pt>
                <c:pt idx="9">
                  <c:v>Cleveland</c:v>
                </c:pt>
              </c:strCache>
            </c:strRef>
          </c:cat>
          <c:val>
            <c:numRef>
              <c:f>Hispanic!$M$18:$M$27</c:f>
              <c:numCache>
                <c:formatCode>0</c:formatCode>
                <c:ptCount val="10"/>
                <c:pt idx="0">
                  <c:v>20.890439353974017</c:v>
                </c:pt>
                <c:pt idx="1">
                  <c:v>18.643065265500013</c:v>
                </c:pt>
                <c:pt idx="2">
                  <c:v>12.914560886835005</c:v>
                </c:pt>
                <c:pt idx="3">
                  <c:v>12.370196591413986</c:v>
                </c:pt>
                <c:pt idx="4">
                  <c:v>12.101305273164996</c:v>
                </c:pt>
                <c:pt idx="5">
                  <c:v>9.9983388463549829</c:v>
                </c:pt>
                <c:pt idx="6">
                  <c:v>9.25874252655899</c:v>
                </c:pt>
                <c:pt idx="7">
                  <c:v>8.6623994767609815</c:v>
                </c:pt>
                <c:pt idx="8">
                  <c:v>8.0383564936140033</c:v>
                </c:pt>
                <c:pt idx="9">
                  <c:v>1.7416096113399817</c:v>
                </c:pt>
              </c:numCache>
            </c:numRef>
          </c:val>
        </c:ser>
        <c:dLbls>
          <c:showLegendKey val="0"/>
          <c:showVal val="0"/>
          <c:showCatName val="0"/>
          <c:showSerName val="0"/>
          <c:showPercent val="0"/>
          <c:showBubbleSize val="0"/>
        </c:dLbls>
        <c:gapWidth val="150"/>
        <c:axId val="79547008"/>
        <c:axId val="79548800"/>
      </c:barChart>
      <c:catAx>
        <c:axId val="79547008"/>
        <c:scaling>
          <c:orientation val="minMax"/>
        </c:scaling>
        <c:delete val="0"/>
        <c:axPos val="b"/>
        <c:majorTickMark val="out"/>
        <c:minorTickMark val="none"/>
        <c:tickLblPos val="nextTo"/>
        <c:crossAx val="79548800"/>
        <c:crosses val="autoZero"/>
        <c:auto val="1"/>
        <c:lblAlgn val="ctr"/>
        <c:lblOffset val="100"/>
        <c:noMultiLvlLbl val="0"/>
      </c:catAx>
      <c:valAx>
        <c:axId val="79548800"/>
        <c:scaling>
          <c:orientation val="minMax"/>
        </c:scaling>
        <c:delete val="0"/>
        <c:axPos val="l"/>
        <c:numFmt formatCode="0" sourceLinked="1"/>
        <c:majorTickMark val="out"/>
        <c:minorTickMark val="none"/>
        <c:tickLblPos val="nextTo"/>
        <c:crossAx val="79547008"/>
        <c:crosses val="autoZero"/>
        <c:crossBetween val="between"/>
      </c:valAx>
    </c:plotArea>
    <c:plotVisOnly val="1"/>
    <c:dispBlanksAs val="gap"/>
    <c:showDLblsOverMax val="0"/>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800" b="1" i="0" baseline="0">
                <a:effectLst/>
              </a:rPr>
              <a:t>Changes in 8th Grade Reading 2003-2013</a:t>
            </a:r>
            <a:endParaRPr lang="en-US">
              <a:effectLst/>
            </a:endParaRPr>
          </a:p>
        </c:rich>
      </c:tx>
      <c:layout/>
      <c:overlay val="0"/>
    </c:title>
    <c:autoTitleDeleted val="0"/>
    <c:plotArea>
      <c:layout/>
      <c:barChart>
        <c:barDir val="col"/>
        <c:grouping val="clustered"/>
        <c:varyColors val="0"/>
        <c:ser>
          <c:idx val="0"/>
          <c:order val="0"/>
          <c:spPr>
            <a:effectLst>
              <a:outerShdw blurRad="50800" dist="38100" dir="2700000" algn="tl" rotWithShape="0">
                <a:prstClr val="black">
                  <a:alpha val="40000"/>
                </a:prstClr>
              </a:outerShdw>
            </a:effectLst>
          </c:spPr>
          <c:invertIfNegative val="0"/>
          <c:dPt>
            <c:idx val="2"/>
            <c:invertIfNegative val="0"/>
            <c:bubble3D val="0"/>
            <c:spPr>
              <a:solidFill>
                <a:srgbClr val="7030A0"/>
              </a:solidFill>
              <a:effectLst>
                <a:outerShdw blurRad="50800" dist="38100" dir="2700000" algn="tl" rotWithShape="0">
                  <a:prstClr val="black">
                    <a:alpha val="40000"/>
                  </a:prstClr>
                </a:outerShdw>
              </a:effectLst>
            </c:spPr>
          </c:dPt>
          <c:dPt>
            <c:idx val="8"/>
            <c:invertIfNegative val="0"/>
            <c:bubble3D val="0"/>
            <c:spPr>
              <a:solidFill>
                <a:srgbClr val="FF0000"/>
              </a:solidFill>
              <a:effectLst>
                <a:outerShdw blurRad="50800" dist="38100" dir="2700000" algn="tl" rotWithShape="0">
                  <a:prstClr val="black">
                    <a:alpha val="40000"/>
                  </a:prstClr>
                </a:outerShdw>
              </a:effectLst>
            </c:spPr>
          </c:dPt>
          <c:dLbls>
            <c:dLblPos val="outEnd"/>
            <c:showLegendKey val="0"/>
            <c:showVal val="1"/>
            <c:showCatName val="0"/>
            <c:showSerName val="0"/>
            <c:showPercent val="0"/>
            <c:showBubbleSize val="0"/>
            <c:showLeaderLines val="0"/>
          </c:dLbls>
          <c:cat>
            <c:strRef>
              <c:f>Hispanic!$F$4:$F$12</c:f>
              <c:strCache>
                <c:ptCount val="9"/>
                <c:pt idx="0">
                  <c:v>LA</c:v>
                </c:pt>
                <c:pt idx="1">
                  <c:v>Charlotte</c:v>
                </c:pt>
                <c:pt idx="2">
                  <c:v>Large City</c:v>
                </c:pt>
                <c:pt idx="3">
                  <c:v>San Diego</c:v>
                </c:pt>
                <c:pt idx="4">
                  <c:v>Houston</c:v>
                </c:pt>
                <c:pt idx="5">
                  <c:v>DC</c:v>
                </c:pt>
                <c:pt idx="6">
                  <c:v>Chicago</c:v>
                </c:pt>
                <c:pt idx="7">
                  <c:v>Boston</c:v>
                </c:pt>
                <c:pt idx="8">
                  <c:v>NYC</c:v>
                </c:pt>
              </c:strCache>
            </c:strRef>
          </c:cat>
          <c:val>
            <c:numRef>
              <c:f>Hispanic!$G$4:$G$12</c:f>
              <c:numCache>
                <c:formatCode>0</c:formatCode>
                <c:ptCount val="9"/>
                <c:pt idx="0">
                  <c:v>16.902900522663998</c:v>
                </c:pt>
                <c:pt idx="1">
                  <c:v>14.444056087441027</c:v>
                </c:pt>
                <c:pt idx="2">
                  <c:v>11.838022259669998</c:v>
                </c:pt>
                <c:pt idx="3">
                  <c:v>9.1170681134030076</c:v>
                </c:pt>
                <c:pt idx="4">
                  <c:v>7.3267597253179986</c:v>
                </c:pt>
                <c:pt idx="5">
                  <c:v>6.9556700662460003</c:v>
                </c:pt>
                <c:pt idx="6">
                  <c:v>5.768411055139012</c:v>
                </c:pt>
                <c:pt idx="7">
                  <c:v>5.6902626147179944</c:v>
                </c:pt>
                <c:pt idx="8">
                  <c:v>1.7257507911029961</c:v>
                </c:pt>
              </c:numCache>
            </c:numRef>
          </c:val>
        </c:ser>
        <c:dLbls>
          <c:showLegendKey val="0"/>
          <c:showVal val="0"/>
          <c:showCatName val="0"/>
          <c:showSerName val="0"/>
          <c:showPercent val="0"/>
          <c:showBubbleSize val="0"/>
        </c:dLbls>
        <c:gapWidth val="150"/>
        <c:axId val="90010752"/>
        <c:axId val="90012288"/>
      </c:barChart>
      <c:catAx>
        <c:axId val="90010752"/>
        <c:scaling>
          <c:orientation val="minMax"/>
        </c:scaling>
        <c:delete val="0"/>
        <c:axPos val="b"/>
        <c:majorTickMark val="out"/>
        <c:minorTickMark val="none"/>
        <c:tickLblPos val="nextTo"/>
        <c:crossAx val="90012288"/>
        <c:crosses val="autoZero"/>
        <c:auto val="1"/>
        <c:lblAlgn val="ctr"/>
        <c:lblOffset val="100"/>
        <c:noMultiLvlLbl val="0"/>
      </c:catAx>
      <c:valAx>
        <c:axId val="90012288"/>
        <c:scaling>
          <c:orientation val="minMax"/>
        </c:scaling>
        <c:delete val="0"/>
        <c:axPos val="l"/>
        <c:numFmt formatCode="0" sourceLinked="1"/>
        <c:majorTickMark val="out"/>
        <c:minorTickMark val="none"/>
        <c:tickLblPos val="nextTo"/>
        <c:crossAx val="90010752"/>
        <c:crosses val="autoZero"/>
        <c:crossBetween val="between"/>
      </c:valAx>
    </c:plotArea>
    <c:plotVisOnly val="1"/>
    <c:dispBlanksAs val="gap"/>
    <c:showDLblsOverMax val="0"/>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800" b="1" i="0" baseline="0">
                <a:effectLst/>
              </a:rPr>
              <a:t>Changes in 8th Grade Math 2003-2013</a:t>
            </a:r>
            <a:endParaRPr lang="en-US">
              <a:effectLst/>
            </a:endParaRPr>
          </a:p>
        </c:rich>
      </c:tx>
      <c:layout/>
      <c:overlay val="0"/>
    </c:title>
    <c:autoTitleDeleted val="0"/>
    <c:plotArea>
      <c:layout/>
      <c:barChart>
        <c:barDir val="col"/>
        <c:grouping val="clustered"/>
        <c:varyColors val="0"/>
        <c:ser>
          <c:idx val="0"/>
          <c:order val="0"/>
          <c:spPr>
            <a:effectLst>
              <a:outerShdw blurRad="50800" dist="38100" dir="2700000" algn="tl" rotWithShape="0">
                <a:prstClr val="black">
                  <a:alpha val="40000"/>
                </a:prstClr>
              </a:outerShdw>
            </a:effectLst>
          </c:spPr>
          <c:invertIfNegative val="0"/>
          <c:dPt>
            <c:idx val="5"/>
            <c:invertIfNegative val="0"/>
            <c:bubble3D val="0"/>
            <c:spPr>
              <a:solidFill>
                <a:srgbClr val="7030A0"/>
              </a:solidFill>
              <a:effectLst>
                <a:outerShdw blurRad="50800" dist="38100" dir="2700000" algn="tl" rotWithShape="0">
                  <a:prstClr val="black">
                    <a:alpha val="40000"/>
                  </a:prstClr>
                </a:outerShdw>
              </a:effectLst>
            </c:spPr>
          </c:dPt>
          <c:dPt>
            <c:idx val="8"/>
            <c:invertIfNegative val="0"/>
            <c:bubble3D val="0"/>
            <c:spPr>
              <a:solidFill>
                <a:srgbClr val="FF0000"/>
              </a:solidFill>
              <a:effectLst>
                <a:outerShdw blurRad="50800" dist="38100" dir="2700000" algn="tl" rotWithShape="0">
                  <a:prstClr val="black">
                    <a:alpha val="40000"/>
                  </a:prstClr>
                </a:outerShdw>
              </a:effectLst>
            </c:spPr>
          </c:dPt>
          <c:cat>
            <c:strRef>
              <c:f>Hispanic!$L$4:$L$13</c:f>
              <c:strCache>
                <c:ptCount val="10"/>
                <c:pt idx="0">
                  <c:v>Boston</c:v>
                </c:pt>
                <c:pt idx="1">
                  <c:v>Houston</c:v>
                </c:pt>
                <c:pt idx="2">
                  <c:v>LA</c:v>
                </c:pt>
                <c:pt idx="3">
                  <c:v>Charlotte</c:v>
                </c:pt>
                <c:pt idx="4">
                  <c:v>DC</c:v>
                </c:pt>
                <c:pt idx="5">
                  <c:v>Large City</c:v>
                </c:pt>
                <c:pt idx="6">
                  <c:v>Chicago</c:v>
                </c:pt>
                <c:pt idx="7">
                  <c:v>San Diego</c:v>
                </c:pt>
                <c:pt idx="8">
                  <c:v>NYC</c:v>
                </c:pt>
                <c:pt idx="9">
                  <c:v>Cleveland</c:v>
                </c:pt>
              </c:strCache>
            </c:strRef>
          </c:cat>
          <c:val>
            <c:numRef>
              <c:f>Hispanic!$M$4:$M$13</c:f>
              <c:numCache>
                <c:formatCode>0</c:formatCode>
                <c:ptCount val="10"/>
                <c:pt idx="0">
                  <c:v>22.931142798365016</c:v>
                </c:pt>
                <c:pt idx="1">
                  <c:v>18.171222102716001</c:v>
                </c:pt>
                <c:pt idx="2">
                  <c:v>18.163271505798008</c:v>
                </c:pt>
                <c:pt idx="3">
                  <c:v>17.490288740374979</c:v>
                </c:pt>
                <c:pt idx="4">
                  <c:v>15.920854258448998</c:v>
                </c:pt>
                <c:pt idx="5">
                  <c:v>13.859267885243014</c:v>
                </c:pt>
                <c:pt idx="6">
                  <c:v>11.518420827989985</c:v>
                </c:pt>
                <c:pt idx="7">
                  <c:v>11.470706105562016</c:v>
                </c:pt>
                <c:pt idx="8">
                  <c:v>3.2213840750679879</c:v>
                </c:pt>
                <c:pt idx="9">
                  <c:v>2.3627030142540093</c:v>
                </c:pt>
              </c:numCache>
            </c:numRef>
          </c:val>
        </c:ser>
        <c:dLbls>
          <c:dLblPos val="outEnd"/>
          <c:showLegendKey val="0"/>
          <c:showVal val="1"/>
          <c:showCatName val="0"/>
          <c:showSerName val="0"/>
          <c:showPercent val="0"/>
          <c:showBubbleSize val="0"/>
        </c:dLbls>
        <c:gapWidth val="150"/>
        <c:axId val="90767360"/>
        <c:axId val="90768896"/>
      </c:barChart>
      <c:catAx>
        <c:axId val="90767360"/>
        <c:scaling>
          <c:orientation val="minMax"/>
        </c:scaling>
        <c:delete val="0"/>
        <c:axPos val="b"/>
        <c:majorTickMark val="out"/>
        <c:minorTickMark val="none"/>
        <c:tickLblPos val="nextTo"/>
        <c:crossAx val="90768896"/>
        <c:crosses val="autoZero"/>
        <c:auto val="1"/>
        <c:lblAlgn val="ctr"/>
        <c:lblOffset val="100"/>
        <c:noMultiLvlLbl val="0"/>
      </c:catAx>
      <c:valAx>
        <c:axId val="90768896"/>
        <c:scaling>
          <c:orientation val="minMax"/>
        </c:scaling>
        <c:delete val="0"/>
        <c:axPos val="l"/>
        <c:numFmt formatCode="0" sourceLinked="1"/>
        <c:majorTickMark val="out"/>
        <c:minorTickMark val="none"/>
        <c:tickLblPos val="nextTo"/>
        <c:crossAx val="90767360"/>
        <c:crosses val="autoZero"/>
        <c:crossBetween val="between"/>
      </c:valAx>
    </c:plotArea>
    <c:plotVisOnly val="1"/>
    <c:dispBlanksAs val="gap"/>
    <c:showDLblsOverMax val="0"/>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800" b="1" i="0" baseline="0">
                <a:effectLst/>
              </a:rPr>
              <a:t>Changes in 4th Grade Reading 2003-2013</a:t>
            </a:r>
            <a:endParaRPr lang="en-US">
              <a:effectLst/>
            </a:endParaRPr>
          </a:p>
        </c:rich>
      </c:tx>
      <c:layout/>
      <c:overlay val="0"/>
    </c:title>
    <c:autoTitleDeleted val="0"/>
    <c:plotArea>
      <c:layout/>
      <c:barChart>
        <c:barDir val="col"/>
        <c:grouping val="clustered"/>
        <c:varyColors val="0"/>
        <c:ser>
          <c:idx val="0"/>
          <c:order val="0"/>
          <c:spPr>
            <a:effectLst>
              <a:outerShdw blurRad="50800" dist="38100" dir="2700000" algn="tl" rotWithShape="0">
                <a:prstClr val="black">
                  <a:alpha val="40000"/>
                </a:prstClr>
              </a:outerShdw>
            </a:effectLst>
          </c:spPr>
          <c:invertIfNegative val="0"/>
          <c:dPt>
            <c:idx val="3"/>
            <c:invertIfNegative val="0"/>
            <c:bubble3D val="0"/>
            <c:spPr>
              <a:solidFill>
                <a:srgbClr val="7030A0"/>
              </a:solidFill>
              <a:effectLst>
                <a:outerShdw blurRad="50800" dist="38100" dir="2700000" algn="tl" rotWithShape="0">
                  <a:prstClr val="black">
                    <a:alpha val="40000"/>
                  </a:prstClr>
                </a:outerShdw>
              </a:effectLst>
            </c:spPr>
          </c:dPt>
          <c:dPt>
            <c:idx val="4"/>
            <c:invertIfNegative val="0"/>
            <c:bubble3D val="0"/>
            <c:spPr>
              <a:solidFill>
                <a:srgbClr val="FF0000"/>
              </a:solidFill>
              <a:effectLst>
                <a:outerShdw blurRad="50800" dist="38100" dir="2700000" algn="tl" rotWithShape="0">
                  <a:prstClr val="black">
                    <a:alpha val="40000"/>
                  </a:prstClr>
                </a:outerShdw>
              </a:effectLst>
            </c:spPr>
          </c:dPt>
          <c:cat>
            <c:strRef>
              <c:f>Asian!$F$14:$F$19</c:f>
              <c:strCache>
                <c:ptCount val="6"/>
                <c:pt idx="0">
                  <c:v>Charlotte</c:v>
                </c:pt>
                <c:pt idx="1">
                  <c:v>Boston</c:v>
                </c:pt>
                <c:pt idx="2">
                  <c:v>San Diego</c:v>
                </c:pt>
                <c:pt idx="3">
                  <c:v>Large City</c:v>
                </c:pt>
                <c:pt idx="4">
                  <c:v>NYC</c:v>
                </c:pt>
                <c:pt idx="5">
                  <c:v>LA</c:v>
                </c:pt>
              </c:strCache>
            </c:strRef>
          </c:cat>
          <c:val>
            <c:numRef>
              <c:f>Asian!$G$14:$G$19</c:f>
              <c:numCache>
                <c:formatCode>0</c:formatCode>
                <c:ptCount val="6"/>
                <c:pt idx="0">
                  <c:v>19.911507732239983</c:v>
                </c:pt>
                <c:pt idx="1">
                  <c:v>10.959846654665</c:v>
                </c:pt>
                <c:pt idx="2">
                  <c:v>6.6203924409579997</c:v>
                </c:pt>
                <c:pt idx="3">
                  <c:v>5.6072249204310083</c:v>
                </c:pt>
                <c:pt idx="4">
                  <c:v>4.9241400701120028</c:v>
                </c:pt>
                <c:pt idx="5">
                  <c:v>4.5029126488240081</c:v>
                </c:pt>
              </c:numCache>
            </c:numRef>
          </c:val>
        </c:ser>
        <c:dLbls>
          <c:dLblPos val="outEnd"/>
          <c:showLegendKey val="0"/>
          <c:showVal val="1"/>
          <c:showCatName val="0"/>
          <c:showSerName val="0"/>
          <c:showPercent val="0"/>
          <c:showBubbleSize val="0"/>
        </c:dLbls>
        <c:gapWidth val="150"/>
        <c:axId val="91999232"/>
        <c:axId val="91894528"/>
      </c:barChart>
      <c:catAx>
        <c:axId val="91999232"/>
        <c:scaling>
          <c:orientation val="minMax"/>
        </c:scaling>
        <c:delete val="0"/>
        <c:axPos val="b"/>
        <c:majorTickMark val="out"/>
        <c:minorTickMark val="none"/>
        <c:tickLblPos val="nextTo"/>
        <c:crossAx val="91894528"/>
        <c:crosses val="autoZero"/>
        <c:auto val="1"/>
        <c:lblAlgn val="ctr"/>
        <c:lblOffset val="100"/>
        <c:noMultiLvlLbl val="0"/>
      </c:catAx>
      <c:valAx>
        <c:axId val="91894528"/>
        <c:scaling>
          <c:orientation val="minMax"/>
        </c:scaling>
        <c:delete val="0"/>
        <c:axPos val="l"/>
        <c:numFmt formatCode="0" sourceLinked="1"/>
        <c:majorTickMark val="out"/>
        <c:minorTickMark val="none"/>
        <c:tickLblPos val="nextTo"/>
        <c:crossAx val="91999232"/>
        <c:crosses val="autoZero"/>
        <c:crossBetween val="between"/>
      </c:valAx>
    </c:plotArea>
    <c:plotVisOnly val="1"/>
    <c:dispBlanksAs val="gap"/>
    <c:showDLblsOverMax val="0"/>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800" b="1" i="0" baseline="0">
                <a:effectLst/>
              </a:rPr>
              <a:t>Changes in 4th Grade Math 2003-2013</a:t>
            </a:r>
            <a:endParaRPr lang="en-US">
              <a:effectLst/>
            </a:endParaRPr>
          </a:p>
        </c:rich>
      </c:tx>
      <c:layout/>
      <c:overlay val="0"/>
    </c:title>
    <c:autoTitleDeleted val="0"/>
    <c:plotArea>
      <c:layout/>
      <c:barChart>
        <c:barDir val="col"/>
        <c:grouping val="clustered"/>
        <c:varyColors val="0"/>
        <c:ser>
          <c:idx val="0"/>
          <c:order val="0"/>
          <c:spPr>
            <a:effectLst>
              <a:outerShdw blurRad="50800" dist="38100" dir="2700000" algn="tl" rotWithShape="0">
                <a:prstClr val="black">
                  <a:alpha val="40000"/>
                </a:prstClr>
              </a:outerShdw>
            </a:effectLst>
          </c:spPr>
          <c:invertIfNegative val="0"/>
          <c:dPt>
            <c:idx val="2"/>
            <c:invertIfNegative val="0"/>
            <c:bubble3D val="0"/>
            <c:spPr>
              <a:solidFill>
                <a:srgbClr val="FF0000"/>
              </a:solidFill>
              <a:effectLst>
                <a:outerShdw blurRad="50800" dist="38100" dir="2700000" algn="tl" rotWithShape="0">
                  <a:prstClr val="black">
                    <a:alpha val="40000"/>
                  </a:prstClr>
                </a:outerShdw>
              </a:effectLst>
            </c:spPr>
          </c:dPt>
          <c:dPt>
            <c:idx val="4"/>
            <c:invertIfNegative val="0"/>
            <c:bubble3D val="0"/>
            <c:spPr>
              <a:solidFill>
                <a:srgbClr val="7030A0"/>
              </a:solidFill>
              <a:effectLst>
                <a:outerShdw blurRad="50800" dist="38100" dir="2700000" algn="tl" rotWithShape="0">
                  <a:prstClr val="black">
                    <a:alpha val="40000"/>
                  </a:prstClr>
                </a:outerShdw>
              </a:effectLst>
            </c:spPr>
          </c:dPt>
          <c:cat>
            <c:strRef>
              <c:f>Asian!$L$14:$L$19</c:f>
              <c:strCache>
                <c:ptCount val="6"/>
                <c:pt idx="0">
                  <c:v>Boston</c:v>
                </c:pt>
                <c:pt idx="1">
                  <c:v>San Diego</c:v>
                </c:pt>
                <c:pt idx="2">
                  <c:v>NYC</c:v>
                </c:pt>
                <c:pt idx="3">
                  <c:v>LA</c:v>
                </c:pt>
                <c:pt idx="4">
                  <c:v>Large City</c:v>
                </c:pt>
                <c:pt idx="5">
                  <c:v>Charlotte</c:v>
                </c:pt>
              </c:strCache>
            </c:strRef>
          </c:cat>
          <c:val>
            <c:numRef>
              <c:f>Asian!$M$14:$M$19</c:f>
              <c:numCache>
                <c:formatCode>0</c:formatCode>
                <c:ptCount val="6"/>
                <c:pt idx="0">
                  <c:v>16.926127008039032</c:v>
                </c:pt>
                <c:pt idx="1">
                  <c:v>14.568753046825009</c:v>
                </c:pt>
                <c:pt idx="2">
                  <c:v>10.408804427138023</c:v>
                </c:pt>
                <c:pt idx="3">
                  <c:v>10.266840881766001</c:v>
                </c:pt>
                <c:pt idx="4">
                  <c:v>10.399513668191986</c:v>
                </c:pt>
                <c:pt idx="5">
                  <c:v>3.4685370294550069</c:v>
                </c:pt>
              </c:numCache>
            </c:numRef>
          </c:val>
        </c:ser>
        <c:dLbls>
          <c:dLblPos val="outEnd"/>
          <c:showLegendKey val="0"/>
          <c:showVal val="1"/>
          <c:showCatName val="0"/>
          <c:showSerName val="0"/>
          <c:showPercent val="0"/>
          <c:showBubbleSize val="0"/>
        </c:dLbls>
        <c:gapWidth val="150"/>
        <c:axId val="93177728"/>
        <c:axId val="93179264"/>
      </c:barChart>
      <c:catAx>
        <c:axId val="93177728"/>
        <c:scaling>
          <c:orientation val="minMax"/>
        </c:scaling>
        <c:delete val="0"/>
        <c:axPos val="b"/>
        <c:majorTickMark val="out"/>
        <c:minorTickMark val="none"/>
        <c:tickLblPos val="nextTo"/>
        <c:crossAx val="93179264"/>
        <c:crosses val="autoZero"/>
        <c:auto val="1"/>
        <c:lblAlgn val="ctr"/>
        <c:lblOffset val="100"/>
        <c:noMultiLvlLbl val="0"/>
      </c:catAx>
      <c:valAx>
        <c:axId val="93179264"/>
        <c:scaling>
          <c:orientation val="minMax"/>
        </c:scaling>
        <c:delete val="0"/>
        <c:axPos val="l"/>
        <c:numFmt formatCode="0" sourceLinked="1"/>
        <c:majorTickMark val="out"/>
        <c:minorTickMark val="none"/>
        <c:tickLblPos val="nextTo"/>
        <c:crossAx val="93177728"/>
        <c:crosses val="autoZero"/>
        <c:crossBetween val="between"/>
      </c:valAx>
    </c:plotArea>
    <c:plotVisOnly val="1"/>
    <c:dispBlanksAs val="gap"/>
    <c:showDLblsOverMax val="0"/>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800" b="1" i="0" baseline="0">
                <a:effectLst/>
              </a:rPr>
              <a:t>Changes in 8th Grade Reading 2003-2013</a:t>
            </a:r>
            <a:endParaRPr lang="en-US">
              <a:effectLst/>
            </a:endParaRPr>
          </a:p>
        </c:rich>
      </c:tx>
      <c:layout/>
      <c:overlay val="0"/>
    </c:title>
    <c:autoTitleDeleted val="0"/>
    <c:plotArea>
      <c:layout/>
      <c:barChart>
        <c:barDir val="col"/>
        <c:grouping val="clustered"/>
        <c:varyColors val="0"/>
        <c:ser>
          <c:idx val="0"/>
          <c:order val="0"/>
          <c:spPr>
            <a:effectLst>
              <a:outerShdw blurRad="50800" dist="38100" dir="2700000" algn="tl" rotWithShape="0">
                <a:prstClr val="black">
                  <a:alpha val="40000"/>
                </a:prstClr>
              </a:outerShdw>
            </a:effectLst>
          </c:spPr>
          <c:invertIfNegative val="0"/>
          <c:dPt>
            <c:idx val="1"/>
            <c:invertIfNegative val="0"/>
            <c:bubble3D val="0"/>
            <c:spPr>
              <a:solidFill>
                <a:srgbClr val="7030A0"/>
              </a:solidFill>
              <a:effectLst>
                <a:outerShdw blurRad="50800" dist="38100" dir="2700000" algn="tl" rotWithShape="0">
                  <a:prstClr val="black">
                    <a:alpha val="40000"/>
                  </a:prstClr>
                </a:outerShdw>
              </a:effectLst>
            </c:spPr>
          </c:dPt>
          <c:dPt>
            <c:idx val="3"/>
            <c:invertIfNegative val="0"/>
            <c:bubble3D val="0"/>
            <c:spPr>
              <a:solidFill>
                <a:srgbClr val="FF0000"/>
              </a:solidFill>
              <a:effectLst>
                <a:outerShdw blurRad="50800" dist="38100" dir="2700000" algn="tl" rotWithShape="0">
                  <a:prstClr val="black">
                    <a:alpha val="40000"/>
                  </a:prstClr>
                </a:outerShdw>
              </a:effectLst>
            </c:spPr>
          </c:dPt>
          <c:cat>
            <c:strRef>
              <c:f>Asian!$F$4:$F$9</c:f>
              <c:strCache>
                <c:ptCount val="6"/>
                <c:pt idx="0">
                  <c:v>LA</c:v>
                </c:pt>
                <c:pt idx="1">
                  <c:v>Large City</c:v>
                </c:pt>
                <c:pt idx="2">
                  <c:v>Chicago</c:v>
                </c:pt>
                <c:pt idx="3">
                  <c:v>NYC</c:v>
                </c:pt>
                <c:pt idx="4">
                  <c:v>San Diego</c:v>
                </c:pt>
                <c:pt idx="5">
                  <c:v>Boston</c:v>
                </c:pt>
              </c:strCache>
            </c:strRef>
          </c:cat>
          <c:val>
            <c:numRef>
              <c:f>Asian!$G$4:$G$9</c:f>
              <c:numCache>
                <c:formatCode>0</c:formatCode>
                <c:ptCount val="6"/>
                <c:pt idx="0">
                  <c:v>16.412244085248972</c:v>
                </c:pt>
                <c:pt idx="1">
                  <c:v>13.283525642868995</c:v>
                </c:pt>
                <c:pt idx="2">
                  <c:v>9.8787093962640142</c:v>
                </c:pt>
                <c:pt idx="3">
                  <c:v>7.678241915325998</c:v>
                </c:pt>
                <c:pt idx="4">
                  <c:v>6.5724864533590335</c:v>
                </c:pt>
                <c:pt idx="5">
                  <c:v>3.9108624043019518</c:v>
                </c:pt>
              </c:numCache>
            </c:numRef>
          </c:val>
        </c:ser>
        <c:dLbls>
          <c:dLblPos val="outEnd"/>
          <c:showLegendKey val="0"/>
          <c:showVal val="1"/>
          <c:showCatName val="0"/>
          <c:showSerName val="0"/>
          <c:showPercent val="0"/>
          <c:showBubbleSize val="0"/>
        </c:dLbls>
        <c:gapWidth val="150"/>
        <c:axId val="93070080"/>
        <c:axId val="93071616"/>
      </c:barChart>
      <c:catAx>
        <c:axId val="93070080"/>
        <c:scaling>
          <c:orientation val="minMax"/>
        </c:scaling>
        <c:delete val="0"/>
        <c:axPos val="b"/>
        <c:majorTickMark val="out"/>
        <c:minorTickMark val="none"/>
        <c:tickLblPos val="nextTo"/>
        <c:crossAx val="93071616"/>
        <c:crosses val="autoZero"/>
        <c:auto val="1"/>
        <c:lblAlgn val="ctr"/>
        <c:lblOffset val="100"/>
        <c:noMultiLvlLbl val="0"/>
      </c:catAx>
      <c:valAx>
        <c:axId val="93071616"/>
        <c:scaling>
          <c:orientation val="minMax"/>
        </c:scaling>
        <c:delete val="0"/>
        <c:axPos val="l"/>
        <c:numFmt formatCode="0" sourceLinked="1"/>
        <c:majorTickMark val="out"/>
        <c:minorTickMark val="none"/>
        <c:tickLblPos val="nextTo"/>
        <c:crossAx val="93070080"/>
        <c:crosses val="autoZero"/>
        <c:crossBetween val="between"/>
      </c:valAx>
    </c:plotArea>
    <c:plotVisOnly val="1"/>
    <c:dispBlanksAs val="gap"/>
    <c:showDLblsOverMax val="0"/>
  </c:chart>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800" b="1" i="0" baseline="0">
                <a:effectLst/>
              </a:rPr>
              <a:t>Changes in 8th Grade Math 2003-2013</a:t>
            </a:r>
            <a:endParaRPr lang="en-US">
              <a:effectLst/>
            </a:endParaRPr>
          </a:p>
        </c:rich>
      </c:tx>
      <c:layout/>
      <c:overlay val="0"/>
    </c:title>
    <c:autoTitleDeleted val="0"/>
    <c:plotArea>
      <c:layout/>
      <c:barChart>
        <c:barDir val="col"/>
        <c:grouping val="clustered"/>
        <c:varyColors val="0"/>
        <c:ser>
          <c:idx val="0"/>
          <c:order val="0"/>
          <c:spPr>
            <a:effectLst>
              <a:outerShdw blurRad="50800" dist="38100" dir="2700000" algn="tl" rotWithShape="0">
                <a:prstClr val="black">
                  <a:alpha val="40000"/>
                </a:prstClr>
              </a:outerShdw>
            </a:effectLst>
          </c:spPr>
          <c:invertIfNegative val="0"/>
          <c:dPt>
            <c:idx val="3"/>
            <c:invertIfNegative val="0"/>
            <c:bubble3D val="0"/>
            <c:spPr>
              <a:solidFill>
                <a:srgbClr val="FF0000"/>
              </a:solidFill>
              <a:effectLst>
                <a:outerShdw blurRad="50800" dist="38100" dir="2700000" algn="tl" rotWithShape="0">
                  <a:prstClr val="black">
                    <a:alpha val="40000"/>
                  </a:prstClr>
                </a:outerShdw>
              </a:effectLst>
            </c:spPr>
          </c:dPt>
          <c:dPt>
            <c:idx val="5"/>
            <c:invertIfNegative val="0"/>
            <c:bubble3D val="0"/>
            <c:spPr>
              <a:solidFill>
                <a:srgbClr val="7030A0"/>
              </a:solidFill>
              <a:effectLst>
                <a:outerShdw blurRad="50800" dist="38100" dir="2700000" algn="tl" rotWithShape="0">
                  <a:prstClr val="black">
                    <a:alpha val="40000"/>
                  </a:prstClr>
                </a:outerShdw>
              </a:effectLst>
            </c:spPr>
          </c:dPt>
          <c:cat>
            <c:strRef>
              <c:f>Asian!$L$4:$L$10</c:f>
              <c:strCache>
                <c:ptCount val="7"/>
                <c:pt idx="0">
                  <c:v>LA</c:v>
                </c:pt>
                <c:pt idx="1">
                  <c:v>Charlotte</c:v>
                </c:pt>
                <c:pt idx="2">
                  <c:v>Chicago</c:v>
                </c:pt>
                <c:pt idx="3">
                  <c:v>NYC</c:v>
                </c:pt>
                <c:pt idx="4">
                  <c:v>Boston</c:v>
                </c:pt>
                <c:pt idx="5">
                  <c:v>Large City</c:v>
                </c:pt>
                <c:pt idx="6">
                  <c:v>San Diego</c:v>
                </c:pt>
              </c:strCache>
            </c:strRef>
          </c:cat>
          <c:val>
            <c:numRef>
              <c:f>Asian!$M$4:$M$10</c:f>
              <c:numCache>
                <c:formatCode>0</c:formatCode>
                <c:ptCount val="7"/>
                <c:pt idx="0">
                  <c:v>21.546238458908988</c:v>
                </c:pt>
                <c:pt idx="1">
                  <c:v>19.748861497413031</c:v>
                </c:pt>
                <c:pt idx="2">
                  <c:v>18.36157409725098</c:v>
                </c:pt>
                <c:pt idx="3">
                  <c:v>18.125733135917017</c:v>
                </c:pt>
                <c:pt idx="4">
                  <c:v>17.571514533829998</c:v>
                </c:pt>
                <c:pt idx="5">
                  <c:v>17.860856933818013</c:v>
                </c:pt>
                <c:pt idx="6">
                  <c:v>15.155880300549995</c:v>
                </c:pt>
              </c:numCache>
            </c:numRef>
          </c:val>
        </c:ser>
        <c:dLbls>
          <c:dLblPos val="outEnd"/>
          <c:showLegendKey val="0"/>
          <c:showVal val="1"/>
          <c:showCatName val="0"/>
          <c:showSerName val="0"/>
          <c:showPercent val="0"/>
          <c:showBubbleSize val="0"/>
        </c:dLbls>
        <c:gapWidth val="150"/>
        <c:axId val="94547328"/>
        <c:axId val="94557312"/>
      </c:barChart>
      <c:catAx>
        <c:axId val="94547328"/>
        <c:scaling>
          <c:orientation val="minMax"/>
        </c:scaling>
        <c:delete val="0"/>
        <c:axPos val="b"/>
        <c:majorTickMark val="out"/>
        <c:minorTickMark val="none"/>
        <c:tickLblPos val="nextTo"/>
        <c:crossAx val="94557312"/>
        <c:crosses val="autoZero"/>
        <c:auto val="1"/>
        <c:lblAlgn val="ctr"/>
        <c:lblOffset val="100"/>
        <c:noMultiLvlLbl val="0"/>
      </c:catAx>
      <c:valAx>
        <c:axId val="94557312"/>
        <c:scaling>
          <c:orientation val="minMax"/>
        </c:scaling>
        <c:delete val="0"/>
        <c:axPos val="l"/>
        <c:numFmt formatCode="0" sourceLinked="1"/>
        <c:majorTickMark val="out"/>
        <c:minorTickMark val="none"/>
        <c:tickLblPos val="nextTo"/>
        <c:crossAx val="94547328"/>
        <c:crosses val="autoZero"/>
        <c:crossBetween val="between"/>
      </c:valAx>
    </c:plotArea>
    <c:plotVisOnly val="1"/>
    <c:dispBlanksAs val="gap"/>
    <c:showDLblsOverMax val="0"/>
  </c:chart>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800" b="1" i="0" baseline="0">
                <a:effectLst/>
              </a:rPr>
              <a:t>Changes in 4th Grade Reading 2003-2013</a:t>
            </a:r>
            <a:endParaRPr lang="en-US">
              <a:effectLst/>
            </a:endParaRPr>
          </a:p>
        </c:rich>
      </c:tx>
      <c:layout/>
      <c:overlay val="0"/>
    </c:title>
    <c:autoTitleDeleted val="0"/>
    <c:plotArea>
      <c:layout/>
      <c:barChart>
        <c:barDir val="col"/>
        <c:grouping val="clustered"/>
        <c:varyColors val="0"/>
        <c:ser>
          <c:idx val="0"/>
          <c:order val="0"/>
          <c:spPr>
            <a:effectLst>
              <a:outerShdw blurRad="50800" dist="38100" dir="2700000" algn="tl" rotWithShape="0">
                <a:prstClr val="black">
                  <a:alpha val="40000"/>
                </a:prstClr>
              </a:outerShdw>
            </a:effectLst>
          </c:spPr>
          <c:invertIfNegative val="0"/>
          <c:dPt>
            <c:idx val="5"/>
            <c:invertIfNegative val="0"/>
            <c:bubble3D val="0"/>
            <c:spPr>
              <a:solidFill>
                <a:srgbClr val="7030A0"/>
              </a:solidFill>
              <a:effectLst>
                <a:outerShdw blurRad="50800" dist="38100" dir="2700000" algn="tl" rotWithShape="0">
                  <a:prstClr val="black">
                    <a:alpha val="40000"/>
                  </a:prstClr>
                </a:outerShdw>
              </a:effectLst>
            </c:spPr>
          </c:dPt>
          <c:dPt>
            <c:idx val="8"/>
            <c:invertIfNegative val="0"/>
            <c:bubble3D val="0"/>
            <c:spPr>
              <a:solidFill>
                <a:srgbClr val="FF0000"/>
              </a:solidFill>
              <a:effectLst>
                <a:outerShdw blurRad="50800" dist="38100" dir="2700000" algn="tl" rotWithShape="0">
                  <a:prstClr val="black">
                    <a:alpha val="40000"/>
                  </a:prstClr>
                </a:outerShdw>
              </a:effectLst>
            </c:spPr>
          </c:dPt>
          <c:dLbls>
            <c:dLbl>
              <c:idx val="10"/>
              <c:layout>
                <c:manualLayout>
                  <c:x val="2.7777777777778798E-3"/>
                  <c:y val="0.26851888305628463"/>
                </c:manualLayout>
              </c:layout>
              <c:dLblPos val="outEnd"/>
              <c:showLegendKey val="0"/>
              <c:showVal val="1"/>
              <c:showCatName val="0"/>
              <c:showSerName val="0"/>
              <c:showPercent val="0"/>
              <c:showBubbleSize val="0"/>
            </c:dLbl>
            <c:dLblPos val="outEnd"/>
            <c:showLegendKey val="0"/>
            <c:showVal val="1"/>
            <c:showCatName val="0"/>
            <c:showSerName val="0"/>
            <c:showPercent val="0"/>
            <c:showBubbleSize val="0"/>
            <c:showLeaderLines val="0"/>
          </c:dLbls>
          <c:cat>
            <c:strRef>
              <c:f>'Lunch Program Eligible'!$F$18:$F$28</c:f>
              <c:strCache>
                <c:ptCount val="11"/>
                <c:pt idx="0">
                  <c:v>Atlanta</c:v>
                </c:pt>
                <c:pt idx="1">
                  <c:v>Charlotte</c:v>
                </c:pt>
                <c:pt idx="2">
                  <c:v>LA</c:v>
                </c:pt>
                <c:pt idx="3">
                  <c:v>DC</c:v>
                </c:pt>
                <c:pt idx="4">
                  <c:v>San Diego</c:v>
                </c:pt>
                <c:pt idx="5">
                  <c:v>Large City</c:v>
                </c:pt>
                <c:pt idx="6">
                  <c:v>Boston</c:v>
                </c:pt>
                <c:pt idx="7">
                  <c:v>Chicago</c:v>
                </c:pt>
                <c:pt idx="8">
                  <c:v>NYC</c:v>
                </c:pt>
                <c:pt idx="9">
                  <c:v>Houston</c:v>
                </c:pt>
                <c:pt idx="10">
                  <c:v>Cleveland</c:v>
                </c:pt>
              </c:strCache>
            </c:strRef>
          </c:cat>
          <c:val>
            <c:numRef>
              <c:f>'Lunch Program Eligible'!$G$18:$G$28</c:f>
              <c:numCache>
                <c:formatCode>0</c:formatCode>
                <c:ptCount val="11"/>
                <c:pt idx="0">
                  <c:v>13.205603652402004</c:v>
                </c:pt>
                <c:pt idx="1">
                  <c:v>11.758249090012015</c:v>
                </c:pt>
                <c:pt idx="2">
                  <c:v>10.838729309876015</c:v>
                </c:pt>
                <c:pt idx="3">
                  <c:v>9.439405456981973</c:v>
                </c:pt>
                <c:pt idx="4">
                  <c:v>9.1945610468540053</c:v>
                </c:pt>
                <c:pt idx="5">
                  <c:v>7.0257507633990031</c:v>
                </c:pt>
                <c:pt idx="6">
                  <c:v>6.4328820730510188</c:v>
                </c:pt>
                <c:pt idx="7">
                  <c:v>5.4304364534499996</c:v>
                </c:pt>
                <c:pt idx="8">
                  <c:v>4.8243648915270114</c:v>
                </c:pt>
                <c:pt idx="9">
                  <c:v>1.2345588015199951</c:v>
                </c:pt>
                <c:pt idx="10">
                  <c:v>-5.565955513397995</c:v>
                </c:pt>
              </c:numCache>
            </c:numRef>
          </c:val>
        </c:ser>
        <c:dLbls>
          <c:showLegendKey val="0"/>
          <c:showVal val="0"/>
          <c:showCatName val="0"/>
          <c:showSerName val="0"/>
          <c:showPercent val="0"/>
          <c:showBubbleSize val="0"/>
        </c:dLbls>
        <c:gapWidth val="150"/>
        <c:axId val="94501120"/>
        <c:axId val="94769152"/>
      </c:barChart>
      <c:catAx>
        <c:axId val="94501120"/>
        <c:scaling>
          <c:orientation val="minMax"/>
        </c:scaling>
        <c:delete val="0"/>
        <c:axPos val="b"/>
        <c:majorTickMark val="out"/>
        <c:minorTickMark val="none"/>
        <c:tickLblPos val="nextTo"/>
        <c:crossAx val="94769152"/>
        <c:crosses val="autoZero"/>
        <c:auto val="1"/>
        <c:lblAlgn val="ctr"/>
        <c:lblOffset val="100"/>
        <c:noMultiLvlLbl val="0"/>
      </c:catAx>
      <c:valAx>
        <c:axId val="94769152"/>
        <c:scaling>
          <c:orientation val="minMax"/>
        </c:scaling>
        <c:delete val="0"/>
        <c:axPos val="l"/>
        <c:numFmt formatCode="0" sourceLinked="1"/>
        <c:majorTickMark val="out"/>
        <c:minorTickMark val="none"/>
        <c:tickLblPos val="nextTo"/>
        <c:crossAx val="94501120"/>
        <c:crosses val="autoZero"/>
        <c:crossBetween val="between"/>
      </c:valAx>
    </c:plotArea>
    <c:plotVisOnly val="1"/>
    <c:dispBlanksAs val="gap"/>
    <c:showDLblsOverMax val="0"/>
  </c:chart>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800" b="1" i="0" baseline="0">
                <a:effectLst/>
              </a:rPr>
              <a:t>Changes in 4th Grade Math 2003-2013</a:t>
            </a:r>
            <a:endParaRPr lang="en-US">
              <a:effectLst/>
            </a:endParaRPr>
          </a:p>
        </c:rich>
      </c:tx>
      <c:layout/>
      <c:overlay val="0"/>
    </c:title>
    <c:autoTitleDeleted val="0"/>
    <c:plotArea>
      <c:layout/>
      <c:barChart>
        <c:barDir val="col"/>
        <c:grouping val="clustered"/>
        <c:varyColors val="0"/>
        <c:ser>
          <c:idx val="0"/>
          <c:order val="0"/>
          <c:spPr>
            <a:effectLst>
              <a:outerShdw blurRad="50800" dist="38100" dir="2700000" algn="tl" rotWithShape="0">
                <a:prstClr val="black">
                  <a:alpha val="40000"/>
                </a:prstClr>
              </a:outerShdw>
            </a:effectLst>
          </c:spPr>
          <c:invertIfNegative val="0"/>
          <c:dPt>
            <c:idx val="6"/>
            <c:invertIfNegative val="0"/>
            <c:bubble3D val="0"/>
            <c:spPr>
              <a:solidFill>
                <a:srgbClr val="7030A0"/>
              </a:solidFill>
              <a:effectLst>
                <a:outerShdw blurRad="50800" dist="38100" dir="2700000" algn="tl" rotWithShape="0">
                  <a:prstClr val="black">
                    <a:alpha val="40000"/>
                  </a:prstClr>
                </a:outerShdw>
              </a:effectLst>
            </c:spPr>
          </c:dPt>
          <c:dPt>
            <c:idx val="8"/>
            <c:invertIfNegative val="0"/>
            <c:bubble3D val="0"/>
            <c:spPr>
              <a:solidFill>
                <a:srgbClr val="FF0000"/>
              </a:solidFill>
              <a:effectLst>
                <a:outerShdw blurRad="50800" dist="38100" dir="2700000" algn="tl" rotWithShape="0">
                  <a:prstClr val="black">
                    <a:alpha val="40000"/>
                  </a:prstClr>
                </a:outerShdw>
              </a:effectLst>
            </c:spPr>
          </c:dPt>
          <c:dLbls>
            <c:dLblPos val="outEnd"/>
            <c:showLegendKey val="0"/>
            <c:showVal val="1"/>
            <c:showCatName val="0"/>
            <c:showSerName val="0"/>
            <c:showPercent val="0"/>
            <c:showBubbleSize val="0"/>
            <c:showLeaderLines val="0"/>
          </c:dLbls>
          <c:cat>
            <c:strRef>
              <c:f>'Lunch Program Eligible'!$L$18:$L$28</c:f>
              <c:strCache>
                <c:ptCount val="11"/>
                <c:pt idx="0">
                  <c:v>DC</c:v>
                </c:pt>
                <c:pt idx="1">
                  <c:v>Boston</c:v>
                </c:pt>
                <c:pt idx="2">
                  <c:v>Chicago</c:v>
                </c:pt>
                <c:pt idx="3">
                  <c:v>San Diego</c:v>
                </c:pt>
                <c:pt idx="4">
                  <c:v>Atlanta</c:v>
                </c:pt>
                <c:pt idx="5">
                  <c:v>LA</c:v>
                </c:pt>
                <c:pt idx="6">
                  <c:v>Large City</c:v>
                </c:pt>
                <c:pt idx="7">
                  <c:v>Houston</c:v>
                </c:pt>
                <c:pt idx="8">
                  <c:v>NYC</c:v>
                </c:pt>
                <c:pt idx="9">
                  <c:v>Charlotte</c:v>
                </c:pt>
                <c:pt idx="10">
                  <c:v>Cleveland</c:v>
                </c:pt>
              </c:strCache>
            </c:strRef>
          </c:cat>
          <c:val>
            <c:numRef>
              <c:f>'Lunch Program Eligible'!$M$18:$M$28</c:f>
              <c:numCache>
                <c:formatCode>0</c:formatCode>
                <c:ptCount val="11"/>
                <c:pt idx="0">
                  <c:v>17.376531059245998</c:v>
                </c:pt>
                <c:pt idx="1">
                  <c:v>15.136241832899998</c:v>
                </c:pt>
                <c:pt idx="2">
                  <c:v>13.740097119941993</c:v>
                </c:pt>
                <c:pt idx="3">
                  <c:v>13.337565802198981</c:v>
                </c:pt>
                <c:pt idx="4">
                  <c:v>12.893387112729016</c:v>
                </c:pt>
                <c:pt idx="5">
                  <c:v>12.847853400565981</c:v>
                </c:pt>
                <c:pt idx="6">
                  <c:v>10.485459102987988</c:v>
                </c:pt>
                <c:pt idx="7">
                  <c:v>8.113743405516999</c:v>
                </c:pt>
                <c:pt idx="8">
                  <c:v>7.9782213317219828</c:v>
                </c:pt>
                <c:pt idx="9">
                  <c:v>7.1440596137310024</c:v>
                </c:pt>
                <c:pt idx="10">
                  <c:v>1.5508907214889973</c:v>
                </c:pt>
              </c:numCache>
            </c:numRef>
          </c:val>
        </c:ser>
        <c:dLbls>
          <c:showLegendKey val="0"/>
          <c:showVal val="0"/>
          <c:showCatName val="0"/>
          <c:showSerName val="0"/>
          <c:showPercent val="0"/>
          <c:showBubbleSize val="0"/>
        </c:dLbls>
        <c:gapWidth val="150"/>
        <c:axId val="94941952"/>
        <c:axId val="94943488"/>
      </c:barChart>
      <c:catAx>
        <c:axId val="94941952"/>
        <c:scaling>
          <c:orientation val="minMax"/>
        </c:scaling>
        <c:delete val="0"/>
        <c:axPos val="b"/>
        <c:majorTickMark val="out"/>
        <c:minorTickMark val="none"/>
        <c:tickLblPos val="nextTo"/>
        <c:crossAx val="94943488"/>
        <c:crosses val="autoZero"/>
        <c:auto val="1"/>
        <c:lblAlgn val="ctr"/>
        <c:lblOffset val="100"/>
        <c:noMultiLvlLbl val="0"/>
      </c:catAx>
      <c:valAx>
        <c:axId val="94943488"/>
        <c:scaling>
          <c:orientation val="minMax"/>
        </c:scaling>
        <c:delete val="0"/>
        <c:axPos val="l"/>
        <c:numFmt formatCode="0" sourceLinked="1"/>
        <c:majorTickMark val="out"/>
        <c:minorTickMark val="none"/>
        <c:tickLblPos val="nextTo"/>
        <c:crossAx val="94941952"/>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Changes in 4th Grade Reading Scores 2003-2013</a:t>
            </a:r>
          </a:p>
        </c:rich>
      </c:tx>
      <c:layout/>
      <c:overlay val="0"/>
    </c:title>
    <c:autoTitleDeleted val="0"/>
    <c:plotArea>
      <c:layout/>
      <c:barChart>
        <c:barDir val="col"/>
        <c:grouping val="clustered"/>
        <c:varyColors val="0"/>
        <c:ser>
          <c:idx val="0"/>
          <c:order val="0"/>
          <c:spPr>
            <a:effectLst>
              <a:outerShdw blurRad="50800" dist="38100" dir="2700000" algn="tl" rotWithShape="0">
                <a:prstClr val="black">
                  <a:alpha val="40000"/>
                </a:prstClr>
              </a:outerShdw>
            </a:effectLst>
          </c:spPr>
          <c:invertIfNegative val="0"/>
          <c:dPt>
            <c:idx val="4"/>
            <c:invertIfNegative val="0"/>
            <c:bubble3D val="0"/>
            <c:spPr>
              <a:solidFill>
                <a:srgbClr val="7030A0"/>
              </a:solidFill>
              <a:effectLst>
                <a:outerShdw blurRad="50800" dist="38100" dir="2700000" algn="tl" rotWithShape="0">
                  <a:prstClr val="black">
                    <a:alpha val="40000"/>
                  </a:prstClr>
                </a:outerShdw>
              </a:effectLst>
            </c:spPr>
          </c:dPt>
          <c:dPt>
            <c:idx val="5"/>
            <c:invertIfNegative val="0"/>
            <c:bubble3D val="0"/>
            <c:spPr>
              <a:solidFill>
                <a:srgbClr val="FF0000"/>
              </a:solidFill>
              <a:effectLst>
                <a:outerShdw blurRad="50800" dist="38100" dir="2700000" algn="tl" rotWithShape="0">
                  <a:prstClr val="black">
                    <a:alpha val="40000"/>
                  </a:prstClr>
                </a:outerShdw>
              </a:effectLst>
            </c:spPr>
          </c:dPt>
          <c:dLbls>
            <c:dLbl>
              <c:idx val="10"/>
              <c:layout>
                <c:manualLayout>
                  <c:x val="2.7777777777777779E-3"/>
                  <c:y val="0.25462962962962954"/>
                </c:manualLayout>
              </c:layout>
              <c:dLblPos val="outEnd"/>
              <c:showLegendKey val="0"/>
              <c:showVal val="1"/>
              <c:showCatName val="0"/>
              <c:showSerName val="0"/>
              <c:showPercent val="0"/>
              <c:showBubbleSize val="0"/>
            </c:dLbl>
            <c:dLblPos val="outEnd"/>
            <c:showLegendKey val="0"/>
            <c:showVal val="1"/>
            <c:showCatName val="0"/>
            <c:showSerName val="0"/>
            <c:showPercent val="0"/>
            <c:showBubbleSize val="0"/>
            <c:showLeaderLines val="0"/>
          </c:dLbls>
          <c:cat>
            <c:strRef>
              <c:f>Black!$F$18:$F$28</c:f>
              <c:strCache>
                <c:ptCount val="11"/>
                <c:pt idx="0">
                  <c:v>LA</c:v>
                </c:pt>
                <c:pt idx="1">
                  <c:v>Atlanta</c:v>
                </c:pt>
                <c:pt idx="2">
                  <c:v>Charlotte</c:v>
                </c:pt>
                <c:pt idx="3">
                  <c:v>San Diego</c:v>
                </c:pt>
                <c:pt idx="4">
                  <c:v>Large City</c:v>
                </c:pt>
                <c:pt idx="5">
                  <c:v>NYC</c:v>
                </c:pt>
                <c:pt idx="6">
                  <c:v>DC</c:v>
                </c:pt>
                <c:pt idx="7">
                  <c:v>Chicago</c:v>
                </c:pt>
                <c:pt idx="8">
                  <c:v>Boston</c:v>
                </c:pt>
                <c:pt idx="9">
                  <c:v>Houston</c:v>
                </c:pt>
                <c:pt idx="10">
                  <c:v>Cleveland</c:v>
                </c:pt>
              </c:strCache>
            </c:strRef>
          </c:cat>
          <c:val>
            <c:numRef>
              <c:f>Black!$G$18:$G$28</c:f>
              <c:numCache>
                <c:formatCode>0</c:formatCode>
                <c:ptCount val="11"/>
                <c:pt idx="0">
                  <c:v>16.973556902956005</c:v>
                </c:pt>
                <c:pt idx="1">
                  <c:v>13.479356539021012</c:v>
                </c:pt>
                <c:pt idx="2">
                  <c:v>10.213049076095018</c:v>
                </c:pt>
                <c:pt idx="3">
                  <c:v>9.0998485781649947</c:v>
                </c:pt>
                <c:pt idx="4">
                  <c:v>9.3910385110559957</c:v>
                </c:pt>
                <c:pt idx="5">
                  <c:v>8.433476068748007</c:v>
                </c:pt>
                <c:pt idx="6">
                  <c:v>8.0443607900529912</c:v>
                </c:pt>
                <c:pt idx="7">
                  <c:v>5.0077511802529955</c:v>
                </c:pt>
                <c:pt idx="8">
                  <c:v>3.841280226093005</c:v>
                </c:pt>
                <c:pt idx="9">
                  <c:v>0.98200628452397609</c:v>
                </c:pt>
                <c:pt idx="10">
                  <c:v>-6.921876316486987</c:v>
                </c:pt>
              </c:numCache>
            </c:numRef>
          </c:val>
        </c:ser>
        <c:dLbls>
          <c:dLblPos val="outEnd"/>
          <c:showLegendKey val="0"/>
          <c:showVal val="1"/>
          <c:showCatName val="0"/>
          <c:showSerName val="0"/>
          <c:showPercent val="0"/>
          <c:showBubbleSize val="0"/>
        </c:dLbls>
        <c:gapWidth val="150"/>
        <c:axId val="56661120"/>
        <c:axId val="56668928"/>
      </c:barChart>
      <c:catAx>
        <c:axId val="56661120"/>
        <c:scaling>
          <c:orientation val="minMax"/>
        </c:scaling>
        <c:delete val="0"/>
        <c:axPos val="b"/>
        <c:majorTickMark val="out"/>
        <c:minorTickMark val="none"/>
        <c:tickLblPos val="nextTo"/>
        <c:crossAx val="56668928"/>
        <c:crosses val="autoZero"/>
        <c:auto val="1"/>
        <c:lblAlgn val="ctr"/>
        <c:lblOffset val="100"/>
        <c:noMultiLvlLbl val="0"/>
      </c:catAx>
      <c:valAx>
        <c:axId val="56668928"/>
        <c:scaling>
          <c:orientation val="minMax"/>
        </c:scaling>
        <c:delete val="0"/>
        <c:axPos val="l"/>
        <c:numFmt formatCode="0" sourceLinked="1"/>
        <c:majorTickMark val="out"/>
        <c:minorTickMark val="none"/>
        <c:tickLblPos val="nextTo"/>
        <c:crossAx val="56661120"/>
        <c:crosses val="autoZero"/>
        <c:crossBetween val="between"/>
      </c:valAx>
    </c:plotArea>
    <c:plotVisOnly val="1"/>
    <c:dispBlanksAs val="gap"/>
    <c:showDLblsOverMax val="0"/>
  </c:chart>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800" b="1" i="0" baseline="0">
                <a:effectLst/>
              </a:rPr>
              <a:t>Changes in 8th Grade Reading 2003-2013</a:t>
            </a:r>
            <a:endParaRPr lang="en-US">
              <a:effectLst/>
            </a:endParaRPr>
          </a:p>
        </c:rich>
      </c:tx>
      <c:layout/>
      <c:overlay val="0"/>
    </c:title>
    <c:autoTitleDeleted val="0"/>
    <c:plotArea>
      <c:layout/>
      <c:barChart>
        <c:barDir val="col"/>
        <c:grouping val="clustered"/>
        <c:varyColors val="0"/>
        <c:ser>
          <c:idx val="0"/>
          <c:order val="0"/>
          <c:spPr>
            <a:effectLst>
              <a:outerShdw blurRad="50800" dist="38100" dir="2700000" algn="tl" rotWithShape="0">
                <a:prstClr val="black">
                  <a:alpha val="40000"/>
                </a:prstClr>
              </a:outerShdw>
            </a:effectLst>
          </c:spPr>
          <c:invertIfNegative val="0"/>
          <c:dPt>
            <c:idx val="2"/>
            <c:invertIfNegative val="0"/>
            <c:bubble3D val="0"/>
            <c:spPr>
              <a:solidFill>
                <a:srgbClr val="7030A0"/>
              </a:solidFill>
              <a:effectLst>
                <a:outerShdw blurRad="50800" dist="38100" dir="2700000" algn="tl" rotWithShape="0">
                  <a:prstClr val="black">
                    <a:alpha val="40000"/>
                  </a:prstClr>
                </a:outerShdw>
              </a:effectLst>
            </c:spPr>
          </c:dPt>
          <c:dPt>
            <c:idx val="6"/>
            <c:invertIfNegative val="0"/>
            <c:bubble3D val="0"/>
            <c:spPr>
              <a:solidFill>
                <a:srgbClr val="FF0000"/>
              </a:solidFill>
              <a:effectLst>
                <a:outerShdw blurRad="50800" dist="38100" dir="2700000" algn="tl" rotWithShape="0">
                  <a:prstClr val="black">
                    <a:alpha val="40000"/>
                  </a:prstClr>
                </a:outerShdw>
              </a:effectLst>
            </c:spPr>
          </c:dPt>
          <c:dLbls>
            <c:dLbl>
              <c:idx val="10"/>
              <c:layout>
                <c:manualLayout>
                  <c:x val="-2.7777777777777779E-3"/>
                  <c:y val="0.13888888888888898"/>
                </c:manualLayout>
              </c:layout>
              <c:dLblPos val="outEnd"/>
              <c:showLegendKey val="0"/>
              <c:showVal val="1"/>
              <c:showCatName val="0"/>
              <c:showSerName val="0"/>
              <c:showPercent val="0"/>
              <c:showBubbleSize val="0"/>
            </c:dLbl>
            <c:dLblPos val="outEnd"/>
            <c:showLegendKey val="0"/>
            <c:showVal val="1"/>
            <c:showCatName val="0"/>
            <c:showSerName val="0"/>
            <c:showPercent val="0"/>
            <c:showBubbleSize val="0"/>
            <c:showLeaderLines val="0"/>
          </c:dLbls>
          <c:cat>
            <c:strRef>
              <c:f>'Lunch Program Eligible'!$F$4:$F$14</c:f>
              <c:strCache>
                <c:ptCount val="11"/>
                <c:pt idx="0">
                  <c:v>LA</c:v>
                </c:pt>
                <c:pt idx="1">
                  <c:v>Atlanta</c:v>
                </c:pt>
                <c:pt idx="2">
                  <c:v>Large City</c:v>
                </c:pt>
                <c:pt idx="3">
                  <c:v>Charlotte</c:v>
                </c:pt>
                <c:pt idx="4">
                  <c:v>San Diego</c:v>
                </c:pt>
                <c:pt idx="5">
                  <c:v>Houston</c:v>
                </c:pt>
                <c:pt idx="6">
                  <c:v>NYC</c:v>
                </c:pt>
                <c:pt idx="7">
                  <c:v>DC</c:v>
                </c:pt>
                <c:pt idx="8">
                  <c:v>Chicago</c:v>
                </c:pt>
                <c:pt idx="9">
                  <c:v>Boston</c:v>
                </c:pt>
                <c:pt idx="10">
                  <c:v>Cleveland</c:v>
                </c:pt>
              </c:strCache>
            </c:strRef>
          </c:cat>
          <c:val>
            <c:numRef>
              <c:f>'Lunch Program Eligible'!$G$4:$G$14</c:f>
              <c:numCache>
                <c:formatCode>0</c:formatCode>
                <c:ptCount val="11"/>
                <c:pt idx="0">
                  <c:v>16.588157921863001</c:v>
                </c:pt>
                <c:pt idx="1">
                  <c:v>12.07122766317201</c:v>
                </c:pt>
                <c:pt idx="2">
                  <c:v>9.0314626027760028</c:v>
                </c:pt>
                <c:pt idx="3">
                  <c:v>8.3969648259040071</c:v>
                </c:pt>
                <c:pt idx="4">
                  <c:v>7.5576184871229941</c:v>
                </c:pt>
                <c:pt idx="5">
                  <c:v>5.8978027665809805</c:v>
                </c:pt>
                <c:pt idx="6">
                  <c:v>4.3673341346049881</c:v>
                </c:pt>
                <c:pt idx="7">
                  <c:v>3.2651001960140036</c:v>
                </c:pt>
                <c:pt idx="8">
                  <c:v>3.229909626101005</c:v>
                </c:pt>
                <c:pt idx="9">
                  <c:v>2.6821790433170065</c:v>
                </c:pt>
                <c:pt idx="10">
                  <c:v>-1.5673761154710064</c:v>
                </c:pt>
              </c:numCache>
            </c:numRef>
          </c:val>
        </c:ser>
        <c:dLbls>
          <c:dLblPos val="outEnd"/>
          <c:showLegendKey val="0"/>
          <c:showVal val="1"/>
          <c:showCatName val="0"/>
          <c:showSerName val="0"/>
          <c:showPercent val="0"/>
          <c:showBubbleSize val="0"/>
        </c:dLbls>
        <c:gapWidth val="150"/>
        <c:axId val="94934144"/>
        <c:axId val="95109888"/>
      </c:barChart>
      <c:catAx>
        <c:axId val="94934144"/>
        <c:scaling>
          <c:orientation val="minMax"/>
        </c:scaling>
        <c:delete val="0"/>
        <c:axPos val="b"/>
        <c:majorTickMark val="out"/>
        <c:minorTickMark val="none"/>
        <c:tickLblPos val="nextTo"/>
        <c:crossAx val="95109888"/>
        <c:crosses val="autoZero"/>
        <c:auto val="1"/>
        <c:lblAlgn val="ctr"/>
        <c:lblOffset val="100"/>
        <c:noMultiLvlLbl val="0"/>
      </c:catAx>
      <c:valAx>
        <c:axId val="95109888"/>
        <c:scaling>
          <c:orientation val="minMax"/>
        </c:scaling>
        <c:delete val="0"/>
        <c:axPos val="l"/>
        <c:numFmt formatCode="0" sourceLinked="1"/>
        <c:majorTickMark val="out"/>
        <c:minorTickMark val="none"/>
        <c:tickLblPos val="nextTo"/>
        <c:crossAx val="94934144"/>
        <c:crosses val="autoZero"/>
        <c:crossBetween val="between"/>
      </c:valAx>
    </c:plotArea>
    <c:plotVisOnly val="1"/>
    <c:dispBlanksAs val="gap"/>
    <c:showDLblsOverMax val="0"/>
  </c:chart>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800" b="1" i="0" baseline="0">
                <a:effectLst/>
              </a:rPr>
              <a:t>Changes in 8th Grade Math 2003-2013</a:t>
            </a:r>
            <a:endParaRPr lang="en-US">
              <a:effectLst/>
            </a:endParaRPr>
          </a:p>
        </c:rich>
      </c:tx>
      <c:layout/>
      <c:overlay val="0"/>
    </c:title>
    <c:autoTitleDeleted val="0"/>
    <c:plotArea>
      <c:layout/>
      <c:barChart>
        <c:barDir val="col"/>
        <c:grouping val="clustered"/>
        <c:varyColors val="0"/>
        <c:ser>
          <c:idx val="0"/>
          <c:order val="0"/>
          <c:spPr>
            <a:effectLst>
              <a:outerShdw blurRad="50800" dist="38100" dir="2700000" algn="tl" rotWithShape="0">
                <a:prstClr val="black">
                  <a:alpha val="40000"/>
                </a:prstClr>
              </a:outerShdw>
            </a:effectLst>
          </c:spPr>
          <c:invertIfNegative val="0"/>
          <c:dPt>
            <c:idx val="6"/>
            <c:invertIfNegative val="0"/>
            <c:bubble3D val="0"/>
            <c:spPr>
              <a:solidFill>
                <a:srgbClr val="7030A0"/>
              </a:solidFill>
              <a:effectLst>
                <a:outerShdw blurRad="50800" dist="38100" dir="2700000" algn="tl" rotWithShape="0">
                  <a:prstClr val="black">
                    <a:alpha val="40000"/>
                  </a:prstClr>
                </a:outerShdw>
              </a:effectLst>
            </c:spPr>
          </c:dPt>
          <c:dPt>
            <c:idx val="9"/>
            <c:invertIfNegative val="0"/>
            <c:bubble3D val="0"/>
            <c:spPr>
              <a:solidFill>
                <a:srgbClr val="FF0000"/>
              </a:solidFill>
              <a:effectLst>
                <a:outerShdw blurRad="50800" dist="38100" dir="2700000" algn="tl" rotWithShape="0">
                  <a:prstClr val="black">
                    <a:alpha val="40000"/>
                  </a:prstClr>
                </a:outerShdw>
              </a:effectLst>
            </c:spPr>
          </c:dPt>
          <c:cat>
            <c:strRef>
              <c:f>'Lunch Program Eligible'!$L$4:$L$14</c:f>
              <c:strCache>
                <c:ptCount val="11"/>
                <c:pt idx="0">
                  <c:v>Atlanta</c:v>
                </c:pt>
                <c:pt idx="1">
                  <c:v>Boston</c:v>
                </c:pt>
                <c:pt idx="2">
                  <c:v>LA</c:v>
                </c:pt>
                <c:pt idx="3">
                  <c:v>Charlotte</c:v>
                </c:pt>
                <c:pt idx="4">
                  <c:v>Houston</c:v>
                </c:pt>
                <c:pt idx="5">
                  <c:v>DC</c:v>
                </c:pt>
                <c:pt idx="6">
                  <c:v>Large City</c:v>
                </c:pt>
                <c:pt idx="7">
                  <c:v>Chicago</c:v>
                </c:pt>
                <c:pt idx="8">
                  <c:v>San Diego</c:v>
                </c:pt>
                <c:pt idx="9">
                  <c:v>NYC</c:v>
                </c:pt>
                <c:pt idx="10">
                  <c:v>Cleveland</c:v>
                </c:pt>
              </c:strCache>
            </c:strRef>
          </c:cat>
          <c:val>
            <c:numRef>
              <c:f>'Lunch Program Eligible'!$M$4:$M$14</c:f>
              <c:numCache>
                <c:formatCode>0</c:formatCode>
                <c:ptCount val="11"/>
                <c:pt idx="0">
                  <c:v>20.962075748673016</c:v>
                </c:pt>
                <c:pt idx="1">
                  <c:v>20.155478578828024</c:v>
                </c:pt>
                <c:pt idx="2">
                  <c:v>18.605091551509986</c:v>
                </c:pt>
                <c:pt idx="3">
                  <c:v>16.965937407989003</c:v>
                </c:pt>
                <c:pt idx="4">
                  <c:v>16.835904406990039</c:v>
                </c:pt>
                <c:pt idx="5">
                  <c:v>15.178490525502013</c:v>
                </c:pt>
                <c:pt idx="6">
                  <c:v>14.466730721516996</c:v>
                </c:pt>
                <c:pt idx="7">
                  <c:v>12.263969045622986</c:v>
                </c:pt>
                <c:pt idx="8">
                  <c:v>10.486415407994002</c:v>
                </c:pt>
                <c:pt idx="9">
                  <c:v>9.4153715004959508</c:v>
                </c:pt>
                <c:pt idx="10">
                  <c:v>6.1945070169002747E-2</c:v>
                </c:pt>
              </c:numCache>
            </c:numRef>
          </c:val>
        </c:ser>
        <c:dLbls>
          <c:dLblPos val="outEnd"/>
          <c:showLegendKey val="0"/>
          <c:showVal val="1"/>
          <c:showCatName val="0"/>
          <c:showSerName val="0"/>
          <c:showPercent val="0"/>
          <c:showBubbleSize val="0"/>
        </c:dLbls>
        <c:gapWidth val="150"/>
        <c:axId val="95135616"/>
        <c:axId val="95137152"/>
      </c:barChart>
      <c:catAx>
        <c:axId val="95135616"/>
        <c:scaling>
          <c:orientation val="minMax"/>
        </c:scaling>
        <c:delete val="0"/>
        <c:axPos val="b"/>
        <c:majorTickMark val="out"/>
        <c:minorTickMark val="none"/>
        <c:tickLblPos val="nextTo"/>
        <c:crossAx val="95137152"/>
        <c:crosses val="autoZero"/>
        <c:auto val="1"/>
        <c:lblAlgn val="ctr"/>
        <c:lblOffset val="100"/>
        <c:noMultiLvlLbl val="0"/>
      </c:catAx>
      <c:valAx>
        <c:axId val="95137152"/>
        <c:scaling>
          <c:orientation val="minMax"/>
        </c:scaling>
        <c:delete val="0"/>
        <c:axPos val="l"/>
        <c:numFmt formatCode="0" sourceLinked="1"/>
        <c:majorTickMark val="out"/>
        <c:minorTickMark val="none"/>
        <c:tickLblPos val="nextTo"/>
        <c:crossAx val="95135616"/>
        <c:crosses val="autoZero"/>
        <c:crossBetween val="between"/>
      </c:valAx>
    </c:plotArea>
    <c:plotVisOnly val="1"/>
    <c:dispBlanksAs val="gap"/>
    <c:showDLblsOverMax val="0"/>
  </c:chart>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800" b="1" i="0" baseline="0">
                <a:effectLst/>
              </a:rPr>
              <a:t>Changes in 4th Grade Reading 2003-2013</a:t>
            </a:r>
            <a:endParaRPr lang="en-US">
              <a:effectLst/>
            </a:endParaRPr>
          </a:p>
        </c:rich>
      </c:tx>
      <c:layout/>
      <c:overlay val="0"/>
    </c:title>
    <c:autoTitleDeleted val="0"/>
    <c:plotArea>
      <c:layout/>
      <c:barChart>
        <c:barDir val="col"/>
        <c:grouping val="clustered"/>
        <c:varyColors val="0"/>
        <c:ser>
          <c:idx val="0"/>
          <c:order val="0"/>
          <c:spPr>
            <a:effectLst>
              <a:outerShdw blurRad="50800" dist="38100" dir="2700000" algn="tl" rotWithShape="0">
                <a:prstClr val="black">
                  <a:alpha val="40000"/>
                </a:prstClr>
              </a:outerShdw>
            </a:effectLst>
          </c:spPr>
          <c:invertIfNegative val="0"/>
          <c:dPt>
            <c:idx val="6"/>
            <c:invertIfNegative val="0"/>
            <c:bubble3D val="0"/>
            <c:spPr>
              <a:solidFill>
                <a:srgbClr val="7030A0"/>
              </a:solidFill>
              <a:effectLst>
                <a:outerShdw blurRad="50800" dist="38100" dir="2700000" algn="tl" rotWithShape="0">
                  <a:prstClr val="black">
                    <a:alpha val="40000"/>
                  </a:prstClr>
                </a:outerShdw>
              </a:effectLst>
            </c:spPr>
          </c:dPt>
          <c:dPt>
            <c:idx val="9"/>
            <c:invertIfNegative val="0"/>
            <c:bubble3D val="0"/>
            <c:spPr>
              <a:solidFill>
                <a:srgbClr val="FF0000"/>
              </a:solidFill>
              <a:effectLst>
                <a:outerShdw blurRad="50800" dist="38100" dir="2700000" algn="tl" rotWithShape="0">
                  <a:prstClr val="black">
                    <a:alpha val="40000"/>
                  </a:prstClr>
                </a:outerShdw>
              </a:effectLst>
            </c:spPr>
          </c:dPt>
          <c:dLbls>
            <c:dLbl>
              <c:idx val="9"/>
              <c:layout>
                <c:manualLayout>
                  <c:x val="0"/>
                  <c:y val="0.1527781423155439"/>
                </c:manualLayout>
              </c:layout>
              <c:dLblPos val="outEnd"/>
              <c:showLegendKey val="0"/>
              <c:showVal val="1"/>
              <c:showCatName val="0"/>
              <c:showSerName val="0"/>
              <c:showPercent val="0"/>
              <c:showBubbleSize val="0"/>
            </c:dLbl>
            <c:dLblPos val="outEnd"/>
            <c:showLegendKey val="0"/>
            <c:showVal val="1"/>
            <c:showCatName val="0"/>
            <c:showSerName val="0"/>
            <c:showPercent val="0"/>
            <c:showBubbleSize val="0"/>
            <c:showLeaderLines val="0"/>
          </c:dLbls>
          <c:cat>
            <c:strRef>
              <c:f>'Lunch Program Non-Eligible'!$F$17:$F$26</c:f>
              <c:strCache>
                <c:ptCount val="10"/>
                <c:pt idx="0">
                  <c:v>DC</c:v>
                </c:pt>
                <c:pt idx="1">
                  <c:v>LA</c:v>
                </c:pt>
                <c:pt idx="2">
                  <c:v>Boston</c:v>
                </c:pt>
                <c:pt idx="3">
                  <c:v>Atlanta</c:v>
                </c:pt>
                <c:pt idx="4">
                  <c:v>San Diego</c:v>
                </c:pt>
                <c:pt idx="5">
                  <c:v>Chicago</c:v>
                </c:pt>
                <c:pt idx="6">
                  <c:v>Large City</c:v>
                </c:pt>
                <c:pt idx="7">
                  <c:v>Houston</c:v>
                </c:pt>
                <c:pt idx="8">
                  <c:v>Charlotte</c:v>
                </c:pt>
                <c:pt idx="9">
                  <c:v>NYC</c:v>
                </c:pt>
              </c:strCache>
            </c:strRef>
          </c:cat>
          <c:val>
            <c:numRef>
              <c:f>'Lunch Program Non-Eligible'!$G$17:$G$26</c:f>
              <c:numCache>
                <c:formatCode>0</c:formatCode>
                <c:ptCount val="10"/>
                <c:pt idx="0">
                  <c:v>43.508021206340999</c:v>
                </c:pt>
                <c:pt idx="1">
                  <c:v>22.204304593247997</c:v>
                </c:pt>
                <c:pt idx="2">
                  <c:v>17.746142321250005</c:v>
                </c:pt>
                <c:pt idx="3">
                  <c:v>17.348026529489999</c:v>
                </c:pt>
                <c:pt idx="4">
                  <c:v>16.807850724485007</c:v>
                </c:pt>
                <c:pt idx="5">
                  <c:v>14.908649003047998</c:v>
                </c:pt>
                <c:pt idx="6">
                  <c:v>14.072912397681989</c:v>
                </c:pt>
                <c:pt idx="7">
                  <c:v>12.248928513326007</c:v>
                </c:pt>
                <c:pt idx="8">
                  <c:v>11.588612915902985</c:v>
                </c:pt>
                <c:pt idx="9">
                  <c:v>-5.5782028210140027</c:v>
                </c:pt>
              </c:numCache>
            </c:numRef>
          </c:val>
        </c:ser>
        <c:dLbls>
          <c:showLegendKey val="0"/>
          <c:showVal val="0"/>
          <c:showCatName val="0"/>
          <c:showSerName val="0"/>
          <c:showPercent val="0"/>
          <c:showBubbleSize val="0"/>
        </c:dLbls>
        <c:gapWidth val="150"/>
        <c:axId val="92520832"/>
        <c:axId val="92522368"/>
      </c:barChart>
      <c:catAx>
        <c:axId val="92520832"/>
        <c:scaling>
          <c:orientation val="minMax"/>
        </c:scaling>
        <c:delete val="0"/>
        <c:axPos val="b"/>
        <c:majorTickMark val="out"/>
        <c:minorTickMark val="none"/>
        <c:tickLblPos val="nextTo"/>
        <c:crossAx val="92522368"/>
        <c:crosses val="autoZero"/>
        <c:auto val="1"/>
        <c:lblAlgn val="ctr"/>
        <c:lblOffset val="100"/>
        <c:noMultiLvlLbl val="0"/>
      </c:catAx>
      <c:valAx>
        <c:axId val="92522368"/>
        <c:scaling>
          <c:orientation val="minMax"/>
        </c:scaling>
        <c:delete val="0"/>
        <c:axPos val="l"/>
        <c:numFmt formatCode="0" sourceLinked="1"/>
        <c:majorTickMark val="out"/>
        <c:minorTickMark val="none"/>
        <c:tickLblPos val="nextTo"/>
        <c:crossAx val="92520832"/>
        <c:crosses val="autoZero"/>
        <c:crossBetween val="between"/>
      </c:valAx>
    </c:plotArea>
    <c:plotVisOnly val="1"/>
    <c:dispBlanksAs val="gap"/>
    <c:showDLblsOverMax val="0"/>
  </c:chart>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800" b="1" i="0" baseline="0">
                <a:effectLst/>
              </a:rPr>
              <a:t>Changes in 4th Grade Math 2003-2013</a:t>
            </a:r>
            <a:endParaRPr lang="en-US">
              <a:effectLst/>
            </a:endParaRPr>
          </a:p>
        </c:rich>
      </c:tx>
      <c:layout/>
      <c:overlay val="0"/>
    </c:title>
    <c:autoTitleDeleted val="0"/>
    <c:plotArea>
      <c:layout/>
      <c:barChart>
        <c:barDir val="col"/>
        <c:grouping val="clustered"/>
        <c:varyColors val="0"/>
        <c:ser>
          <c:idx val="0"/>
          <c:order val="0"/>
          <c:spPr>
            <a:effectLst>
              <a:outerShdw blurRad="50800" dist="38100" dir="2700000" algn="tl" rotWithShape="0">
                <a:prstClr val="black">
                  <a:alpha val="40000"/>
                </a:prstClr>
              </a:outerShdw>
            </a:effectLst>
          </c:spPr>
          <c:invertIfNegative val="0"/>
          <c:dPt>
            <c:idx val="7"/>
            <c:invertIfNegative val="0"/>
            <c:bubble3D val="0"/>
            <c:spPr>
              <a:solidFill>
                <a:srgbClr val="7030A0"/>
              </a:solidFill>
              <a:effectLst>
                <a:outerShdw blurRad="50800" dist="38100" dir="2700000" algn="tl" rotWithShape="0">
                  <a:prstClr val="black">
                    <a:alpha val="40000"/>
                  </a:prstClr>
                </a:outerShdw>
              </a:effectLst>
            </c:spPr>
          </c:dPt>
          <c:dPt>
            <c:idx val="9"/>
            <c:invertIfNegative val="0"/>
            <c:bubble3D val="0"/>
            <c:spPr>
              <a:solidFill>
                <a:srgbClr val="FF0000"/>
              </a:solidFill>
              <a:effectLst>
                <a:outerShdw blurRad="50800" dist="38100" dir="2700000" algn="tl" rotWithShape="0">
                  <a:prstClr val="black">
                    <a:alpha val="40000"/>
                  </a:prstClr>
                </a:outerShdw>
              </a:effectLst>
            </c:spPr>
          </c:dPt>
          <c:dLbls>
            <c:dLblPos val="outEnd"/>
            <c:showLegendKey val="0"/>
            <c:showVal val="1"/>
            <c:showCatName val="0"/>
            <c:showSerName val="0"/>
            <c:showPercent val="0"/>
            <c:showBubbleSize val="0"/>
            <c:showLeaderLines val="0"/>
          </c:dLbls>
          <c:cat>
            <c:strRef>
              <c:f>'Lunch Program Non-Eligible'!$L$17:$L$26</c:f>
              <c:strCache>
                <c:ptCount val="10"/>
                <c:pt idx="0">
                  <c:v>DC</c:v>
                </c:pt>
                <c:pt idx="1">
                  <c:v>Chicago</c:v>
                </c:pt>
                <c:pt idx="2">
                  <c:v>Boston</c:v>
                </c:pt>
                <c:pt idx="3">
                  <c:v>LA</c:v>
                </c:pt>
                <c:pt idx="4">
                  <c:v>San Diego</c:v>
                </c:pt>
                <c:pt idx="5">
                  <c:v>Atlanta</c:v>
                </c:pt>
                <c:pt idx="6">
                  <c:v>Houston</c:v>
                </c:pt>
                <c:pt idx="7">
                  <c:v>Large City</c:v>
                </c:pt>
                <c:pt idx="8">
                  <c:v>Charlotte</c:v>
                </c:pt>
                <c:pt idx="9">
                  <c:v>NYC</c:v>
                </c:pt>
              </c:strCache>
            </c:strRef>
          </c:cat>
          <c:val>
            <c:numRef>
              <c:f>'Lunch Program Non-Eligible'!$M$17:$M$26</c:f>
              <c:numCache>
                <c:formatCode>0</c:formatCode>
                <c:ptCount val="10"/>
                <c:pt idx="0">
                  <c:v>45.173885130970973</c:v>
                </c:pt>
                <c:pt idx="1">
                  <c:v>28.455196223158964</c:v>
                </c:pt>
                <c:pt idx="2">
                  <c:v>24.789939568408016</c:v>
                </c:pt>
                <c:pt idx="3">
                  <c:v>22.265381365720003</c:v>
                </c:pt>
                <c:pt idx="4">
                  <c:v>21.795795783245978</c:v>
                </c:pt>
                <c:pt idx="5">
                  <c:v>18.895217211768994</c:v>
                </c:pt>
                <c:pt idx="6">
                  <c:v>18.359400407821965</c:v>
                </c:pt>
                <c:pt idx="7">
                  <c:v>15.094381263136</c:v>
                </c:pt>
                <c:pt idx="8">
                  <c:v>9.5856584432789873</c:v>
                </c:pt>
                <c:pt idx="9">
                  <c:v>4.3028403252169767</c:v>
                </c:pt>
              </c:numCache>
            </c:numRef>
          </c:val>
        </c:ser>
        <c:dLbls>
          <c:showLegendKey val="0"/>
          <c:showVal val="0"/>
          <c:showCatName val="0"/>
          <c:showSerName val="0"/>
          <c:showPercent val="0"/>
          <c:showBubbleSize val="0"/>
        </c:dLbls>
        <c:gapWidth val="150"/>
        <c:axId val="92711552"/>
        <c:axId val="92717440"/>
      </c:barChart>
      <c:catAx>
        <c:axId val="92711552"/>
        <c:scaling>
          <c:orientation val="minMax"/>
        </c:scaling>
        <c:delete val="0"/>
        <c:axPos val="b"/>
        <c:majorTickMark val="out"/>
        <c:minorTickMark val="none"/>
        <c:tickLblPos val="nextTo"/>
        <c:crossAx val="92717440"/>
        <c:crosses val="autoZero"/>
        <c:auto val="1"/>
        <c:lblAlgn val="ctr"/>
        <c:lblOffset val="100"/>
        <c:noMultiLvlLbl val="0"/>
      </c:catAx>
      <c:valAx>
        <c:axId val="92717440"/>
        <c:scaling>
          <c:orientation val="minMax"/>
        </c:scaling>
        <c:delete val="0"/>
        <c:axPos val="l"/>
        <c:numFmt formatCode="0" sourceLinked="1"/>
        <c:majorTickMark val="out"/>
        <c:minorTickMark val="none"/>
        <c:tickLblPos val="nextTo"/>
        <c:crossAx val="92711552"/>
        <c:crosses val="autoZero"/>
        <c:crossBetween val="between"/>
      </c:valAx>
    </c:plotArea>
    <c:plotVisOnly val="1"/>
    <c:dispBlanksAs val="gap"/>
    <c:showDLblsOverMax val="0"/>
  </c:chart>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800" b="1" i="0" baseline="0">
                <a:effectLst/>
              </a:rPr>
              <a:t>Changes in 8th Grade Reading 2003-2013</a:t>
            </a:r>
            <a:endParaRPr lang="en-US">
              <a:effectLst/>
            </a:endParaRPr>
          </a:p>
        </c:rich>
      </c:tx>
      <c:layout/>
      <c:overlay val="0"/>
    </c:title>
    <c:autoTitleDeleted val="0"/>
    <c:plotArea>
      <c:layout/>
      <c:barChart>
        <c:barDir val="col"/>
        <c:grouping val="clustered"/>
        <c:varyColors val="0"/>
        <c:ser>
          <c:idx val="0"/>
          <c:order val="0"/>
          <c:spPr>
            <a:effectLst>
              <a:outerShdw blurRad="50800" dist="38100" dir="2700000" algn="tl" rotWithShape="0">
                <a:prstClr val="black">
                  <a:alpha val="40000"/>
                </a:prstClr>
              </a:outerShdw>
            </a:effectLst>
          </c:spPr>
          <c:invertIfNegative val="0"/>
          <c:dPt>
            <c:idx val="6"/>
            <c:invertIfNegative val="0"/>
            <c:bubble3D val="0"/>
            <c:spPr>
              <a:solidFill>
                <a:srgbClr val="7030A0"/>
              </a:solidFill>
              <a:effectLst>
                <a:outerShdw blurRad="50800" dist="38100" dir="2700000" algn="tl" rotWithShape="0">
                  <a:prstClr val="black">
                    <a:alpha val="40000"/>
                  </a:prstClr>
                </a:outerShdw>
              </a:effectLst>
            </c:spPr>
          </c:dPt>
          <c:dPt>
            <c:idx val="9"/>
            <c:invertIfNegative val="0"/>
            <c:bubble3D val="0"/>
            <c:spPr>
              <a:solidFill>
                <a:srgbClr val="FF0000"/>
              </a:solidFill>
              <a:effectLst>
                <a:outerShdw blurRad="50800" dist="38100" dir="2700000" algn="tl" rotWithShape="0">
                  <a:prstClr val="black">
                    <a:alpha val="40000"/>
                  </a:prstClr>
                </a:outerShdw>
              </a:effectLst>
            </c:spPr>
          </c:dPt>
          <c:dLbls>
            <c:dLbl>
              <c:idx val="9"/>
              <c:layout>
                <c:manualLayout>
                  <c:x val="2.7777777777777779E-3"/>
                  <c:y val="0.19444480898221048"/>
                </c:manualLayout>
              </c:layout>
              <c:dLblPos val="outEnd"/>
              <c:showLegendKey val="0"/>
              <c:showVal val="1"/>
              <c:showCatName val="0"/>
              <c:showSerName val="0"/>
              <c:showPercent val="0"/>
              <c:showBubbleSize val="0"/>
            </c:dLbl>
            <c:dLblPos val="outEnd"/>
            <c:showLegendKey val="0"/>
            <c:showVal val="1"/>
            <c:showCatName val="0"/>
            <c:showSerName val="0"/>
            <c:showPercent val="0"/>
            <c:showBubbleSize val="0"/>
            <c:showLeaderLines val="0"/>
          </c:dLbls>
          <c:cat>
            <c:strRef>
              <c:f>'Lunch Program Non-Eligible'!$F$4:$F$13</c:f>
              <c:strCache>
                <c:ptCount val="10"/>
                <c:pt idx="0">
                  <c:v>Atlanta</c:v>
                </c:pt>
                <c:pt idx="1">
                  <c:v>DC</c:v>
                </c:pt>
                <c:pt idx="2">
                  <c:v>Boston</c:v>
                </c:pt>
                <c:pt idx="3">
                  <c:v>LA</c:v>
                </c:pt>
                <c:pt idx="4">
                  <c:v>Houston</c:v>
                </c:pt>
                <c:pt idx="5">
                  <c:v>San Diego</c:v>
                </c:pt>
                <c:pt idx="6">
                  <c:v>Large City</c:v>
                </c:pt>
                <c:pt idx="7">
                  <c:v>Charlotte</c:v>
                </c:pt>
                <c:pt idx="8">
                  <c:v>Chicago</c:v>
                </c:pt>
                <c:pt idx="9">
                  <c:v>NYC</c:v>
                </c:pt>
              </c:strCache>
            </c:strRef>
          </c:cat>
          <c:val>
            <c:numRef>
              <c:f>'Lunch Program Non-Eligible'!$G$4:$G$13</c:f>
              <c:numCache>
                <c:formatCode>0</c:formatCode>
                <c:ptCount val="10"/>
                <c:pt idx="0">
                  <c:v>29.351846037352971</c:v>
                </c:pt>
                <c:pt idx="1">
                  <c:v>27.34292888549902</c:v>
                </c:pt>
                <c:pt idx="2">
                  <c:v>21.357426083040991</c:v>
                </c:pt>
                <c:pt idx="3">
                  <c:v>16.395118081784972</c:v>
                </c:pt>
                <c:pt idx="4">
                  <c:v>15.929472882691982</c:v>
                </c:pt>
                <c:pt idx="5">
                  <c:v>15.233426446242049</c:v>
                </c:pt>
                <c:pt idx="6">
                  <c:v>12.014374023046003</c:v>
                </c:pt>
                <c:pt idx="7">
                  <c:v>10.690555687392987</c:v>
                </c:pt>
                <c:pt idx="8">
                  <c:v>5.8491195091519899</c:v>
                </c:pt>
                <c:pt idx="9">
                  <c:v>-7.0512609881189974</c:v>
                </c:pt>
              </c:numCache>
            </c:numRef>
          </c:val>
        </c:ser>
        <c:dLbls>
          <c:showLegendKey val="0"/>
          <c:showVal val="0"/>
          <c:showCatName val="0"/>
          <c:showSerName val="0"/>
          <c:showPercent val="0"/>
          <c:showBubbleSize val="0"/>
        </c:dLbls>
        <c:gapWidth val="150"/>
        <c:axId val="92615808"/>
        <c:axId val="92617344"/>
      </c:barChart>
      <c:catAx>
        <c:axId val="92615808"/>
        <c:scaling>
          <c:orientation val="minMax"/>
        </c:scaling>
        <c:delete val="0"/>
        <c:axPos val="b"/>
        <c:majorTickMark val="out"/>
        <c:minorTickMark val="none"/>
        <c:tickLblPos val="nextTo"/>
        <c:crossAx val="92617344"/>
        <c:crosses val="autoZero"/>
        <c:auto val="1"/>
        <c:lblAlgn val="ctr"/>
        <c:lblOffset val="100"/>
        <c:noMultiLvlLbl val="0"/>
      </c:catAx>
      <c:valAx>
        <c:axId val="92617344"/>
        <c:scaling>
          <c:orientation val="minMax"/>
        </c:scaling>
        <c:delete val="0"/>
        <c:axPos val="l"/>
        <c:numFmt formatCode="0" sourceLinked="1"/>
        <c:majorTickMark val="out"/>
        <c:minorTickMark val="none"/>
        <c:tickLblPos val="nextTo"/>
        <c:crossAx val="92615808"/>
        <c:crosses val="autoZero"/>
        <c:crossBetween val="between"/>
      </c:valAx>
    </c:plotArea>
    <c:plotVisOnly val="1"/>
    <c:dispBlanksAs val="gap"/>
    <c:showDLblsOverMax val="0"/>
  </c:chart>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800" b="1" i="0" baseline="0">
                <a:effectLst/>
              </a:rPr>
              <a:t>Changes in 8th Grade Math 2003-2013</a:t>
            </a:r>
            <a:endParaRPr lang="en-US">
              <a:effectLst/>
            </a:endParaRPr>
          </a:p>
        </c:rich>
      </c:tx>
      <c:layout/>
      <c:overlay val="0"/>
    </c:title>
    <c:autoTitleDeleted val="0"/>
    <c:plotArea>
      <c:layout/>
      <c:barChart>
        <c:barDir val="col"/>
        <c:grouping val="clustered"/>
        <c:varyColors val="0"/>
        <c:ser>
          <c:idx val="0"/>
          <c:order val="0"/>
          <c:spPr>
            <a:effectLst>
              <a:outerShdw blurRad="50800" dist="38100" dir="2700000" algn="tl" rotWithShape="0">
                <a:prstClr val="black">
                  <a:alpha val="40000"/>
                </a:prstClr>
              </a:outerShdw>
            </a:effectLst>
          </c:spPr>
          <c:invertIfNegative val="0"/>
          <c:dPt>
            <c:idx val="7"/>
            <c:invertIfNegative val="0"/>
            <c:bubble3D val="0"/>
            <c:spPr>
              <a:solidFill>
                <a:srgbClr val="7030A0"/>
              </a:solidFill>
              <a:effectLst>
                <a:outerShdw blurRad="50800" dist="38100" dir="2700000" algn="tl" rotWithShape="0">
                  <a:prstClr val="black">
                    <a:alpha val="40000"/>
                  </a:prstClr>
                </a:outerShdw>
              </a:effectLst>
            </c:spPr>
          </c:dPt>
          <c:dPt>
            <c:idx val="9"/>
            <c:invertIfNegative val="0"/>
            <c:bubble3D val="0"/>
            <c:spPr>
              <a:solidFill>
                <a:srgbClr val="FF0000"/>
              </a:solidFill>
              <a:effectLst>
                <a:outerShdw blurRad="50800" dist="38100" dir="2700000" algn="tl" rotWithShape="0">
                  <a:prstClr val="black">
                    <a:alpha val="40000"/>
                  </a:prstClr>
                </a:outerShdw>
              </a:effectLst>
            </c:spPr>
          </c:dPt>
          <c:dLbls>
            <c:dLbl>
              <c:idx val="9"/>
              <c:layout>
                <c:manualLayout>
                  <c:x val="0"/>
                  <c:y val="0.1851855497229512"/>
                </c:manualLayout>
              </c:layout>
              <c:dLblPos val="outEnd"/>
              <c:showLegendKey val="0"/>
              <c:showVal val="1"/>
              <c:showCatName val="0"/>
              <c:showSerName val="0"/>
              <c:showPercent val="0"/>
              <c:showBubbleSize val="0"/>
            </c:dLbl>
            <c:dLblPos val="outEnd"/>
            <c:showLegendKey val="0"/>
            <c:showVal val="1"/>
            <c:showCatName val="0"/>
            <c:showSerName val="0"/>
            <c:showPercent val="0"/>
            <c:showBubbleSize val="0"/>
            <c:showLeaderLines val="0"/>
          </c:dLbls>
          <c:cat>
            <c:strRef>
              <c:f>'Lunch Program Non-Eligible'!$L$4:$L$13</c:f>
              <c:strCache>
                <c:ptCount val="10"/>
                <c:pt idx="0">
                  <c:v>DC</c:v>
                </c:pt>
                <c:pt idx="1">
                  <c:v>LA</c:v>
                </c:pt>
                <c:pt idx="2">
                  <c:v>Atlanta</c:v>
                </c:pt>
                <c:pt idx="3">
                  <c:v>Boston</c:v>
                </c:pt>
                <c:pt idx="4">
                  <c:v>Houston</c:v>
                </c:pt>
                <c:pt idx="5">
                  <c:v>San Diego</c:v>
                </c:pt>
                <c:pt idx="6">
                  <c:v>Charlotte</c:v>
                </c:pt>
                <c:pt idx="7">
                  <c:v>Large City</c:v>
                </c:pt>
                <c:pt idx="8">
                  <c:v>Chicago</c:v>
                </c:pt>
                <c:pt idx="9">
                  <c:v>NYC</c:v>
                </c:pt>
              </c:strCache>
            </c:strRef>
          </c:cat>
          <c:val>
            <c:numRef>
              <c:f>'Lunch Program Non-Eligible'!$M$4:$M$13</c:f>
              <c:numCache>
                <c:formatCode>0</c:formatCode>
                <c:ptCount val="10"/>
                <c:pt idx="0">
                  <c:v>39.323779196919986</c:v>
                </c:pt>
                <c:pt idx="1">
                  <c:v>38.685148284962963</c:v>
                </c:pt>
                <c:pt idx="2">
                  <c:v>32.387814296045008</c:v>
                </c:pt>
                <c:pt idx="3">
                  <c:v>31.636315614268995</c:v>
                </c:pt>
                <c:pt idx="4">
                  <c:v>23.754626302914005</c:v>
                </c:pt>
                <c:pt idx="5">
                  <c:v>20.161476472037009</c:v>
                </c:pt>
                <c:pt idx="6">
                  <c:v>16.809530788779</c:v>
                </c:pt>
                <c:pt idx="7">
                  <c:v>15.50759496047101</c:v>
                </c:pt>
                <c:pt idx="8">
                  <c:v>12.142369566718969</c:v>
                </c:pt>
                <c:pt idx="9">
                  <c:v>-8.1368129558319993</c:v>
                </c:pt>
              </c:numCache>
            </c:numRef>
          </c:val>
        </c:ser>
        <c:dLbls>
          <c:showLegendKey val="0"/>
          <c:showVal val="0"/>
          <c:showCatName val="0"/>
          <c:showSerName val="0"/>
          <c:showPercent val="0"/>
          <c:showBubbleSize val="0"/>
        </c:dLbls>
        <c:gapWidth val="150"/>
        <c:axId val="106540416"/>
        <c:axId val="106554496"/>
      </c:barChart>
      <c:catAx>
        <c:axId val="106540416"/>
        <c:scaling>
          <c:orientation val="minMax"/>
        </c:scaling>
        <c:delete val="0"/>
        <c:axPos val="b"/>
        <c:majorTickMark val="out"/>
        <c:minorTickMark val="none"/>
        <c:tickLblPos val="nextTo"/>
        <c:crossAx val="106554496"/>
        <c:crosses val="autoZero"/>
        <c:auto val="1"/>
        <c:lblAlgn val="ctr"/>
        <c:lblOffset val="100"/>
        <c:noMultiLvlLbl val="0"/>
      </c:catAx>
      <c:valAx>
        <c:axId val="106554496"/>
        <c:scaling>
          <c:orientation val="minMax"/>
        </c:scaling>
        <c:delete val="0"/>
        <c:axPos val="l"/>
        <c:numFmt formatCode="0" sourceLinked="1"/>
        <c:majorTickMark val="out"/>
        <c:minorTickMark val="none"/>
        <c:tickLblPos val="nextTo"/>
        <c:crossAx val="106540416"/>
        <c:crosses val="autoZero"/>
        <c:crossBetween val="between"/>
      </c:valAx>
    </c:plotArea>
    <c:plotVisOnly val="1"/>
    <c:dispBlanksAs val="gap"/>
    <c:showDLblsOverMax val="0"/>
  </c:chart>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sysClr val="windowText" lastClr="000000"/>
                </a:solidFill>
                <a:latin typeface="+mn-lt"/>
                <a:ea typeface="+mn-ea"/>
                <a:cs typeface="+mn-cs"/>
              </a:defRPr>
            </a:pPr>
            <a:r>
              <a:rPr lang="en-US" sz="1800" b="1" i="0" baseline="0" dirty="0">
                <a:effectLst/>
              </a:rPr>
              <a:t>4th Grade </a:t>
            </a:r>
            <a:r>
              <a:rPr lang="en-US" sz="1800" b="1" i="0" baseline="0" dirty="0" smtClean="0">
                <a:effectLst/>
              </a:rPr>
              <a:t>Reading</a:t>
            </a:r>
            <a:endParaRPr lang="en-US" dirty="0"/>
          </a:p>
        </c:rich>
      </c:tx>
      <c:layout/>
      <c:overlay val="0"/>
    </c:title>
    <c:autoTitleDeleted val="0"/>
    <c:plotArea>
      <c:layout/>
      <c:barChart>
        <c:barDir val="col"/>
        <c:grouping val="clustered"/>
        <c:varyColors val="0"/>
        <c:ser>
          <c:idx val="0"/>
          <c:order val="0"/>
          <c:tx>
            <c:strRef>
              <c:f>'Non-Free Lunch Proficienct'!$B$54</c:f>
              <c:strCache>
                <c:ptCount val="1"/>
                <c:pt idx="0">
                  <c:v>Difference</c:v>
                </c:pt>
              </c:strCache>
            </c:strRef>
          </c:tx>
          <c:invertIfNegative val="0"/>
          <c:dPt>
            <c:idx val="0"/>
            <c:invertIfNegative val="0"/>
            <c:bubble3D val="0"/>
            <c:spPr>
              <a:solidFill>
                <a:srgbClr val="FF0000"/>
              </a:solidFill>
            </c:spPr>
          </c:dPt>
          <c:dPt>
            <c:idx val="1"/>
            <c:invertIfNegative val="0"/>
            <c:bubble3D val="0"/>
            <c:spPr>
              <a:solidFill>
                <a:srgbClr val="660066"/>
              </a:solidFill>
            </c:spPr>
          </c:dPt>
          <c:dLbls>
            <c:showLegendKey val="0"/>
            <c:showVal val="1"/>
            <c:showCatName val="0"/>
            <c:showSerName val="0"/>
            <c:showPercent val="0"/>
            <c:showBubbleSize val="0"/>
            <c:showLeaderLines val="0"/>
          </c:dLbls>
          <c:cat>
            <c:strRef>
              <c:f>'Non-Free Lunch Proficienct'!$A$55:$A$64</c:f>
              <c:strCache>
                <c:ptCount val="10"/>
                <c:pt idx="0">
                  <c:v>NYC</c:v>
                </c:pt>
                <c:pt idx="1">
                  <c:v>Large city</c:v>
                </c:pt>
                <c:pt idx="2">
                  <c:v>Houston</c:v>
                </c:pt>
                <c:pt idx="3">
                  <c:v>Charlotte</c:v>
                </c:pt>
                <c:pt idx="4">
                  <c:v>Chicago</c:v>
                </c:pt>
                <c:pt idx="5">
                  <c:v>San Diego</c:v>
                </c:pt>
                <c:pt idx="6">
                  <c:v>Atlanta</c:v>
                </c:pt>
                <c:pt idx="7">
                  <c:v>Boston</c:v>
                </c:pt>
                <c:pt idx="8">
                  <c:v>Los Angeles</c:v>
                </c:pt>
                <c:pt idx="9">
                  <c:v>DC</c:v>
                </c:pt>
              </c:strCache>
            </c:strRef>
          </c:cat>
          <c:val>
            <c:numRef>
              <c:f>'Non-Free Lunch Proficienct'!$B$55:$B$64</c:f>
              <c:numCache>
                <c:formatCode>General</c:formatCode>
                <c:ptCount val="10"/>
                <c:pt idx="0">
                  <c:v>-6</c:v>
                </c:pt>
                <c:pt idx="1">
                  <c:v>15</c:v>
                </c:pt>
                <c:pt idx="2">
                  <c:v>15</c:v>
                </c:pt>
                <c:pt idx="3">
                  <c:v>18</c:v>
                </c:pt>
                <c:pt idx="4">
                  <c:v>19</c:v>
                </c:pt>
                <c:pt idx="5">
                  <c:v>20</c:v>
                </c:pt>
                <c:pt idx="6">
                  <c:v>21</c:v>
                </c:pt>
                <c:pt idx="7">
                  <c:v>23</c:v>
                </c:pt>
                <c:pt idx="8">
                  <c:v>26</c:v>
                </c:pt>
                <c:pt idx="9">
                  <c:v>43</c:v>
                </c:pt>
              </c:numCache>
            </c:numRef>
          </c:val>
        </c:ser>
        <c:dLbls>
          <c:showLegendKey val="0"/>
          <c:showVal val="0"/>
          <c:showCatName val="0"/>
          <c:showSerName val="0"/>
          <c:showPercent val="0"/>
          <c:showBubbleSize val="0"/>
        </c:dLbls>
        <c:gapWidth val="150"/>
        <c:axId val="107260160"/>
        <c:axId val="107266048"/>
      </c:barChart>
      <c:catAx>
        <c:axId val="107260160"/>
        <c:scaling>
          <c:orientation val="minMax"/>
        </c:scaling>
        <c:delete val="0"/>
        <c:axPos val="b"/>
        <c:majorTickMark val="out"/>
        <c:minorTickMark val="none"/>
        <c:tickLblPos val="nextTo"/>
        <c:crossAx val="107266048"/>
        <c:crosses val="autoZero"/>
        <c:auto val="1"/>
        <c:lblAlgn val="ctr"/>
        <c:lblOffset val="100"/>
        <c:noMultiLvlLbl val="0"/>
      </c:catAx>
      <c:valAx>
        <c:axId val="107266048"/>
        <c:scaling>
          <c:orientation val="minMax"/>
        </c:scaling>
        <c:delete val="0"/>
        <c:axPos val="l"/>
        <c:majorGridlines/>
        <c:numFmt formatCode="General" sourceLinked="1"/>
        <c:majorTickMark val="out"/>
        <c:minorTickMark val="none"/>
        <c:tickLblPos val="nextTo"/>
        <c:crossAx val="107260160"/>
        <c:crosses val="autoZero"/>
        <c:crossBetween val="between"/>
      </c:valAx>
    </c:plotArea>
    <c:plotVisOnly val="1"/>
    <c:dispBlanksAs val="gap"/>
    <c:showDLblsOverMax val="0"/>
  </c:chart>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sz="1800" b="1" i="0" baseline="0" dirty="0">
                <a:effectLst/>
              </a:rPr>
              <a:t>8th Grade </a:t>
            </a:r>
            <a:r>
              <a:rPr lang="en-US" sz="1800" b="1" i="0" baseline="0" dirty="0" smtClean="0">
                <a:effectLst/>
              </a:rPr>
              <a:t>Reading</a:t>
            </a:r>
            <a:endParaRPr lang="en-US" dirty="0">
              <a:effectLst/>
            </a:endParaRPr>
          </a:p>
        </c:rich>
      </c:tx>
      <c:layout/>
      <c:overlay val="0"/>
    </c:title>
    <c:autoTitleDeleted val="0"/>
    <c:plotArea>
      <c:layout/>
      <c:barChart>
        <c:barDir val="col"/>
        <c:grouping val="clustered"/>
        <c:varyColors val="0"/>
        <c:ser>
          <c:idx val="0"/>
          <c:order val="0"/>
          <c:invertIfNegative val="0"/>
          <c:dPt>
            <c:idx val="0"/>
            <c:invertIfNegative val="0"/>
            <c:bubble3D val="0"/>
            <c:spPr>
              <a:solidFill>
                <a:srgbClr val="FF0000"/>
              </a:solidFill>
            </c:spPr>
          </c:dPt>
          <c:dPt>
            <c:idx val="4"/>
            <c:invertIfNegative val="0"/>
            <c:bubble3D val="0"/>
            <c:spPr>
              <a:solidFill>
                <a:srgbClr val="660066"/>
              </a:solidFill>
            </c:spPr>
          </c:dPt>
          <c:dLbls>
            <c:showLegendKey val="0"/>
            <c:showVal val="1"/>
            <c:showCatName val="0"/>
            <c:showSerName val="0"/>
            <c:showPercent val="0"/>
            <c:showBubbleSize val="0"/>
            <c:showLeaderLines val="0"/>
          </c:dLbls>
          <c:cat>
            <c:strRef>
              <c:f>'Non-Free Lunch Proficienct'!$A$67:$A$76</c:f>
              <c:strCache>
                <c:ptCount val="10"/>
                <c:pt idx="0">
                  <c:v>NYC</c:v>
                </c:pt>
                <c:pt idx="1">
                  <c:v>Chicago</c:v>
                </c:pt>
                <c:pt idx="2">
                  <c:v>Charlotte</c:v>
                </c:pt>
                <c:pt idx="3">
                  <c:v>Los Angeles</c:v>
                </c:pt>
                <c:pt idx="4">
                  <c:v>Large city</c:v>
                </c:pt>
                <c:pt idx="5">
                  <c:v>San Diego</c:v>
                </c:pt>
                <c:pt idx="6">
                  <c:v>Houston</c:v>
                </c:pt>
                <c:pt idx="7">
                  <c:v>Atlanta</c:v>
                </c:pt>
                <c:pt idx="8">
                  <c:v>Boston</c:v>
                </c:pt>
                <c:pt idx="9">
                  <c:v>DC</c:v>
                </c:pt>
              </c:strCache>
            </c:strRef>
          </c:cat>
          <c:val>
            <c:numRef>
              <c:f>'Non-Free Lunch Proficienct'!$B$67:$B$76</c:f>
              <c:numCache>
                <c:formatCode>General</c:formatCode>
                <c:ptCount val="10"/>
                <c:pt idx="0">
                  <c:v>-8</c:v>
                </c:pt>
                <c:pt idx="1">
                  <c:v>11</c:v>
                </c:pt>
                <c:pt idx="2">
                  <c:v>13</c:v>
                </c:pt>
                <c:pt idx="3">
                  <c:v>13</c:v>
                </c:pt>
                <c:pt idx="4">
                  <c:v>15</c:v>
                </c:pt>
                <c:pt idx="5">
                  <c:v>17</c:v>
                </c:pt>
                <c:pt idx="6">
                  <c:v>18</c:v>
                </c:pt>
                <c:pt idx="7">
                  <c:v>24</c:v>
                </c:pt>
                <c:pt idx="8">
                  <c:v>27</c:v>
                </c:pt>
                <c:pt idx="9">
                  <c:v>31</c:v>
                </c:pt>
              </c:numCache>
            </c:numRef>
          </c:val>
        </c:ser>
        <c:dLbls>
          <c:showLegendKey val="0"/>
          <c:showVal val="0"/>
          <c:showCatName val="0"/>
          <c:showSerName val="0"/>
          <c:showPercent val="0"/>
          <c:showBubbleSize val="0"/>
        </c:dLbls>
        <c:gapWidth val="150"/>
        <c:axId val="107160320"/>
        <c:axId val="107161856"/>
      </c:barChart>
      <c:catAx>
        <c:axId val="107160320"/>
        <c:scaling>
          <c:orientation val="minMax"/>
        </c:scaling>
        <c:delete val="0"/>
        <c:axPos val="b"/>
        <c:majorTickMark val="out"/>
        <c:minorTickMark val="none"/>
        <c:tickLblPos val="nextTo"/>
        <c:crossAx val="107161856"/>
        <c:crosses val="autoZero"/>
        <c:auto val="1"/>
        <c:lblAlgn val="ctr"/>
        <c:lblOffset val="100"/>
        <c:noMultiLvlLbl val="0"/>
      </c:catAx>
      <c:valAx>
        <c:axId val="107161856"/>
        <c:scaling>
          <c:orientation val="minMax"/>
        </c:scaling>
        <c:delete val="0"/>
        <c:axPos val="l"/>
        <c:majorGridlines/>
        <c:numFmt formatCode="General" sourceLinked="1"/>
        <c:majorTickMark val="out"/>
        <c:minorTickMark val="none"/>
        <c:tickLblPos val="nextTo"/>
        <c:crossAx val="107160320"/>
        <c:crosses val="autoZero"/>
        <c:crossBetween val="between"/>
      </c:valAx>
    </c:plotArea>
    <c:plotVisOnly val="1"/>
    <c:dispBlanksAs val="gap"/>
    <c:showDLblsOverMax val="0"/>
  </c:chart>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dirty="0"/>
              <a:t>4th Grade</a:t>
            </a:r>
            <a:r>
              <a:rPr lang="en-US" baseline="0" dirty="0"/>
              <a:t> </a:t>
            </a:r>
            <a:r>
              <a:rPr lang="en-US" baseline="0" dirty="0" smtClean="0"/>
              <a:t>Math</a:t>
            </a:r>
            <a:endParaRPr lang="en-US" dirty="0"/>
          </a:p>
        </c:rich>
      </c:tx>
      <c:layout/>
      <c:overlay val="0"/>
    </c:title>
    <c:autoTitleDeleted val="0"/>
    <c:plotArea>
      <c:layout/>
      <c:barChart>
        <c:barDir val="col"/>
        <c:grouping val="clustered"/>
        <c:varyColors val="0"/>
        <c:ser>
          <c:idx val="0"/>
          <c:order val="0"/>
          <c:invertIfNegative val="0"/>
          <c:dPt>
            <c:idx val="0"/>
            <c:invertIfNegative val="0"/>
            <c:bubble3D val="0"/>
            <c:spPr>
              <a:solidFill>
                <a:srgbClr val="FF0000"/>
              </a:solidFill>
            </c:spPr>
          </c:dPt>
          <c:dPt>
            <c:idx val="2"/>
            <c:invertIfNegative val="0"/>
            <c:bubble3D val="0"/>
            <c:spPr>
              <a:solidFill>
                <a:srgbClr val="660066"/>
              </a:solidFill>
            </c:spPr>
          </c:dPt>
          <c:dPt>
            <c:idx val="8"/>
            <c:invertIfNegative val="0"/>
            <c:bubble3D val="0"/>
            <c:spPr>
              <a:solidFill>
                <a:schemeClr val="accent1"/>
              </a:solidFill>
            </c:spPr>
          </c:dPt>
          <c:dLbls>
            <c:dLbl>
              <c:idx val="5"/>
              <c:delete val="1"/>
            </c:dLbl>
            <c:showLegendKey val="0"/>
            <c:showVal val="1"/>
            <c:showCatName val="0"/>
            <c:showSerName val="0"/>
            <c:showPercent val="0"/>
            <c:showBubbleSize val="0"/>
            <c:showLeaderLines val="0"/>
          </c:dLbls>
          <c:cat>
            <c:strRef>
              <c:f>'Non-Free Lunch Proficienct'!$A$2:$A$11</c:f>
              <c:strCache>
                <c:ptCount val="10"/>
                <c:pt idx="0">
                  <c:v>NYC</c:v>
                </c:pt>
                <c:pt idx="1">
                  <c:v>Charlotte</c:v>
                </c:pt>
                <c:pt idx="2">
                  <c:v>Large city</c:v>
                </c:pt>
                <c:pt idx="3">
                  <c:v>Atlanta</c:v>
                </c:pt>
                <c:pt idx="4">
                  <c:v>Houston</c:v>
                </c:pt>
                <c:pt idx="5">
                  <c:v>Los Angeles</c:v>
                </c:pt>
                <c:pt idx="6">
                  <c:v>Boston</c:v>
                </c:pt>
                <c:pt idx="7">
                  <c:v>San Diego</c:v>
                </c:pt>
                <c:pt idx="8">
                  <c:v>Chicago</c:v>
                </c:pt>
                <c:pt idx="9">
                  <c:v>DC</c:v>
                </c:pt>
              </c:strCache>
            </c:strRef>
          </c:cat>
          <c:val>
            <c:numRef>
              <c:f>'Non-Free Lunch Proficienct'!$D$2:$D$11</c:f>
              <c:numCache>
                <c:formatCode>General</c:formatCode>
                <c:ptCount val="10"/>
                <c:pt idx="0">
                  <c:v>7</c:v>
                </c:pt>
                <c:pt idx="1">
                  <c:v>13</c:v>
                </c:pt>
                <c:pt idx="2">
                  <c:v>21</c:v>
                </c:pt>
                <c:pt idx="3">
                  <c:v>24</c:v>
                </c:pt>
                <c:pt idx="4">
                  <c:v>27</c:v>
                </c:pt>
                <c:pt idx="5">
                  <c:v>32</c:v>
                </c:pt>
                <c:pt idx="6">
                  <c:v>37</c:v>
                </c:pt>
                <c:pt idx="7">
                  <c:v>37</c:v>
                </c:pt>
                <c:pt idx="8">
                  <c:v>39</c:v>
                </c:pt>
                <c:pt idx="9">
                  <c:v>55</c:v>
                </c:pt>
              </c:numCache>
            </c:numRef>
          </c:val>
        </c:ser>
        <c:dLbls>
          <c:showLegendKey val="0"/>
          <c:showVal val="0"/>
          <c:showCatName val="0"/>
          <c:showSerName val="0"/>
          <c:showPercent val="0"/>
          <c:showBubbleSize val="0"/>
        </c:dLbls>
        <c:gapWidth val="150"/>
        <c:axId val="107183488"/>
        <c:axId val="107213952"/>
      </c:barChart>
      <c:catAx>
        <c:axId val="107183488"/>
        <c:scaling>
          <c:orientation val="minMax"/>
        </c:scaling>
        <c:delete val="0"/>
        <c:axPos val="b"/>
        <c:majorTickMark val="out"/>
        <c:minorTickMark val="none"/>
        <c:tickLblPos val="nextTo"/>
        <c:crossAx val="107213952"/>
        <c:crosses val="autoZero"/>
        <c:auto val="1"/>
        <c:lblAlgn val="ctr"/>
        <c:lblOffset val="100"/>
        <c:noMultiLvlLbl val="0"/>
      </c:catAx>
      <c:valAx>
        <c:axId val="107213952"/>
        <c:scaling>
          <c:orientation val="minMax"/>
        </c:scaling>
        <c:delete val="0"/>
        <c:axPos val="l"/>
        <c:majorGridlines/>
        <c:numFmt formatCode="General" sourceLinked="1"/>
        <c:majorTickMark val="out"/>
        <c:minorTickMark val="none"/>
        <c:tickLblPos val="nextTo"/>
        <c:crossAx val="107183488"/>
        <c:crosses val="autoZero"/>
        <c:crossBetween val="between"/>
      </c:valAx>
    </c:plotArea>
    <c:plotVisOnly val="1"/>
    <c:dispBlanksAs val="gap"/>
    <c:showDLblsOverMax val="0"/>
  </c:chart>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sz="1800" b="1" i="0" baseline="0" dirty="0">
                <a:effectLst/>
              </a:rPr>
              <a:t>8th Grade </a:t>
            </a:r>
            <a:r>
              <a:rPr lang="en-US" sz="1800" b="1" i="0" baseline="0" dirty="0" smtClean="0">
                <a:effectLst/>
              </a:rPr>
              <a:t>Math</a:t>
            </a:r>
            <a:endParaRPr lang="en-US" dirty="0">
              <a:effectLst/>
            </a:endParaRPr>
          </a:p>
        </c:rich>
      </c:tx>
      <c:layout/>
      <c:overlay val="0"/>
    </c:title>
    <c:autoTitleDeleted val="0"/>
    <c:plotArea>
      <c:layout/>
      <c:barChart>
        <c:barDir val="col"/>
        <c:grouping val="clustered"/>
        <c:varyColors val="0"/>
        <c:ser>
          <c:idx val="0"/>
          <c:order val="0"/>
          <c:invertIfNegative val="0"/>
          <c:dPt>
            <c:idx val="0"/>
            <c:invertIfNegative val="0"/>
            <c:bubble3D val="0"/>
            <c:spPr>
              <a:solidFill>
                <a:srgbClr val="FF0000"/>
              </a:solidFill>
            </c:spPr>
          </c:dPt>
          <c:dPt>
            <c:idx val="2"/>
            <c:invertIfNegative val="0"/>
            <c:bubble3D val="0"/>
            <c:spPr>
              <a:solidFill>
                <a:srgbClr val="660066"/>
              </a:solidFill>
            </c:spPr>
          </c:dPt>
          <c:dLbls>
            <c:showLegendKey val="0"/>
            <c:showVal val="1"/>
            <c:showCatName val="0"/>
            <c:showSerName val="0"/>
            <c:showPercent val="0"/>
            <c:showBubbleSize val="0"/>
            <c:showLeaderLines val="0"/>
          </c:dLbls>
          <c:cat>
            <c:strRef>
              <c:f>'Non-Free Lunch Proficienct'!$A$17:$A$26</c:f>
              <c:strCache>
                <c:ptCount val="10"/>
                <c:pt idx="0">
                  <c:v>NYC</c:v>
                </c:pt>
                <c:pt idx="1">
                  <c:v>Chicago</c:v>
                </c:pt>
                <c:pt idx="2">
                  <c:v>Large city</c:v>
                </c:pt>
                <c:pt idx="3">
                  <c:v>Charlotte</c:v>
                </c:pt>
                <c:pt idx="4">
                  <c:v>San Diego</c:v>
                </c:pt>
                <c:pt idx="5">
                  <c:v>Houston</c:v>
                </c:pt>
                <c:pt idx="6">
                  <c:v>Los Angeles</c:v>
                </c:pt>
                <c:pt idx="7">
                  <c:v>Atlanta</c:v>
                </c:pt>
                <c:pt idx="8">
                  <c:v>Boston</c:v>
                </c:pt>
                <c:pt idx="9">
                  <c:v>DC</c:v>
                </c:pt>
              </c:strCache>
            </c:strRef>
          </c:cat>
          <c:val>
            <c:numRef>
              <c:f>'Non-Free Lunch Proficienct'!$D$17:$D$26</c:f>
              <c:numCache>
                <c:formatCode>General</c:formatCode>
                <c:ptCount val="10"/>
                <c:pt idx="0">
                  <c:v>-10</c:v>
                </c:pt>
                <c:pt idx="1">
                  <c:v>13</c:v>
                </c:pt>
                <c:pt idx="2">
                  <c:v>16</c:v>
                </c:pt>
                <c:pt idx="3">
                  <c:v>17</c:v>
                </c:pt>
                <c:pt idx="4">
                  <c:v>23</c:v>
                </c:pt>
                <c:pt idx="5">
                  <c:v>27</c:v>
                </c:pt>
                <c:pt idx="6">
                  <c:v>29</c:v>
                </c:pt>
                <c:pt idx="7">
                  <c:v>30</c:v>
                </c:pt>
                <c:pt idx="8">
                  <c:v>33</c:v>
                </c:pt>
                <c:pt idx="9">
                  <c:v>35</c:v>
                </c:pt>
              </c:numCache>
            </c:numRef>
          </c:val>
        </c:ser>
        <c:dLbls>
          <c:showLegendKey val="0"/>
          <c:showVal val="0"/>
          <c:showCatName val="0"/>
          <c:showSerName val="0"/>
          <c:showPercent val="0"/>
          <c:showBubbleSize val="0"/>
        </c:dLbls>
        <c:gapWidth val="150"/>
        <c:axId val="107894656"/>
        <c:axId val="107896192"/>
      </c:barChart>
      <c:catAx>
        <c:axId val="107894656"/>
        <c:scaling>
          <c:orientation val="minMax"/>
        </c:scaling>
        <c:delete val="0"/>
        <c:axPos val="b"/>
        <c:majorTickMark val="out"/>
        <c:minorTickMark val="none"/>
        <c:tickLblPos val="nextTo"/>
        <c:crossAx val="107896192"/>
        <c:crosses val="autoZero"/>
        <c:auto val="1"/>
        <c:lblAlgn val="ctr"/>
        <c:lblOffset val="100"/>
        <c:noMultiLvlLbl val="0"/>
      </c:catAx>
      <c:valAx>
        <c:axId val="107896192"/>
        <c:scaling>
          <c:orientation val="minMax"/>
        </c:scaling>
        <c:delete val="0"/>
        <c:axPos val="l"/>
        <c:majorGridlines/>
        <c:numFmt formatCode="General" sourceLinked="1"/>
        <c:majorTickMark val="out"/>
        <c:minorTickMark val="none"/>
        <c:tickLblPos val="nextTo"/>
        <c:crossAx val="107894656"/>
        <c:crosses val="autoZero"/>
        <c:crossBetween val="between"/>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800" b="1" i="0" baseline="0">
                <a:effectLst/>
              </a:rPr>
              <a:t>Changes in 4</a:t>
            </a:r>
            <a:r>
              <a:rPr lang="en-US" sz="1800" b="1" i="0" baseline="30000">
                <a:effectLst/>
              </a:rPr>
              <a:t>th</a:t>
            </a:r>
            <a:r>
              <a:rPr lang="en-US" sz="1800" b="1" i="0" baseline="0">
                <a:effectLst/>
              </a:rPr>
              <a:t> Grade Math Scores 2003-2013</a:t>
            </a:r>
          </a:p>
        </c:rich>
      </c:tx>
      <c:layout/>
      <c:overlay val="0"/>
    </c:title>
    <c:autoTitleDeleted val="0"/>
    <c:plotArea>
      <c:layout/>
      <c:barChart>
        <c:barDir val="col"/>
        <c:grouping val="clustered"/>
        <c:varyColors val="0"/>
        <c:ser>
          <c:idx val="0"/>
          <c:order val="0"/>
          <c:spPr>
            <a:effectLst>
              <a:outerShdw blurRad="50800" dist="38100" dir="2700000" algn="tl" rotWithShape="0">
                <a:prstClr val="black">
                  <a:alpha val="40000"/>
                </a:prstClr>
              </a:outerShdw>
            </a:effectLst>
          </c:spPr>
          <c:invertIfNegative val="0"/>
          <c:dPt>
            <c:idx val="6"/>
            <c:invertIfNegative val="0"/>
            <c:bubble3D val="0"/>
            <c:spPr>
              <a:solidFill>
                <a:srgbClr val="7030A0"/>
              </a:solidFill>
              <a:effectLst>
                <a:outerShdw blurRad="50800" dist="38100" dir="2700000" algn="tl" rotWithShape="0">
                  <a:prstClr val="black">
                    <a:alpha val="40000"/>
                  </a:prstClr>
                </a:outerShdw>
              </a:effectLst>
            </c:spPr>
          </c:dPt>
          <c:dPt>
            <c:idx val="7"/>
            <c:invertIfNegative val="0"/>
            <c:bubble3D val="0"/>
            <c:spPr>
              <a:solidFill>
                <a:srgbClr val="FF0000"/>
              </a:solidFill>
              <a:effectLst>
                <a:outerShdw blurRad="50800" dist="38100" dir="2700000" algn="tl" rotWithShape="0">
                  <a:prstClr val="black">
                    <a:alpha val="40000"/>
                  </a:prstClr>
                </a:outerShdw>
              </a:effectLst>
            </c:spPr>
          </c:dPt>
          <c:cat>
            <c:strRef>
              <c:f>Black!$L$18:$L$28</c:f>
              <c:strCache>
                <c:ptCount val="11"/>
                <c:pt idx="0">
                  <c:v>DC</c:v>
                </c:pt>
                <c:pt idx="1">
                  <c:v>LA</c:v>
                </c:pt>
                <c:pt idx="2">
                  <c:v>Chicago</c:v>
                </c:pt>
                <c:pt idx="3">
                  <c:v>San Diego</c:v>
                </c:pt>
                <c:pt idx="4">
                  <c:v>Boston</c:v>
                </c:pt>
                <c:pt idx="5">
                  <c:v>Atlanta</c:v>
                </c:pt>
                <c:pt idx="6">
                  <c:v>Large City</c:v>
                </c:pt>
                <c:pt idx="7">
                  <c:v>NYC</c:v>
                </c:pt>
                <c:pt idx="8">
                  <c:v>Charlotte</c:v>
                </c:pt>
                <c:pt idx="9">
                  <c:v>Houston</c:v>
                </c:pt>
                <c:pt idx="10">
                  <c:v>Cleveland</c:v>
                </c:pt>
              </c:strCache>
            </c:strRef>
          </c:cat>
          <c:val>
            <c:numRef>
              <c:f>Black!$M$18:$M$28</c:f>
              <c:numCache>
                <c:formatCode>0</c:formatCode>
                <c:ptCount val="11"/>
                <c:pt idx="0">
                  <c:v>16.029442360738017</c:v>
                </c:pt>
                <c:pt idx="1">
                  <c:v>15.895054262443978</c:v>
                </c:pt>
                <c:pt idx="2">
                  <c:v>14.16710649496801</c:v>
                </c:pt>
                <c:pt idx="3">
                  <c:v>12.627810319486997</c:v>
                </c:pt>
                <c:pt idx="4">
                  <c:v>12.60587655896299</c:v>
                </c:pt>
                <c:pt idx="5">
                  <c:v>11.618725726462998</c:v>
                </c:pt>
                <c:pt idx="6">
                  <c:v>10.986620306643999</c:v>
                </c:pt>
                <c:pt idx="7">
                  <c:v>5.7992381793210086</c:v>
                </c:pt>
                <c:pt idx="8">
                  <c:v>5.7658760500119968</c:v>
                </c:pt>
                <c:pt idx="9">
                  <c:v>5.5125444168479873</c:v>
                </c:pt>
                <c:pt idx="10">
                  <c:v>0.63787946121300365</c:v>
                </c:pt>
              </c:numCache>
            </c:numRef>
          </c:val>
        </c:ser>
        <c:dLbls>
          <c:dLblPos val="outEnd"/>
          <c:showLegendKey val="0"/>
          <c:showVal val="1"/>
          <c:showCatName val="0"/>
          <c:showSerName val="0"/>
          <c:showPercent val="0"/>
          <c:showBubbleSize val="0"/>
        </c:dLbls>
        <c:gapWidth val="150"/>
        <c:axId val="56698752"/>
        <c:axId val="56700288"/>
      </c:barChart>
      <c:catAx>
        <c:axId val="56698752"/>
        <c:scaling>
          <c:orientation val="minMax"/>
        </c:scaling>
        <c:delete val="0"/>
        <c:axPos val="b"/>
        <c:majorTickMark val="out"/>
        <c:minorTickMark val="none"/>
        <c:tickLblPos val="nextTo"/>
        <c:crossAx val="56700288"/>
        <c:crosses val="autoZero"/>
        <c:auto val="1"/>
        <c:lblAlgn val="ctr"/>
        <c:lblOffset val="100"/>
        <c:noMultiLvlLbl val="0"/>
      </c:catAx>
      <c:valAx>
        <c:axId val="56700288"/>
        <c:scaling>
          <c:orientation val="minMax"/>
        </c:scaling>
        <c:delete val="0"/>
        <c:axPos val="l"/>
        <c:numFmt formatCode="0" sourceLinked="1"/>
        <c:majorTickMark val="out"/>
        <c:minorTickMark val="none"/>
        <c:tickLblPos val="nextTo"/>
        <c:crossAx val="56698752"/>
        <c:crosses val="autoZero"/>
        <c:crossBetween val="between"/>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800" b="1" i="0" baseline="0">
                <a:effectLst/>
              </a:rPr>
              <a:t>Changes in 8</a:t>
            </a:r>
            <a:r>
              <a:rPr lang="en-US" sz="1800" b="1" i="0" baseline="30000">
                <a:effectLst/>
              </a:rPr>
              <a:t>th</a:t>
            </a:r>
            <a:r>
              <a:rPr lang="en-US" sz="1800" b="1" i="0" baseline="0">
                <a:effectLst/>
              </a:rPr>
              <a:t> Grade Reading Scores 2003-2013</a:t>
            </a:r>
            <a:endParaRPr lang="en-US">
              <a:effectLst/>
            </a:endParaRPr>
          </a:p>
        </c:rich>
      </c:tx>
      <c:layout/>
      <c:overlay val="0"/>
    </c:title>
    <c:autoTitleDeleted val="0"/>
    <c:plotArea>
      <c:layout/>
      <c:barChart>
        <c:barDir val="col"/>
        <c:grouping val="clustered"/>
        <c:varyColors val="0"/>
        <c:ser>
          <c:idx val="0"/>
          <c:order val="0"/>
          <c:spPr>
            <a:effectLst>
              <a:outerShdw blurRad="50800" dist="38100" dir="2700000" algn="tl" rotWithShape="0">
                <a:prstClr val="black">
                  <a:alpha val="40000"/>
                </a:prstClr>
              </a:outerShdw>
            </a:effectLst>
          </c:spPr>
          <c:invertIfNegative val="0"/>
          <c:dPt>
            <c:idx val="2"/>
            <c:invertIfNegative val="0"/>
            <c:bubble3D val="0"/>
            <c:spPr>
              <a:solidFill>
                <a:srgbClr val="FF0000"/>
              </a:solidFill>
              <a:effectLst>
                <a:outerShdw blurRad="50800" dist="38100" dir="2700000" algn="tl" rotWithShape="0">
                  <a:prstClr val="black">
                    <a:alpha val="40000"/>
                  </a:prstClr>
                </a:outerShdw>
              </a:effectLst>
            </c:spPr>
          </c:dPt>
          <c:dPt>
            <c:idx val="4"/>
            <c:invertIfNegative val="0"/>
            <c:bubble3D val="0"/>
            <c:spPr>
              <a:solidFill>
                <a:srgbClr val="7030A0"/>
              </a:solidFill>
              <a:effectLst>
                <a:outerShdw blurRad="50800" dist="38100" dir="2700000" algn="tl" rotWithShape="0">
                  <a:prstClr val="black">
                    <a:alpha val="40000"/>
                  </a:prstClr>
                </a:outerShdw>
              </a:effectLst>
            </c:spPr>
          </c:dPt>
          <c:dLbls>
            <c:dLbl>
              <c:idx val="10"/>
              <c:layout>
                <c:manualLayout>
                  <c:x val="0"/>
                  <c:y val="0.18518518518518517"/>
                </c:manualLayout>
              </c:layout>
              <c:dLblPos val="outEnd"/>
              <c:showLegendKey val="0"/>
              <c:showVal val="1"/>
              <c:showCatName val="0"/>
              <c:showSerName val="0"/>
              <c:showPercent val="0"/>
              <c:showBubbleSize val="0"/>
            </c:dLbl>
            <c:dLblPos val="outEnd"/>
            <c:showLegendKey val="0"/>
            <c:showVal val="1"/>
            <c:showCatName val="0"/>
            <c:showSerName val="0"/>
            <c:showPercent val="0"/>
            <c:showBubbleSize val="0"/>
            <c:showLeaderLines val="0"/>
          </c:dLbls>
          <c:cat>
            <c:strRef>
              <c:f>Black!$F$4:$F$14</c:f>
              <c:strCache>
                <c:ptCount val="11"/>
                <c:pt idx="0">
                  <c:v>Atlanta</c:v>
                </c:pt>
                <c:pt idx="1">
                  <c:v>San Diego</c:v>
                </c:pt>
                <c:pt idx="2">
                  <c:v>NYC</c:v>
                </c:pt>
                <c:pt idx="3">
                  <c:v>LA</c:v>
                </c:pt>
                <c:pt idx="4">
                  <c:v>Large City</c:v>
                </c:pt>
                <c:pt idx="5">
                  <c:v>Charlotte</c:v>
                </c:pt>
                <c:pt idx="6">
                  <c:v>Boston</c:v>
                </c:pt>
                <c:pt idx="7">
                  <c:v>Chicago</c:v>
                </c:pt>
                <c:pt idx="8">
                  <c:v>Houston</c:v>
                </c:pt>
                <c:pt idx="9">
                  <c:v>DC</c:v>
                </c:pt>
                <c:pt idx="10">
                  <c:v>Cleveland</c:v>
                </c:pt>
              </c:strCache>
            </c:strRef>
          </c:cat>
          <c:val>
            <c:numRef>
              <c:f>Black!$G$4:$G$14</c:f>
              <c:numCache>
                <c:formatCode>0</c:formatCode>
                <c:ptCount val="11"/>
                <c:pt idx="0">
                  <c:v>12.017442217775994</c:v>
                </c:pt>
                <c:pt idx="1">
                  <c:v>8.4726098461779884</c:v>
                </c:pt>
                <c:pt idx="2">
                  <c:v>7.8554576739170159</c:v>
                </c:pt>
                <c:pt idx="3">
                  <c:v>7.2355030803289822</c:v>
                </c:pt>
                <c:pt idx="4">
                  <c:v>5.6774880650119997</c:v>
                </c:pt>
                <c:pt idx="5">
                  <c:v>5.9145900856019864</c:v>
                </c:pt>
                <c:pt idx="6">
                  <c:v>2.1572266035819894</c:v>
                </c:pt>
                <c:pt idx="7">
                  <c:v>1.2805133495149903</c:v>
                </c:pt>
                <c:pt idx="8">
                  <c:v>1.2565503542589909</c:v>
                </c:pt>
                <c:pt idx="9">
                  <c:v>1.0742199605909946</c:v>
                </c:pt>
                <c:pt idx="10">
                  <c:v>-2.6247270685959734</c:v>
                </c:pt>
              </c:numCache>
            </c:numRef>
          </c:val>
        </c:ser>
        <c:dLbls>
          <c:dLblPos val="outEnd"/>
          <c:showLegendKey val="0"/>
          <c:showVal val="1"/>
          <c:showCatName val="0"/>
          <c:showSerName val="0"/>
          <c:showPercent val="0"/>
          <c:showBubbleSize val="0"/>
        </c:dLbls>
        <c:gapWidth val="150"/>
        <c:axId val="56754944"/>
        <c:axId val="56756096"/>
      </c:barChart>
      <c:catAx>
        <c:axId val="56754944"/>
        <c:scaling>
          <c:orientation val="minMax"/>
        </c:scaling>
        <c:delete val="0"/>
        <c:axPos val="b"/>
        <c:majorTickMark val="out"/>
        <c:minorTickMark val="none"/>
        <c:tickLblPos val="nextTo"/>
        <c:crossAx val="56756096"/>
        <c:crosses val="autoZero"/>
        <c:auto val="1"/>
        <c:lblAlgn val="ctr"/>
        <c:lblOffset val="100"/>
        <c:noMultiLvlLbl val="0"/>
      </c:catAx>
      <c:valAx>
        <c:axId val="56756096"/>
        <c:scaling>
          <c:orientation val="minMax"/>
        </c:scaling>
        <c:delete val="0"/>
        <c:axPos val="l"/>
        <c:numFmt formatCode="0" sourceLinked="1"/>
        <c:majorTickMark val="out"/>
        <c:minorTickMark val="none"/>
        <c:tickLblPos val="nextTo"/>
        <c:crossAx val="56754944"/>
        <c:crosses val="autoZero"/>
        <c:crossBetween val="between"/>
      </c:valAx>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800" b="1" i="0" baseline="0">
                <a:effectLst/>
              </a:rPr>
              <a:t>Changes in 8</a:t>
            </a:r>
            <a:r>
              <a:rPr lang="en-US" sz="1800" b="1" i="0" baseline="30000">
                <a:effectLst/>
              </a:rPr>
              <a:t>th</a:t>
            </a:r>
            <a:r>
              <a:rPr lang="en-US" sz="1800" b="1" i="0" baseline="0">
                <a:effectLst/>
              </a:rPr>
              <a:t> Grade Math Scores 2003-2013</a:t>
            </a:r>
            <a:endParaRPr lang="en-US">
              <a:effectLst/>
            </a:endParaRPr>
          </a:p>
        </c:rich>
      </c:tx>
      <c:layout/>
      <c:overlay val="0"/>
    </c:title>
    <c:autoTitleDeleted val="0"/>
    <c:plotArea>
      <c:layout/>
      <c:barChart>
        <c:barDir val="col"/>
        <c:grouping val="clustered"/>
        <c:varyColors val="0"/>
        <c:ser>
          <c:idx val="0"/>
          <c:order val="0"/>
          <c:spPr>
            <a:effectLst>
              <a:outerShdw blurRad="50800" dist="38100" dir="2700000" algn="tl" rotWithShape="0">
                <a:prstClr val="black">
                  <a:alpha val="40000"/>
                </a:prstClr>
              </a:outerShdw>
            </a:effectLst>
          </c:spPr>
          <c:invertIfNegative val="0"/>
          <c:dPt>
            <c:idx val="4"/>
            <c:invertIfNegative val="0"/>
            <c:bubble3D val="0"/>
            <c:spPr>
              <a:solidFill>
                <a:srgbClr val="7030A0"/>
              </a:solidFill>
              <a:effectLst>
                <a:outerShdw blurRad="50800" dist="38100" dir="2700000" algn="tl" rotWithShape="0">
                  <a:prstClr val="black">
                    <a:alpha val="40000"/>
                  </a:prstClr>
                </a:outerShdw>
              </a:effectLst>
            </c:spPr>
          </c:dPt>
          <c:dPt>
            <c:idx val="8"/>
            <c:invertIfNegative val="0"/>
            <c:bubble3D val="0"/>
            <c:spPr>
              <a:solidFill>
                <a:srgbClr val="FF0000"/>
              </a:solidFill>
              <a:effectLst>
                <a:outerShdw blurRad="50800" dist="38100" dir="2700000" algn="tl" rotWithShape="0">
                  <a:prstClr val="black">
                    <a:alpha val="40000"/>
                  </a:prstClr>
                </a:outerShdw>
              </a:effectLst>
            </c:spPr>
          </c:dPt>
          <c:dLbls>
            <c:dLbl>
              <c:idx val="10"/>
              <c:layout>
                <c:manualLayout>
                  <c:x val="-1.0185067526415994E-16"/>
                  <c:y val="0.11574074074074066"/>
                </c:manualLayout>
              </c:layout>
              <c:dLblPos val="outEnd"/>
              <c:showLegendKey val="0"/>
              <c:showVal val="1"/>
              <c:showCatName val="0"/>
              <c:showSerName val="0"/>
              <c:showPercent val="0"/>
              <c:showBubbleSize val="0"/>
            </c:dLbl>
            <c:dLblPos val="outEnd"/>
            <c:showLegendKey val="0"/>
            <c:showVal val="1"/>
            <c:showCatName val="0"/>
            <c:showSerName val="0"/>
            <c:showPercent val="0"/>
            <c:showBubbleSize val="0"/>
            <c:showLeaderLines val="0"/>
          </c:dLbls>
          <c:cat>
            <c:strRef>
              <c:f>Black!$L$4:$L$14</c:f>
              <c:strCache>
                <c:ptCount val="11"/>
                <c:pt idx="0">
                  <c:v>LA</c:v>
                </c:pt>
                <c:pt idx="1">
                  <c:v>Boston</c:v>
                </c:pt>
                <c:pt idx="2">
                  <c:v>Atlanta</c:v>
                </c:pt>
                <c:pt idx="3">
                  <c:v>Chicago</c:v>
                </c:pt>
                <c:pt idx="4">
                  <c:v>Large City</c:v>
                </c:pt>
                <c:pt idx="5">
                  <c:v>Charlotte</c:v>
                </c:pt>
                <c:pt idx="6">
                  <c:v>DC</c:v>
                </c:pt>
                <c:pt idx="7">
                  <c:v>Houston</c:v>
                </c:pt>
                <c:pt idx="8">
                  <c:v>NYC</c:v>
                </c:pt>
                <c:pt idx="9">
                  <c:v>San Diego</c:v>
                </c:pt>
                <c:pt idx="10">
                  <c:v>Cleveland</c:v>
                </c:pt>
              </c:strCache>
            </c:strRef>
          </c:cat>
          <c:val>
            <c:numRef>
              <c:f>Black!$M$4:$M$14</c:f>
              <c:numCache>
                <c:formatCode>0</c:formatCode>
                <c:ptCount val="11"/>
                <c:pt idx="0">
                  <c:v>21.846179392815998</c:v>
                </c:pt>
                <c:pt idx="1">
                  <c:v>20.33011068555399</c:v>
                </c:pt>
                <c:pt idx="2">
                  <c:v>19.613557764458989</c:v>
                </c:pt>
                <c:pt idx="3">
                  <c:v>14.184867867499975</c:v>
                </c:pt>
                <c:pt idx="4">
                  <c:v>13.680585503768981</c:v>
                </c:pt>
                <c:pt idx="5">
                  <c:v>13.082028518366997</c:v>
                </c:pt>
                <c:pt idx="6">
                  <c:v>13.022069717018013</c:v>
                </c:pt>
                <c:pt idx="7">
                  <c:v>11.606581304705003</c:v>
                </c:pt>
                <c:pt idx="8">
                  <c:v>9.4458054487699883</c:v>
                </c:pt>
                <c:pt idx="9">
                  <c:v>8.5291767556129798</c:v>
                </c:pt>
                <c:pt idx="10">
                  <c:v>-7.1378617112998199E-2</c:v>
                </c:pt>
              </c:numCache>
            </c:numRef>
          </c:val>
        </c:ser>
        <c:dLbls>
          <c:dLblPos val="outEnd"/>
          <c:showLegendKey val="0"/>
          <c:showVal val="1"/>
          <c:showCatName val="0"/>
          <c:showSerName val="0"/>
          <c:showPercent val="0"/>
          <c:showBubbleSize val="0"/>
        </c:dLbls>
        <c:gapWidth val="150"/>
        <c:axId val="79659776"/>
        <c:axId val="79663488"/>
      </c:barChart>
      <c:catAx>
        <c:axId val="79659776"/>
        <c:scaling>
          <c:orientation val="minMax"/>
        </c:scaling>
        <c:delete val="0"/>
        <c:axPos val="b"/>
        <c:majorTickMark val="out"/>
        <c:minorTickMark val="none"/>
        <c:tickLblPos val="nextTo"/>
        <c:crossAx val="79663488"/>
        <c:crosses val="autoZero"/>
        <c:auto val="1"/>
        <c:lblAlgn val="ctr"/>
        <c:lblOffset val="100"/>
        <c:noMultiLvlLbl val="0"/>
      </c:catAx>
      <c:valAx>
        <c:axId val="79663488"/>
        <c:scaling>
          <c:orientation val="minMax"/>
        </c:scaling>
        <c:delete val="0"/>
        <c:axPos val="l"/>
        <c:numFmt formatCode="0" sourceLinked="1"/>
        <c:majorTickMark val="out"/>
        <c:minorTickMark val="none"/>
        <c:tickLblPos val="nextTo"/>
        <c:crossAx val="79659776"/>
        <c:crosses val="autoZero"/>
        <c:crossBetween val="between"/>
      </c:valAx>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800" b="1" i="0" baseline="0">
                <a:effectLst/>
              </a:rPr>
              <a:t>Changes in 4th Grade Reading 2003-2013</a:t>
            </a:r>
            <a:endParaRPr lang="en-US">
              <a:effectLst/>
            </a:endParaRPr>
          </a:p>
        </c:rich>
      </c:tx>
      <c:layout/>
      <c:overlay val="0"/>
    </c:title>
    <c:autoTitleDeleted val="0"/>
    <c:plotArea>
      <c:layout/>
      <c:barChart>
        <c:barDir val="col"/>
        <c:grouping val="clustered"/>
        <c:varyColors val="0"/>
        <c:ser>
          <c:idx val="0"/>
          <c:order val="0"/>
          <c:spPr>
            <a:effectLst>
              <a:outerShdw blurRad="50800" dist="38100" dir="2700000" algn="tl" rotWithShape="0">
                <a:prstClr val="black">
                  <a:alpha val="40000"/>
                </a:prstClr>
              </a:outerShdw>
            </a:effectLst>
          </c:spPr>
          <c:invertIfNegative val="0"/>
          <c:dPt>
            <c:idx val="5"/>
            <c:invertIfNegative val="0"/>
            <c:bubble3D val="0"/>
            <c:spPr>
              <a:solidFill>
                <a:srgbClr val="7030A0"/>
              </a:solidFill>
              <a:effectLst>
                <a:outerShdw blurRad="50800" dist="38100" dir="2700000" algn="tl" rotWithShape="0">
                  <a:prstClr val="black">
                    <a:alpha val="40000"/>
                  </a:prstClr>
                </a:outerShdw>
              </a:effectLst>
            </c:spPr>
          </c:dPt>
          <c:dLbls>
            <c:dLbl>
              <c:idx val="9"/>
              <c:layout>
                <c:manualLayout>
                  <c:x val="1.0185067526415994E-16"/>
                  <c:y val="0.10185185185185185"/>
                </c:manualLayout>
              </c:layout>
              <c:dLblPos val="outEnd"/>
              <c:showLegendKey val="0"/>
              <c:showVal val="1"/>
              <c:showCatName val="0"/>
              <c:showSerName val="0"/>
              <c:showPercent val="0"/>
              <c:showBubbleSize val="0"/>
            </c:dLbl>
            <c:dLbl>
              <c:idx val="10"/>
              <c:layout>
                <c:manualLayout>
                  <c:x val="0"/>
                  <c:y val="0.16666703120443277"/>
                </c:manualLayout>
              </c:layout>
              <c:dLblPos val="outEnd"/>
              <c:showLegendKey val="0"/>
              <c:showVal val="1"/>
              <c:showCatName val="0"/>
              <c:showSerName val="0"/>
              <c:showPercent val="0"/>
              <c:showBubbleSize val="0"/>
            </c:dLbl>
            <c:dLblPos val="outEnd"/>
            <c:showLegendKey val="0"/>
            <c:showVal val="1"/>
            <c:showCatName val="0"/>
            <c:showSerName val="0"/>
            <c:showPercent val="0"/>
            <c:showBubbleSize val="0"/>
            <c:showLeaderLines val="0"/>
          </c:dLbls>
          <c:cat>
            <c:strRef>
              <c:f>White!$F$19:$F$29</c:f>
              <c:strCache>
                <c:ptCount val="11"/>
                <c:pt idx="0">
                  <c:v>LA</c:v>
                </c:pt>
                <c:pt idx="1">
                  <c:v>Chicago</c:v>
                </c:pt>
                <c:pt idx="2">
                  <c:v>Boston</c:v>
                </c:pt>
                <c:pt idx="3">
                  <c:v>San Diego</c:v>
                </c:pt>
                <c:pt idx="4">
                  <c:v>Charlotte</c:v>
                </c:pt>
                <c:pt idx="5">
                  <c:v>Large City</c:v>
                </c:pt>
                <c:pt idx="6">
                  <c:v>DC</c:v>
                </c:pt>
                <c:pt idx="7">
                  <c:v>Houston</c:v>
                </c:pt>
                <c:pt idx="8">
                  <c:v>Atlanta</c:v>
                </c:pt>
                <c:pt idx="9">
                  <c:v>NYC</c:v>
                </c:pt>
                <c:pt idx="10">
                  <c:v>Cleveland</c:v>
                </c:pt>
              </c:strCache>
            </c:strRef>
          </c:cat>
          <c:val>
            <c:numRef>
              <c:f>White!$G$19:$G$29</c:f>
              <c:numCache>
                <c:formatCode>0</c:formatCode>
                <c:ptCount val="11"/>
                <c:pt idx="0">
                  <c:v>19.459822810361004</c:v>
                </c:pt>
                <c:pt idx="1">
                  <c:v>14.513520817521027</c:v>
                </c:pt>
                <c:pt idx="2">
                  <c:v>12.471958391958992</c:v>
                </c:pt>
                <c:pt idx="3">
                  <c:v>9.279444257577012</c:v>
                </c:pt>
                <c:pt idx="4">
                  <c:v>8.1590345141659952</c:v>
                </c:pt>
                <c:pt idx="5">
                  <c:v>8.4783078208199925</c:v>
                </c:pt>
                <c:pt idx="6">
                  <c:v>6.0350362717380222</c:v>
                </c:pt>
                <c:pt idx="7">
                  <c:v>3.110655399533016</c:v>
                </c:pt>
                <c:pt idx="8">
                  <c:v>1.6336898195879996</c:v>
                </c:pt>
                <c:pt idx="9">
                  <c:v>-0.17986841477900839</c:v>
                </c:pt>
                <c:pt idx="10">
                  <c:v>-2.3430549721259979</c:v>
                </c:pt>
              </c:numCache>
            </c:numRef>
          </c:val>
        </c:ser>
        <c:dLbls>
          <c:dLblPos val="outEnd"/>
          <c:showLegendKey val="0"/>
          <c:showVal val="1"/>
          <c:showCatName val="0"/>
          <c:showSerName val="0"/>
          <c:showPercent val="0"/>
          <c:showBubbleSize val="0"/>
        </c:dLbls>
        <c:gapWidth val="150"/>
        <c:axId val="77950976"/>
        <c:axId val="77954048"/>
      </c:barChart>
      <c:catAx>
        <c:axId val="77950976"/>
        <c:scaling>
          <c:orientation val="minMax"/>
        </c:scaling>
        <c:delete val="0"/>
        <c:axPos val="b"/>
        <c:majorTickMark val="out"/>
        <c:minorTickMark val="none"/>
        <c:tickLblPos val="nextTo"/>
        <c:crossAx val="77954048"/>
        <c:crosses val="autoZero"/>
        <c:auto val="1"/>
        <c:lblAlgn val="ctr"/>
        <c:lblOffset val="100"/>
        <c:noMultiLvlLbl val="0"/>
      </c:catAx>
      <c:valAx>
        <c:axId val="77954048"/>
        <c:scaling>
          <c:orientation val="minMax"/>
        </c:scaling>
        <c:delete val="0"/>
        <c:axPos val="l"/>
        <c:numFmt formatCode="0" sourceLinked="1"/>
        <c:majorTickMark val="out"/>
        <c:minorTickMark val="none"/>
        <c:tickLblPos val="nextTo"/>
        <c:crossAx val="77950976"/>
        <c:crosses val="autoZero"/>
        <c:crossBetween val="between"/>
      </c:valAx>
    </c:plotArea>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800" b="1" i="0" baseline="0">
                <a:effectLst/>
              </a:rPr>
              <a:t>Changes in 4th Grade Math 2003-2013</a:t>
            </a:r>
            <a:endParaRPr lang="en-US">
              <a:effectLst/>
            </a:endParaRPr>
          </a:p>
        </c:rich>
      </c:tx>
      <c:layout/>
      <c:overlay val="0"/>
    </c:title>
    <c:autoTitleDeleted val="0"/>
    <c:plotArea>
      <c:layout/>
      <c:barChart>
        <c:barDir val="col"/>
        <c:grouping val="clustered"/>
        <c:varyColors val="0"/>
        <c:ser>
          <c:idx val="0"/>
          <c:order val="0"/>
          <c:spPr>
            <a:effectLst>
              <a:outerShdw blurRad="50800" dist="38100" dir="2700000" algn="tl" rotWithShape="0">
                <a:prstClr val="black">
                  <a:alpha val="40000"/>
                </a:prstClr>
              </a:outerShdw>
            </a:effectLst>
          </c:spPr>
          <c:invertIfNegative val="0"/>
          <c:dPt>
            <c:idx val="6"/>
            <c:invertIfNegative val="0"/>
            <c:bubble3D val="0"/>
            <c:spPr>
              <a:solidFill>
                <a:srgbClr val="7030A0"/>
              </a:solidFill>
              <a:effectLst>
                <a:outerShdw blurRad="50800" dist="38100" dir="2700000" algn="tl" rotWithShape="0">
                  <a:prstClr val="black">
                    <a:alpha val="40000"/>
                  </a:prstClr>
                </a:outerShdw>
              </a:effectLst>
            </c:spPr>
          </c:dPt>
          <c:dPt>
            <c:idx val="7"/>
            <c:invertIfNegative val="0"/>
            <c:bubble3D val="0"/>
            <c:spPr>
              <a:solidFill>
                <a:srgbClr val="FF0000"/>
              </a:solidFill>
              <a:effectLst>
                <a:outerShdw blurRad="50800" dist="38100" dir="2700000" algn="tl" rotWithShape="0">
                  <a:prstClr val="black">
                    <a:alpha val="40000"/>
                  </a:prstClr>
                </a:outerShdw>
              </a:effectLst>
            </c:spPr>
          </c:dPt>
          <c:cat>
            <c:strRef>
              <c:f>White!$L$18:$L$28</c:f>
              <c:strCache>
                <c:ptCount val="11"/>
                <c:pt idx="0">
                  <c:v>Chicago</c:v>
                </c:pt>
                <c:pt idx="1">
                  <c:v>Boston</c:v>
                </c:pt>
                <c:pt idx="2">
                  <c:v>San Diego</c:v>
                </c:pt>
                <c:pt idx="3">
                  <c:v>DC</c:v>
                </c:pt>
                <c:pt idx="4">
                  <c:v>LA</c:v>
                </c:pt>
                <c:pt idx="5">
                  <c:v>Atlanta</c:v>
                </c:pt>
                <c:pt idx="6">
                  <c:v>Large City</c:v>
                </c:pt>
                <c:pt idx="7">
                  <c:v>NYC</c:v>
                </c:pt>
                <c:pt idx="8">
                  <c:v>Houston</c:v>
                </c:pt>
                <c:pt idx="9">
                  <c:v>Charlotte</c:v>
                </c:pt>
                <c:pt idx="10">
                  <c:v>Cleveland</c:v>
                </c:pt>
              </c:strCache>
            </c:strRef>
          </c:cat>
          <c:val>
            <c:numRef>
              <c:f>White!$M$18:$M$28</c:f>
              <c:numCache>
                <c:formatCode>0</c:formatCode>
                <c:ptCount val="11"/>
                <c:pt idx="0">
                  <c:v>25.318870727691007</c:v>
                </c:pt>
                <c:pt idx="1">
                  <c:v>20.514907679219988</c:v>
                </c:pt>
                <c:pt idx="2">
                  <c:v>17.289026769721005</c:v>
                </c:pt>
                <c:pt idx="3">
                  <c:v>15.014525424193948</c:v>
                </c:pt>
                <c:pt idx="4">
                  <c:v>13.176386540481019</c:v>
                </c:pt>
                <c:pt idx="5">
                  <c:v>11.837664706345038</c:v>
                </c:pt>
                <c:pt idx="6">
                  <c:v>10.91803224404299</c:v>
                </c:pt>
                <c:pt idx="7">
                  <c:v>7.2482268653420192</c:v>
                </c:pt>
                <c:pt idx="8">
                  <c:v>7.1449464551579638</c:v>
                </c:pt>
                <c:pt idx="9">
                  <c:v>6.9209304542160339</c:v>
                </c:pt>
                <c:pt idx="10">
                  <c:v>6.1987852762996454E-2</c:v>
                </c:pt>
              </c:numCache>
            </c:numRef>
          </c:val>
        </c:ser>
        <c:dLbls>
          <c:dLblPos val="outEnd"/>
          <c:showLegendKey val="0"/>
          <c:showVal val="1"/>
          <c:showCatName val="0"/>
          <c:showSerName val="0"/>
          <c:showPercent val="0"/>
          <c:showBubbleSize val="0"/>
        </c:dLbls>
        <c:gapWidth val="150"/>
        <c:axId val="80945536"/>
        <c:axId val="80947072"/>
      </c:barChart>
      <c:catAx>
        <c:axId val="80945536"/>
        <c:scaling>
          <c:orientation val="minMax"/>
        </c:scaling>
        <c:delete val="0"/>
        <c:axPos val="b"/>
        <c:majorTickMark val="out"/>
        <c:minorTickMark val="none"/>
        <c:tickLblPos val="nextTo"/>
        <c:crossAx val="80947072"/>
        <c:crosses val="autoZero"/>
        <c:auto val="1"/>
        <c:lblAlgn val="ctr"/>
        <c:lblOffset val="100"/>
        <c:noMultiLvlLbl val="0"/>
      </c:catAx>
      <c:valAx>
        <c:axId val="80947072"/>
        <c:scaling>
          <c:orientation val="minMax"/>
        </c:scaling>
        <c:delete val="0"/>
        <c:axPos val="l"/>
        <c:numFmt formatCode="0" sourceLinked="1"/>
        <c:majorTickMark val="out"/>
        <c:minorTickMark val="none"/>
        <c:tickLblPos val="nextTo"/>
        <c:crossAx val="80945536"/>
        <c:crosses val="autoZero"/>
        <c:crossBetween val="between"/>
      </c:valAx>
    </c:plotArea>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800" b="1" i="0" baseline="0">
                <a:effectLst/>
              </a:rPr>
              <a:t>Changes in 8th Grade Reading 2003-2013</a:t>
            </a:r>
            <a:endParaRPr lang="en-US">
              <a:effectLst/>
            </a:endParaRPr>
          </a:p>
        </c:rich>
      </c:tx>
      <c:layout/>
      <c:overlay val="0"/>
    </c:title>
    <c:autoTitleDeleted val="0"/>
    <c:plotArea>
      <c:layout/>
      <c:barChart>
        <c:barDir val="col"/>
        <c:grouping val="clustered"/>
        <c:varyColors val="0"/>
        <c:ser>
          <c:idx val="0"/>
          <c:order val="0"/>
          <c:spPr>
            <a:effectLst>
              <a:outerShdw blurRad="50800" dist="38100" dir="2700000" algn="tl" rotWithShape="0">
                <a:prstClr val="black">
                  <a:alpha val="40000"/>
                </a:prstClr>
              </a:outerShdw>
            </a:effectLst>
          </c:spPr>
          <c:invertIfNegative val="0"/>
          <c:dPt>
            <c:idx val="6"/>
            <c:invertIfNegative val="0"/>
            <c:bubble3D val="0"/>
            <c:spPr>
              <a:solidFill>
                <a:srgbClr val="7030A0"/>
              </a:solidFill>
              <a:effectLst>
                <a:outerShdw blurRad="50800" dist="38100" dir="2700000" algn="tl" rotWithShape="0">
                  <a:prstClr val="black">
                    <a:alpha val="40000"/>
                  </a:prstClr>
                </a:outerShdw>
              </a:effectLst>
            </c:spPr>
          </c:dPt>
          <c:dPt>
            <c:idx val="7"/>
            <c:invertIfNegative val="0"/>
            <c:bubble3D val="0"/>
            <c:spPr>
              <a:solidFill>
                <a:srgbClr val="FF0000"/>
              </a:solidFill>
              <a:effectLst>
                <a:outerShdw blurRad="50800" dist="38100" dir="2700000" algn="tl" rotWithShape="0">
                  <a:prstClr val="black">
                    <a:alpha val="40000"/>
                  </a:prstClr>
                </a:outerShdw>
              </a:effectLst>
            </c:spPr>
          </c:dPt>
          <c:dLbls>
            <c:dLblPos val="outEnd"/>
            <c:showLegendKey val="0"/>
            <c:showVal val="1"/>
            <c:showCatName val="0"/>
            <c:showSerName val="0"/>
            <c:showPercent val="0"/>
            <c:showBubbleSize val="0"/>
            <c:showLeaderLines val="0"/>
          </c:dLbls>
          <c:cat>
            <c:strRef>
              <c:f>White!$F$4:$F$12</c:f>
              <c:strCache>
                <c:ptCount val="9"/>
                <c:pt idx="0">
                  <c:v>Chicago</c:v>
                </c:pt>
                <c:pt idx="1">
                  <c:v>Houston</c:v>
                </c:pt>
                <c:pt idx="2">
                  <c:v>San Diego</c:v>
                </c:pt>
                <c:pt idx="3">
                  <c:v>LA</c:v>
                </c:pt>
                <c:pt idx="4">
                  <c:v>Charlotte</c:v>
                </c:pt>
                <c:pt idx="5">
                  <c:v>Boston</c:v>
                </c:pt>
                <c:pt idx="6">
                  <c:v>Large City</c:v>
                </c:pt>
                <c:pt idx="7">
                  <c:v>NYC</c:v>
                </c:pt>
                <c:pt idx="8">
                  <c:v>Cleveland</c:v>
                </c:pt>
              </c:strCache>
            </c:strRef>
          </c:cat>
          <c:val>
            <c:numRef>
              <c:f>White!$G$4:$G$12</c:f>
              <c:numCache>
                <c:formatCode>0</c:formatCode>
                <c:ptCount val="9"/>
                <c:pt idx="0">
                  <c:v>14.399625034557005</c:v>
                </c:pt>
                <c:pt idx="1">
                  <c:v>14.166593369790007</c:v>
                </c:pt>
                <c:pt idx="2">
                  <c:v>11.979903199522028</c:v>
                </c:pt>
                <c:pt idx="3">
                  <c:v>9.7806671506519933</c:v>
                </c:pt>
                <c:pt idx="4">
                  <c:v>8.5138643660739604</c:v>
                </c:pt>
                <c:pt idx="5">
                  <c:v>8.4960222573300257</c:v>
                </c:pt>
                <c:pt idx="6">
                  <c:v>7.9846785796360109</c:v>
                </c:pt>
                <c:pt idx="7">
                  <c:v>4.0454711369220036</c:v>
                </c:pt>
                <c:pt idx="8">
                  <c:v>0.13681675989099062</c:v>
                </c:pt>
              </c:numCache>
            </c:numRef>
          </c:val>
        </c:ser>
        <c:dLbls>
          <c:showLegendKey val="0"/>
          <c:showVal val="0"/>
          <c:showCatName val="0"/>
          <c:showSerName val="0"/>
          <c:showPercent val="0"/>
          <c:showBubbleSize val="0"/>
        </c:dLbls>
        <c:gapWidth val="150"/>
        <c:axId val="87997056"/>
        <c:axId val="87998848"/>
      </c:barChart>
      <c:catAx>
        <c:axId val="87997056"/>
        <c:scaling>
          <c:orientation val="minMax"/>
        </c:scaling>
        <c:delete val="0"/>
        <c:axPos val="b"/>
        <c:majorTickMark val="out"/>
        <c:minorTickMark val="none"/>
        <c:tickLblPos val="nextTo"/>
        <c:crossAx val="87998848"/>
        <c:crosses val="autoZero"/>
        <c:auto val="1"/>
        <c:lblAlgn val="ctr"/>
        <c:lblOffset val="100"/>
        <c:noMultiLvlLbl val="0"/>
      </c:catAx>
      <c:valAx>
        <c:axId val="87998848"/>
        <c:scaling>
          <c:orientation val="minMax"/>
        </c:scaling>
        <c:delete val="0"/>
        <c:axPos val="l"/>
        <c:numFmt formatCode="0" sourceLinked="1"/>
        <c:majorTickMark val="out"/>
        <c:minorTickMark val="none"/>
        <c:tickLblPos val="nextTo"/>
        <c:crossAx val="87997056"/>
        <c:crosses val="autoZero"/>
        <c:crossBetween val="between"/>
      </c:valAx>
    </c:plotArea>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800" b="1" i="0" baseline="0">
                <a:effectLst/>
              </a:rPr>
              <a:t>Changes in 8th Grade Math 2003-2013</a:t>
            </a:r>
            <a:endParaRPr lang="en-US">
              <a:effectLst/>
            </a:endParaRPr>
          </a:p>
        </c:rich>
      </c:tx>
      <c:layout/>
      <c:overlay val="0"/>
    </c:title>
    <c:autoTitleDeleted val="0"/>
    <c:plotArea>
      <c:layout/>
      <c:barChart>
        <c:barDir val="col"/>
        <c:grouping val="clustered"/>
        <c:varyColors val="0"/>
        <c:ser>
          <c:idx val="0"/>
          <c:order val="0"/>
          <c:spPr>
            <a:effectLst>
              <a:outerShdw blurRad="50800" dist="38100" dir="2700000" algn="tl" rotWithShape="0">
                <a:prstClr val="black">
                  <a:alpha val="40000"/>
                </a:prstClr>
              </a:outerShdw>
            </a:effectLst>
          </c:spPr>
          <c:invertIfNegative val="0"/>
          <c:dPt>
            <c:idx val="6"/>
            <c:invertIfNegative val="0"/>
            <c:bubble3D val="0"/>
            <c:spPr>
              <a:solidFill>
                <a:srgbClr val="FF0000"/>
              </a:solidFill>
              <a:effectLst>
                <a:outerShdw blurRad="50800" dist="38100" dir="2700000" algn="tl" rotWithShape="0">
                  <a:prstClr val="black">
                    <a:alpha val="40000"/>
                  </a:prstClr>
                </a:outerShdw>
              </a:effectLst>
            </c:spPr>
          </c:dPt>
          <c:dPt>
            <c:idx val="8"/>
            <c:invertIfNegative val="0"/>
            <c:bubble3D val="0"/>
            <c:spPr>
              <a:solidFill>
                <a:srgbClr val="7030A0"/>
              </a:solidFill>
              <a:effectLst>
                <a:outerShdw blurRad="50800" dist="38100" dir="2700000" algn="tl" rotWithShape="0">
                  <a:prstClr val="black">
                    <a:alpha val="40000"/>
                  </a:prstClr>
                </a:outerShdw>
              </a:effectLst>
            </c:spPr>
          </c:dPt>
          <c:dLbls>
            <c:dLbl>
              <c:idx val="9"/>
              <c:layout>
                <c:manualLayout>
                  <c:x val="0"/>
                  <c:y val="0.21296296296296305"/>
                </c:manualLayout>
              </c:layout>
              <c:dLblPos val="outEnd"/>
              <c:showLegendKey val="0"/>
              <c:showVal val="1"/>
              <c:showCatName val="0"/>
              <c:showSerName val="0"/>
              <c:showPercent val="0"/>
              <c:showBubbleSize val="0"/>
            </c:dLbl>
            <c:dLblPos val="outEnd"/>
            <c:showLegendKey val="0"/>
            <c:showVal val="1"/>
            <c:showCatName val="0"/>
            <c:showSerName val="0"/>
            <c:showPercent val="0"/>
            <c:showBubbleSize val="0"/>
            <c:showLeaderLines val="0"/>
          </c:dLbls>
          <c:cat>
            <c:strRef>
              <c:f>White!$L$4:$L$13</c:f>
              <c:strCache>
                <c:ptCount val="10"/>
                <c:pt idx="0">
                  <c:v>Boston</c:v>
                </c:pt>
                <c:pt idx="1">
                  <c:v>Houston</c:v>
                </c:pt>
                <c:pt idx="2">
                  <c:v>Chicago</c:v>
                </c:pt>
                <c:pt idx="3">
                  <c:v>LA</c:v>
                </c:pt>
                <c:pt idx="4">
                  <c:v>San Diego</c:v>
                </c:pt>
                <c:pt idx="5">
                  <c:v>Atlanta</c:v>
                </c:pt>
                <c:pt idx="6">
                  <c:v>NYC</c:v>
                </c:pt>
                <c:pt idx="7">
                  <c:v>Charlotte</c:v>
                </c:pt>
                <c:pt idx="8">
                  <c:v>Large City</c:v>
                </c:pt>
                <c:pt idx="9">
                  <c:v>Cleveland</c:v>
                </c:pt>
              </c:strCache>
            </c:strRef>
          </c:cat>
          <c:val>
            <c:numRef>
              <c:f>White!$M$4:$M$13</c:f>
              <c:numCache>
                <c:formatCode>0</c:formatCode>
                <c:ptCount val="10"/>
                <c:pt idx="0">
                  <c:v>20.038807281252048</c:v>
                </c:pt>
                <c:pt idx="1">
                  <c:v>18.665878526224049</c:v>
                </c:pt>
                <c:pt idx="2">
                  <c:v>18.338910261532021</c:v>
                </c:pt>
                <c:pt idx="3">
                  <c:v>15.703768854004011</c:v>
                </c:pt>
                <c:pt idx="4">
                  <c:v>15.260527208610029</c:v>
                </c:pt>
                <c:pt idx="5">
                  <c:v>13.225956472331006</c:v>
                </c:pt>
                <c:pt idx="6">
                  <c:v>12.169418765170008</c:v>
                </c:pt>
                <c:pt idx="7">
                  <c:v>11.654692394744984</c:v>
                </c:pt>
                <c:pt idx="8">
                  <c:v>9.9877457927180444</c:v>
                </c:pt>
                <c:pt idx="9">
                  <c:v>-4.2176834868189985</c:v>
                </c:pt>
              </c:numCache>
            </c:numRef>
          </c:val>
        </c:ser>
        <c:dLbls>
          <c:showLegendKey val="0"/>
          <c:showVal val="0"/>
          <c:showCatName val="0"/>
          <c:showSerName val="0"/>
          <c:showPercent val="0"/>
          <c:showBubbleSize val="0"/>
        </c:dLbls>
        <c:gapWidth val="150"/>
        <c:axId val="81413248"/>
        <c:axId val="81414784"/>
      </c:barChart>
      <c:catAx>
        <c:axId val="81413248"/>
        <c:scaling>
          <c:orientation val="minMax"/>
        </c:scaling>
        <c:delete val="0"/>
        <c:axPos val="b"/>
        <c:majorTickMark val="out"/>
        <c:minorTickMark val="none"/>
        <c:tickLblPos val="nextTo"/>
        <c:crossAx val="81414784"/>
        <c:crosses val="autoZero"/>
        <c:auto val="1"/>
        <c:lblAlgn val="ctr"/>
        <c:lblOffset val="100"/>
        <c:noMultiLvlLbl val="0"/>
      </c:catAx>
      <c:valAx>
        <c:axId val="81414784"/>
        <c:scaling>
          <c:orientation val="minMax"/>
        </c:scaling>
        <c:delete val="0"/>
        <c:axPos val="l"/>
        <c:numFmt formatCode="0" sourceLinked="1"/>
        <c:majorTickMark val="out"/>
        <c:minorTickMark val="none"/>
        <c:tickLblPos val="nextTo"/>
        <c:crossAx val="81413248"/>
        <c:crosses val="autoZero"/>
        <c:crossBetween val="between"/>
      </c:valAx>
    </c:plotArea>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9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5693"/>
          </a:xfrm>
          <a:prstGeom prst="rect">
            <a:avLst/>
          </a:prstGeom>
        </p:spPr>
        <p:txBody>
          <a:bodyPr vert="horz" lIns="91440" tIns="45720" rIns="91440" bIns="45720" rtlCol="0"/>
          <a:lstStyle>
            <a:lvl1pPr algn="r">
              <a:defRPr sz="1200"/>
            </a:lvl1pPr>
          </a:lstStyle>
          <a:p>
            <a:fld id="{CA841061-D62F-4DCD-BE91-DFEB9C478421}" type="datetimeFigureOut">
              <a:rPr lang="en-US" smtClean="0"/>
              <a:pPr/>
              <a:t>5/23/2015</a:t>
            </a:fld>
            <a:endParaRPr lang="en-US" dirty="0"/>
          </a:p>
        </p:txBody>
      </p:sp>
      <p:sp>
        <p:nvSpPr>
          <p:cNvPr id="4" name="Slide Image Placeholder 3"/>
          <p:cNvSpPr>
            <a:spLocks noGrp="1" noRot="1" noChangeAspect="1"/>
          </p:cNvSpPr>
          <p:nvPr>
            <p:ph type="sldImg" idx="2"/>
          </p:nvPr>
        </p:nvSpPr>
        <p:spPr>
          <a:xfrm>
            <a:off x="1101725" y="698500"/>
            <a:ext cx="4654550" cy="34925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24085"/>
            <a:ext cx="5486400" cy="41912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6553"/>
            <a:ext cx="2971800" cy="465693"/>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46553"/>
            <a:ext cx="2971800" cy="465693"/>
          </a:xfrm>
          <a:prstGeom prst="rect">
            <a:avLst/>
          </a:prstGeom>
        </p:spPr>
        <p:txBody>
          <a:bodyPr vert="horz" lIns="91440" tIns="45720" rIns="91440" bIns="45720" rtlCol="0" anchor="b"/>
          <a:lstStyle>
            <a:lvl1pPr algn="r">
              <a:defRPr sz="1200"/>
            </a:lvl1pPr>
          </a:lstStyle>
          <a:p>
            <a:fld id="{C787DE80-F252-4909-B454-3302FF737351}" type="slidenum">
              <a:rPr lang="en-US" smtClean="0"/>
              <a:pPr/>
              <a:t>‹#›</a:t>
            </a:fld>
            <a:endParaRPr lang="en-US" dirty="0"/>
          </a:p>
        </p:txBody>
      </p:sp>
    </p:spTree>
    <p:extLst>
      <p:ext uri="{BB962C8B-B14F-4D97-AF65-F5344CB8AC3E}">
        <p14:creationId xmlns:p14="http://schemas.microsoft.com/office/powerpoint/2010/main" val="1758680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787DE80-F252-4909-B454-3302FF737351}"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787DE80-F252-4909-B454-3302FF737351}"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787DE80-F252-4909-B454-3302FF737351}"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787DE80-F252-4909-B454-3302FF737351}"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787DE80-F252-4909-B454-3302FF737351}"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787DE80-F252-4909-B454-3302FF737351}"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787DE80-F252-4909-B454-3302FF737351}"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787DE80-F252-4909-B454-3302FF737351}"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87DE80-F252-4909-B454-3302FF737351}" type="slidenum">
              <a:rPr lang="en-US" smtClean="0"/>
              <a:pPr/>
              <a:t>17</a:t>
            </a:fld>
            <a:endParaRPr lang="en-US" dirty="0"/>
          </a:p>
        </p:txBody>
      </p:sp>
    </p:spTree>
    <p:extLst>
      <p:ext uri="{BB962C8B-B14F-4D97-AF65-F5344CB8AC3E}">
        <p14:creationId xmlns:p14="http://schemas.microsoft.com/office/powerpoint/2010/main" val="26711518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87DE80-F252-4909-B454-3302FF737351}" type="slidenum">
              <a:rPr lang="en-US" smtClean="0"/>
              <a:pPr/>
              <a:t>18</a:t>
            </a:fld>
            <a:endParaRPr lang="en-US" dirty="0"/>
          </a:p>
        </p:txBody>
      </p:sp>
    </p:spTree>
    <p:extLst>
      <p:ext uri="{BB962C8B-B14F-4D97-AF65-F5344CB8AC3E}">
        <p14:creationId xmlns:p14="http://schemas.microsoft.com/office/powerpoint/2010/main" val="12805212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87DE80-F252-4909-B454-3302FF737351}" type="slidenum">
              <a:rPr lang="en-US" smtClean="0"/>
              <a:pPr/>
              <a:t>19</a:t>
            </a:fld>
            <a:endParaRPr lang="en-US" dirty="0"/>
          </a:p>
        </p:txBody>
      </p:sp>
    </p:spTree>
    <p:extLst>
      <p:ext uri="{BB962C8B-B14F-4D97-AF65-F5344CB8AC3E}">
        <p14:creationId xmlns:p14="http://schemas.microsoft.com/office/powerpoint/2010/main" val="26711518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787DE80-F252-4909-B454-3302FF737351}"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787DE80-F252-4909-B454-3302FF737351}"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787DE80-F252-4909-B454-3302FF737351}" type="slidenum">
              <a:rPr lang="en-US" smtClean="0"/>
              <a:pPr/>
              <a:t>21</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787DE80-F252-4909-B454-3302FF737351}"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87DE80-F252-4909-B454-3302FF737351}" type="slidenum">
              <a:rPr lang="en-US" smtClean="0"/>
              <a:pPr/>
              <a:t>4</a:t>
            </a:fld>
            <a:endParaRPr lang="en-US" dirty="0"/>
          </a:p>
        </p:txBody>
      </p:sp>
    </p:spTree>
    <p:extLst>
      <p:ext uri="{BB962C8B-B14F-4D97-AF65-F5344CB8AC3E}">
        <p14:creationId xmlns:p14="http://schemas.microsoft.com/office/powerpoint/2010/main" val="30911617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787DE80-F252-4909-B454-3302FF737351}"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787DE80-F252-4909-B454-3302FF737351}"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787DE80-F252-4909-B454-3302FF737351}"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787DE80-F252-4909-B454-3302FF737351}"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787DE80-F252-4909-B454-3302FF737351}"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8A432C8-69A7-458B-9684-2BFA64B31948}" type="datetime2">
              <a:rPr lang="en-US" smtClean="0"/>
              <a:pPr/>
              <a:t>Saturday, May 23, 2015</a:t>
            </a:fld>
            <a:endParaRPr lang="en-US" dirty="0"/>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C057FC-95B6-4D89-AFDA-ABA33EE921E5}" type="datetime2">
              <a:rPr lang="en-US" smtClean="0"/>
              <a:pPr/>
              <a:t>Saturday, May 23, 2015</a:t>
            </a:fld>
            <a:endParaRPr lang="en-US" dirty="0"/>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C4549AC-EB31-477F-92A9-B1988E232878}" type="datetime2">
              <a:rPr lang="en-US" smtClean="0"/>
              <a:pPr/>
              <a:t>Saturday, May 23, 2015</a:t>
            </a:fld>
            <a:endParaRPr lang="en-US" dirty="0"/>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96A3A3-94A6-4E5B-AF39-173ACA3E61CC}" type="datetime2">
              <a:rPr lang="en-US" smtClean="0"/>
              <a:pPr/>
              <a:t>Saturday, May 23, 2015</a:t>
            </a:fld>
            <a:endParaRPr lang="en-US" dirty="0"/>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33D019-A32C-4EAD-B8E6-DBDA699692FD}" type="datetime2">
              <a:rPr lang="en-US" smtClean="0"/>
              <a:pPr/>
              <a:t>Saturday, May 23, 2015</a:t>
            </a:fld>
            <a:endParaRPr lang="en-US" dirty="0"/>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dirty="0"/>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CEBA98F-560C-4997-81C4-81D4D9187EAB}" type="datetime2">
              <a:rPr lang="en-US" smtClean="0"/>
              <a:pPr/>
              <a:t>Saturday, May 23, 2015</a:t>
            </a:fld>
            <a:endParaRPr lang="en-US" dirty="0"/>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50972B2-CA5C-437D-87D0-8081271A9E4B}" type="datetime2">
              <a:rPr lang="en-US" smtClean="0"/>
              <a:pPr/>
              <a:t>Saturday, May 23, 2015</a:t>
            </a:fld>
            <a:endParaRPr lang="en-US" dirty="0"/>
          </a:p>
        </p:txBody>
      </p:sp>
      <p:sp>
        <p:nvSpPr>
          <p:cNvPr id="8" name="Footer Placeholder 7"/>
          <p:cNvSpPr>
            <a:spLocks noGrp="1"/>
          </p:cNvSpPr>
          <p:nvPr>
            <p:ph type="ftr" sz="quarter" idx="11"/>
          </p:nvPr>
        </p:nvSpPr>
        <p:spPr/>
        <p:txBody>
          <a:bodyPr/>
          <a:lstStyle/>
          <a:p>
            <a:pPr algn="r"/>
            <a:endParaRPr lang="en-US" dirty="0"/>
          </a:p>
        </p:txBody>
      </p:sp>
      <p:sp>
        <p:nvSpPr>
          <p:cNvPr id="9" name="Slide Number Placeholder 8"/>
          <p:cNvSpPr>
            <a:spLocks noGrp="1"/>
          </p:cNvSpPr>
          <p:nvPr>
            <p:ph type="sldNum" sz="quarter" idx="12"/>
          </p:nvPr>
        </p:nvSpPr>
        <p:spPr/>
        <p:txBody>
          <a:bodyPr/>
          <a:lstStyle/>
          <a:p>
            <a:fld id="{0CFEC368-1D7A-4F81-ABF6-AE0E36BAF64C}" type="slidenum">
              <a:rPr lang="en-US" smtClean="0"/>
              <a:pPr/>
              <a:t>‹#›</a:t>
            </a:fld>
            <a:endParaRPr lang="en-US" dirty="0"/>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CD4847-11EF-4466-A8AD-85CDB7B49118}" type="datetime2">
              <a:rPr lang="en-US" smtClean="0"/>
              <a:pPr/>
              <a:t>Saturday, May 23, 2015</a:t>
            </a:fld>
            <a:endParaRPr lang="en-US" dirty="0"/>
          </a:p>
        </p:txBody>
      </p:sp>
      <p:sp>
        <p:nvSpPr>
          <p:cNvPr id="4" name="Footer Placeholder 3"/>
          <p:cNvSpPr>
            <a:spLocks noGrp="1"/>
          </p:cNvSpPr>
          <p:nvPr>
            <p:ph type="ftr" sz="quarter" idx="11"/>
          </p:nvPr>
        </p:nvSpPr>
        <p:spPr/>
        <p:txBody>
          <a:bodyPr/>
          <a:lstStyle/>
          <a:p>
            <a:pPr algn="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68457A-3AB9-4880-8A0C-9F8524491207}" type="datetime2">
              <a:rPr lang="en-US" smtClean="0"/>
              <a:pPr/>
              <a:t>Saturday, May 23, 2015</a:t>
            </a:fld>
            <a:endParaRPr lang="en-US" dirty="0"/>
          </a:p>
        </p:txBody>
      </p:sp>
      <p:sp>
        <p:nvSpPr>
          <p:cNvPr id="3" name="Footer Placeholder 2"/>
          <p:cNvSpPr>
            <a:spLocks noGrp="1"/>
          </p:cNvSpPr>
          <p:nvPr>
            <p:ph type="ftr" sz="quarter" idx="11"/>
          </p:nvPr>
        </p:nvSpPr>
        <p:spPr/>
        <p:txBody>
          <a:bodyPr/>
          <a:lstStyle/>
          <a:p>
            <a:pPr algn="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E976D3-5B7F-4300-ABED-C91F1B2AE209}" type="datetime2">
              <a:rPr lang="en-US" smtClean="0"/>
              <a:pPr/>
              <a:t>Saturday, May 23, 2015</a:t>
            </a:fld>
            <a:endParaRPr lang="en-US" dirty="0"/>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dirty="0"/>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DC1E59-17DD-41CE-97CA-624A472382D4}" type="datetime2">
              <a:rPr lang="en-US" smtClean="0"/>
              <a:pPr/>
              <a:t>Saturday, May 23, 2015</a:t>
            </a:fld>
            <a:endParaRPr lang="en-US" dirty="0"/>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A80CB818-7379-467D-8E76-EF9D9074A26C}" type="datetime2">
              <a:rPr lang="en-US" smtClean="0"/>
              <a:pPr/>
              <a:t>Saturday, May 23, 2015</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pPr algn="r"/>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0CFEC368-1D7A-4F81-ABF6-AE0E36BAF64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hf sldNum="0"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chart" Target="../charts/chart13.xml"/><Relationship Id="rId5" Type="http://schemas.openxmlformats.org/officeDocument/2006/relationships/chart" Target="../charts/chart12.xml"/><Relationship Id="rId4" Type="http://schemas.openxmlformats.org/officeDocument/2006/relationships/chart" Target="../charts/char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chart" Target="../charts/char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chart" Target="../charts/chart21.xml"/><Relationship Id="rId5" Type="http://schemas.openxmlformats.org/officeDocument/2006/relationships/chart" Target="../charts/chart20.xml"/><Relationship Id="rId4" Type="http://schemas.openxmlformats.org/officeDocument/2006/relationships/chart" Target="../charts/chart1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chart" Target="../charts/chart25.xml"/><Relationship Id="rId5" Type="http://schemas.openxmlformats.org/officeDocument/2006/relationships/chart" Target="../charts/chart24.xml"/><Relationship Id="rId4" Type="http://schemas.openxmlformats.org/officeDocument/2006/relationships/chart" Target="../charts/chart2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chart" Target="../charts/chart29.xml"/><Relationship Id="rId5" Type="http://schemas.openxmlformats.org/officeDocument/2006/relationships/chart" Target="../charts/chart28.xml"/><Relationship Id="rId4" Type="http://schemas.openxmlformats.org/officeDocument/2006/relationships/chart" Target="../charts/chart2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chart" Target="../charts/chart9.xml"/><Relationship Id="rId5" Type="http://schemas.openxmlformats.org/officeDocument/2006/relationships/chart" Target="../charts/chart8.xml"/><Relationship Id="rId4" Type="http://schemas.openxmlformats.org/officeDocument/2006/relationships/chart" Target="../charts/char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10344"/>
            <a:ext cx="7848600" cy="2188482"/>
          </a:xfrm>
        </p:spPr>
        <p:txBody>
          <a:bodyPr/>
          <a:lstStyle/>
          <a:p>
            <a:r>
              <a:rPr lang="en-US" sz="4400" dirty="0" smtClean="0"/>
              <a:t>NYC Achievement Gains compared to other large cities since 2003</a:t>
            </a:r>
          </a:p>
        </p:txBody>
      </p:sp>
      <p:sp>
        <p:nvSpPr>
          <p:cNvPr id="3" name="Subtitle 2"/>
          <p:cNvSpPr>
            <a:spLocks noGrp="1"/>
          </p:cNvSpPr>
          <p:nvPr>
            <p:ph type="subTitle" idx="1"/>
          </p:nvPr>
        </p:nvSpPr>
        <p:spPr/>
        <p:txBody>
          <a:bodyPr>
            <a:noAutofit/>
          </a:bodyPr>
          <a:lstStyle/>
          <a:p>
            <a:r>
              <a:rPr lang="en-US" b="1" i="1" dirty="0" smtClean="0"/>
              <a:t>Changes in NAEP scores 2003 -2013</a:t>
            </a:r>
          </a:p>
          <a:p>
            <a:endParaRPr lang="en-US" dirty="0"/>
          </a:p>
          <a:p>
            <a:endParaRPr lang="en-US" dirty="0" smtClean="0"/>
          </a:p>
          <a:p>
            <a:r>
              <a:rPr lang="en-US" dirty="0" smtClean="0"/>
              <a:t>Class </a:t>
            </a:r>
            <a:r>
              <a:rPr lang="en-US" dirty="0" smtClean="0"/>
              <a:t>Size Matters</a:t>
            </a:r>
          </a:p>
          <a:p>
            <a:r>
              <a:rPr lang="en-US" dirty="0" smtClean="0"/>
              <a:t>August  </a:t>
            </a:r>
            <a:r>
              <a:rPr lang="en-US" dirty="0" smtClean="0"/>
              <a:t>2014</a:t>
            </a:r>
          </a:p>
          <a:p>
            <a:r>
              <a:rPr lang="en-US" b="1" i="1" dirty="0" smtClean="0"/>
              <a:t>www.classsizematters.org</a:t>
            </a:r>
            <a:endParaRPr lang="en-US" b="1" i="1" dirty="0"/>
          </a:p>
        </p:txBody>
      </p:sp>
    </p:spTree>
    <p:extLst>
      <p:ext uri="{BB962C8B-B14F-4D97-AF65-F5344CB8AC3E}">
        <p14:creationId xmlns:p14="http://schemas.microsoft.com/office/powerpoint/2010/main" val="34528433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Subgroup: </a:t>
            </a:r>
            <a:r>
              <a:rPr lang="en-US" sz="3100" b="1" i="1" dirty="0" smtClean="0"/>
              <a:t>Hispanic Students dropped sharply behind peers in reading </a:t>
            </a:r>
            <a:r>
              <a:rPr lang="en-US" sz="3100" b="1" i="1" u="sng" dirty="0" smtClean="0"/>
              <a:t>and </a:t>
            </a:r>
            <a:r>
              <a:rPr lang="en-US" sz="3100" b="1" i="1" dirty="0" smtClean="0"/>
              <a:t>math</a:t>
            </a:r>
            <a:endParaRPr lang="en-US" sz="3100" b="1" i="1" dirty="0"/>
          </a:p>
        </p:txBody>
      </p:sp>
      <p:sp>
        <p:nvSpPr>
          <p:cNvPr id="3" name="Content Placeholder 2"/>
          <p:cNvSpPr>
            <a:spLocks noGrp="1"/>
          </p:cNvSpPr>
          <p:nvPr>
            <p:ph idx="1"/>
          </p:nvPr>
        </p:nvSpPr>
        <p:spPr>
          <a:xfrm>
            <a:off x="470263" y="1600200"/>
            <a:ext cx="8229600" cy="4876800"/>
          </a:xfrm>
        </p:spPr>
        <p:txBody>
          <a:bodyPr>
            <a:normAutofit lnSpcReduction="10000"/>
          </a:bodyPr>
          <a:lstStyle/>
          <a:p>
            <a:r>
              <a:rPr lang="en-US" dirty="0" smtClean="0"/>
              <a:t>In 4</a:t>
            </a:r>
            <a:r>
              <a:rPr lang="en-US" baseline="30000" dirty="0" smtClean="0"/>
              <a:t>th</a:t>
            </a:r>
            <a:r>
              <a:rPr lang="en-US" dirty="0" smtClean="0"/>
              <a:t> grade reading, NYC Hispanic students fell from 1</a:t>
            </a:r>
            <a:r>
              <a:rPr lang="en-US" baseline="30000" dirty="0" smtClean="0"/>
              <a:t>st</a:t>
            </a:r>
            <a:r>
              <a:rPr lang="en-US" dirty="0" smtClean="0"/>
              <a:t> place among large cities to tied for 4</a:t>
            </a:r>
            <a:r>
              <a:rPr lang="en-US" baseline="30000" dirty="0" smtClean="0"/>
              <a:t>th</a:t>
            </a:r>
            <a:r>
              <a:rPr lang="en-US" dirty="0" smtClean="0"/>
              <a:t>.</a:t>
            </a:r>
          </a:p>
          <a:p>
            <a:endParaRPr lang="en-US" dirty="0" smtClean="0"/>
          </a:p>
          <a:p>
            <a:r>
              <a:rPr lang="en-US" dirty="0" smtClean="0"/>
              <a:t>In 4</a:t>
            </a:r>
            <a:r>
              <a:rPr lang="en-US" baseline="30000" dirty="0" smtClean="0"/>
              <a:t>th</a:t>
            </a:r>
            <a:r>
              <a:rPr lang="en-US" dirty="0" smtClean="0"/>
              <a:t> grade math, NYC Hispanic students slipped from tied for 3</a:t>
            </a:r>
            <a:r>
              <a:rPr lang="en-US" baseline="30000" dirty="0" smtClean="0"/>
              <a:t>rd</a:t>
            </a:r>
            <a:r>
              <a:rPr lang="en-US" dirty="0" smtClean="0"/>
              <a:t> place to tied for 7</a:t>
            </a:r>
            <a:r>
              <a:rPr lang="en-US" baseline="30000" dirty="0" smtClean="0"/>
              <a:t>th</a:t>
            </a:r>
            <a:r>
              <a:rPr lang="en-US" dirty="0" smtClean="0"/>
              <a:t> place among other large cities.</a:t>
            </a:r>
          </a:p>
          <a:p>
            <a:endParaRPr lang="en-US" dirty="0" smtClean="0"/>
          </a:p>
          <a:p>
            <a:r>
              <a:rPr lang="en-US" dirty="0" smtClean="0"/>
              <a:t>In 8</a:t>
            </a:r>
            <a:r>
              <a:rPr lang="en-US" baseline="30000" dirty="0" smtClean="0"/>
              <a:t>th</a:t>
            </a:r>
            <a:r>
              <a:rPr lang="en-US" dirty="0" smtClean="0"/>
              <a:t> grade reading, NYC Hispanic students decreased from 2</a:t>
            </a:r>
            <a:r>
              <a:rPr lang="en-US" baseline="30000" dirty="0" smtClean="0"/>
              <a:t>nd</a:t>
            </a:r>
            <a:r>
              <a:rPr lang="en-US" dirty="0" smtClean="0"/>
              <a:t> place to 6</a:t>
            </a:r>
            <a:r>
              <a:rPr lang="en-US" baseline="30000" dirty="0" smtClean="0"/>
              <a:t>th</a:t>
            </a:r>
            <a:r>
              <a:rPr lang="en-US" dirty="0" smtClean="0"/>
              <a:t> place.</a:t>
            </a:r>
          </a:p>
          <a:p>
            <a:endParaRPr lang="en-US" dirty="0" smtClean="0"/>
          </a:p>
          <a:p>
            <a:r>
              <a:rPr lang="en-US" dirty="0" smtClean="0"/>
              <a:t>In 8</a:t>
            </a:r>
            <a:r>
              <a:rPr lang="en-US" baseline="30000" dirty="0" smtClean="0"/>
              <a:t>th</a:t>
            </a:r>
            <a:r>
              <a:rPr lang="en-US" dirty="0" smtClean="0"/>
              <a:t> grade math, NYC Hispanic students came in second to last place in score gains, falling from 3</a:t>
            </a:r>
            <a:r>
              <a:rPr lang="en-US" baseline="30000" dirty="0" smtClean="0"/>
              <a:t>rd</a:t>
            </a:r>
            <a:r>
              <a:rPr lang="en-US" dirty="0" smtClean="0"/>
              <a:t> place to 5</a:t>
            </a:r>
            <a:r>
              <a:rPr lang="en-US" baseline="30000" dirty="0" smtClean="0"/>
              <a:t>th</a:t>
            </a:r>
            <a:r>
              <a:rPr lang="en-US" dirty="0" smtClean="0"/>
              <a:t> place.</a:t>
            </a:r>
            <a:endParaRPr lang="en-US" dirty="0"/>
          </a:p>
        </p:txBody>
      </p:sp>
    </p:spTree>
    <p:extLst>
      <p:ext uri="{BB962C8B-B14F-4D97-AF65-F5344CB8AC3E}">
        <p14:creationId xmlns:p14="http://schemas.microsoft.com/office/powerpoint/2010/main" val="200649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NYC scores by subgroup: Hispanic Students </a:t>
            </a:r>
            <a:endParaRPr lang="en-US" sz="3200" b="1" i="1" dirty="0"/>
          </a:p>
        </p:txBody>
      </p:sp>
      <p:graphicFrame>
        <p:nvGraphicFramePr>
          <p:cNvPr id="8" name="Chart 7"/>
          <p:cNvGraphicFramePr>
            <a:graphicFrameLocks/>
          </p:cNvGraphicFramePr>
          <p:nvPr>
            <p:extLst>
              <p:ext uri="{D42A27DB-BD31-4B8C-83A1-F6EECF244321}">
                <p14:modId xmlns:p14="http://schemas.microsoft.com/office/powerpoint/2010/main" val="3178179615"/>
              </p:ext>
            </p:extLst>
          </p:nvPr>
        </p:nvGraphicFramePr>
        <p:xfrm>
          <a:off x="86498" y="1524000"/>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a:graphicFrameLocks/>
          </p:cNvGraphicFramePr>
          <p:nvPr>
            <p:extLst>
              <p:ext uri="{D42A27DB-BD31-4B8C-83A1-F6EECF244321}">
                <p14:modId xmlns:p14="http://schemas.microsoft.com/office/powerpoint/2010/main" val="3226877233"/>
              </p:ext>
            </p:extLst>
          </p:nvPr>
        </p:nvGraphicFramePr>
        <p:xfrm>
          <a:off x="4572000" y="1414848"/>
          <a:ext cx="4572000"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Chart 10"/>
          <p:cNvGraphicFramePr>
            <a:graphicFrameLocks/>
          </p:cNvGraphicFramePr>
          <p:nvPr>
            <p:extLst>
              <p:ext uri="{D42A27DB-BD31-4B8C-83A1-F6EECF244321}">
                <p14:modId xmlns:p14="http://schemas.microsoft.com/office/powerpoint/2010/main" val="1801601961"/>
              </p:ext>
            </p:extLst>
          </p:nvPr>
        </p:nvGraphicFramePr>
        <p:xfrm>
          <a:off x="86498" y="4158047"/>
          <a:ext cx="4572000" cy="259491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 name="Chart 13"/>
          <p:cNvGraphicFramePr>
            <a:graphicFrameLocks/>
          </p:cNvGraphicFramePr>
          <p:nvPr>
            <p:extLst>
              <p:ext uri="{D42A27DB-BD31-4B8C-83A1-F6EECF244321}">
                <p14:modId xmlns:p14="http://schemas.microsoft.com/office/powerpoint/2010/main" val="2463327129"/>
              </p:ext>
            </p:extLst>
          </p:nvPr>
        </p:nvGraphicFramePr>
        <p:xfrm>
          <a:off x="4572000" y="4046836"/>
          <a:ext cx="4572000" cy="27432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8594502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Subgroup:</a:t>
            </a:r>
            <a:r>
              <a:rPr lang="en-US" sz="3100" i="1" dirty="0"/>
              <a:t> </a:t>
            </a:r>
            <a:r>
              <a:rPr lang="en-US" sz="3100" i="1" dirty="0" smtClean="0"/>
              <a:t>Asian students made no progress in   relative rankings in math, and slipped in reading.</a:t>
            </a:r>
            <a:endParaRPr lang="en-US" sz="3100" i="1" dirty="0"/>
          </a:p>
        </p:txBody>
      </p:sp>
      <p:sp>
        <p:nvSpPr>
          <p:cNvPr id="3" name="Content Placeholder 2"/>
          <p:cNvSpPr>
            <a:spLocks noGrp="1"/>
          </p:cNvSpPr>
          <p:nvPr>
            <p:ph idx="1"/>
          </p:nvPr>
        </p:nvSpPr>
        <p:spPr>
          <a:xfrm>
            <a:off x="457200" y="1655805"/>
            <a:ext cx="8229600" cy="4821195"/>
          </a:xfrm>
        </p:spPr>
        <p:txBody>
          <a:bodyPr>
            <a:normAutofit/>
          </a:bodyPr>
          <a:lstStyle/>
          <a:p>
            <a:r>
              <a:rPr lang="en-US" dirty="0" smtClean="0"/>
              <a:t>4</a:t>
            </a:r>
            <a:r>
              <a:rPr lang="en-US" baseline="30000" dirty="0" smtClean="0"/>
              <a:t>th</a:t>
            </a:r>
            <a:r>
              <a:rPr lang="en-US" dirty="0" smtClean="0"/>
              <a:t> grade reading, NYC Asian student scores dropped from 1</a:t>
            </a:r>
            <a:r>
              <a:rPr lang="en-US" baseline="30000" dirty="0" smtClean="0"/>
              <a:t>st</a:t>
            </a:r>
            <a:r>
              <a:rPr lang="en-US" dirty="0" smtClean="0"/>
              <a:t> place to 5</a:t>
            </a:r>
            <a:r>
              <a:rPr lang="en-US" baseline="30000" dirty="0" smtClean="0"/>
              <a:t>th</a:t>
            </a:r>
            <a:r>
              <a:rPr lang="en-US" dirty="0" smtClean="0"/>
              <a:t> place.</a:t>
            </a:r>
          </a:p>
          <a:p>
            <a:endParaRPr lang="en-US" dirty="0" smtClean="0"/>
          </a:p>
          <a:p>
            <a:r>
              <a:rPr lang="en-US" dirty="0" smtClean="0"/>
              <a:t>In 4</a:t>
            </a:r>
            <a:r>
              <a:rPr lang="en-US" baseline="30000" dirty="0" smtClean="0"/>
              <a:t>th</a:t>
            </a:r>
            <a:r>
              <a:rPr lang="en-US" dirty="0" smtClean="0"/>
              <a:t> grade math, Asian student scores remained at 2</a:t>
            </a:r>
            <a:r>
              <a:rPr lang="en-US" baseline="30000" dirty="0" smtClean="0"/>
              <a:t>nd</a:t>
            </a:r>
            <a:r>
              <a:rPr lang="en-US" dirty="0" smtClean="0"/>
              <a:t> place.</a:t>
            </a:r>
          </a:p>
          <a:p>
            <a:endParaRPr lang="en-US" dirty="0" smtClean="0"/>
          </a:p>
          <a:p>
            <a:r>
              <a:rPr lang="en-US" dirty="0" smtClean="0"/>
              <a:t>In 8</a:t>
            </a:r>
            <a:r>
              <a:rPr lang="en-US" baseline="30000" dirty="0" smtClean="0"/>
              <a:t>th</a:t>
            </a:r>
            <a:r>
              <a:rPr lang="en-US" dirty="0" smtClean="0"/>
              <a:t> grade reading, NYC Asian student scores fell from 3</a:t>
            </a:r>
            <a:r>
              <a:rPr lang="en-US" baseline="30000" dirty="0" smtClean="0"/>
              <a:t>rd</a:t>
            </a:r>
            <a:r>
              <a:rPr lang="en-US" dirty="0" smtClean="0"/>
              <a:t> place to tied for 5</a:t>
            </a:r>
            <a:r>
              <a:rPr lang="en-US" baseline="30000" dirty="0" smtClean="0"/>
              <a:t>th</a:t>
            </a:r>
            <a:r>
              <a:rPr lang="en-US" dirty="0" smtClean="0"/>
              <a:t> place.</a:t>
            </a:r>
          </a:p>
          <a:p>
            <a:endParaRPr lang="en-US" dirty="0" smtClean="0"/>
          </a:p>
          <a:p>
            <a:r>
              <a:rPr lang="en-US" dirty="0" smtClean="0"/>
              <a:t>In 8</a:t>
            </a:r>
            <a:r>
              <a:rPr lang="en-US" baseline="30000" dirty="0" smtClean="0"/>
              <a:t>th</a:t>
            </a:r>
            <a:r>
              <a:rPr lang="en-US" dirty="0" smtClean="0"/>
              <a:t> grade math,</a:t>
            </a:r>
            <a:r>
              <a:rPr lang="en-US" dirty="0"/>
              <a:t> </a:t>
            </a:r>
            <a:r>
              <a:rPr lang="en-US" dirty="0" smtClean="0"/>
              <a:t>NYC Asian students went from tied for 3</a:t>
            </a:r>
            <a:r>
              <a:rPr lang="en-US" baseline="30000" dirty="0" smtClean="0"/>
              <a:t>rd</a:t>
            </a:r>
            <a:r>
              <a:rPr lang="en-US" dirty="0" smtClean="0"/>
              <a:t> place to 5</a:t>
            </a:r>
            <a:r>
              <a:rPr lang="en-US" baseline="30000" dirty="0" smtClean="0"/>
              <a:t>th</a:t>
            </a:r>
            <a:r>
              <a:rPr lang="en-US" dirty="0" smtClean="0"/>
              <a:t> place in 2013.</a:t>
            </a:r>
          </a:p>
        </p:txBody>
      </p:sp>
    </p:spTree>
    <p:extLst>
      <p:ext uri="{BB962C8B-B14F-4D97-AF65-F5344CB8AC3E}">
        <p14:creationId xmlns:p14="http://schemas.microsoft.com/office/powerpoint/2010/main" val="1220142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Subgroup: Asian Students</a:t>
            </a:r>
            <a:endParaRPr lang="en-US" dirty="0"/>
          </a:p>
        </p:txBody>
      </p:sp>
      <p:graphicFrame>
        <p:nvGraphicFramePr>
          <p:cNvPr id="8" name="Chart 7"/>
          <p:cNvGraphicFramePr>
            <a:graphicFrameLocks/>
          </p:cNvGraphicFramePr>
          <p:nvPr>
            <p:extLst>
              <p:ext uri="{D42A27DB-BD31-4B8C-83A1-F6EECF244321}">
                <p14:modId xmlns:p14="http://schemas.microsoft.com/office/powerpoint/2010/main" val="2911731261"/>
              </p:ext>
            </p:extLst>
          </p:nvPr>
        </p:nvGraphicFramePr>
        <p:xfrm>
          <a:off x="123568" y="1524000"/>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p:cNvGraphicFramePr>
            <a:graphicFrameLocks/>
          </p:cNvGraphicFramePr>
          <p:nvPr>
            <p:extLst>
              <p:ext uri="{D42A27DB-BD31-4B8C-83A1-F6EECF244321}">
                <p14:modId xmlns:p14="http://schemas.microsoft.com/office/powerpoint/2010/main" val="1047428507"/>
              </p:ext>
            </p:extLst>
          </p:nvPr>
        </p:nvGraphicFramePr>
        <p:xfrm>
          <a:off x="4572000" y="1524000"/>
          <a:ext cx="4572000"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Chart 12"/>
          <p:cNvGraphicFramePr>
            <a:graphicFrameLocks/>
          </p:cNvGraphicFramePr>
          <p:nvPr>
            <p:extLst>
              <p:ext uri="{D42A27DB-BD31-4B8C-83A1-F6EECF244321}">
                <p14:modId xmlns:p14="http://schemas.microsoft.com/office/powerpoint/2010/main" val="951006282"/>
              </p:ext>
            </p:extLst>
          </p:nvPr>
        </p:nvGraphicFramePr>
        <p:xfrm>
          <a:off x="123568" y="4114800"/>
          <a:ext cx="4572000" cy="27432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 name="Chart 13"/>
          <p:cNvGraphicFramePr>
            <a:graphicFrameLocks/>
          </p:cNvGraphicFramePr>
          <p:nvPr>
            <p:extLst>
              <p:ext uri="{D42A27DB-BD31-4B8C-83A1-F6EECF244321}">
                <p14:modId xmlns:p14="http://schemas.microsoft.com/office/powerpoint/2010/main" val="708983336"/>
              </p:ext>
            </p:extLst>
          </p:nvPr>
        </p:nvGraphicFramePr>
        <p:xfrm>
          <a:off x="4572000" y="4267200"/>
          <a:ext cx="4572000" cy="27432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4353631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2400" dirty="0" smtClean="0"/>
              <a:t>NYC scores by subgroup:  Free Lunch</a:t>
            </a:r>
            <a:r>
              <a:rPr lang="en-US" sz="2400" dirty="0"/>
              <a:t> </a:t>
            </a:r>
            <a:r>
              <a:rPr lang="en-US" sz="2400" dirty="0" smtClean="0"/>
              <a:t>students made little or no progress. </a:t>
            </a:r>
            <a:endParaRPr lang="en-US" sz="2400" dirty="0"/>
          </a:p>
        </p:txBody>
      </p:sp>
      <p:sp>
        <p:nvSpPr>
          <p:cNvPr id="3" name="Content Placeholder 2"/>
          <p:cNvSpPr>
            <a:spLocks noGrp="1"/>
          </p:cNvSpPr>
          <p:nvPr>
            <p:ph idx="1"/>
          </p:nvPr>
        </p:nvSpPr>
        <p:spPr/>
        <p:txBody>
          <a:bodyPr>
            <a:normAutofit/>
          </a:bodyPr>
          <a:lstStyle/>
          <a:p>
            <a:r>
              <a:rPr lang="en-US" dirty="0" smtClean="0"/>
              <a:t>In 4</a:t>
            </a:r>
            <a:r>
              <a:rPr lang="en-US" baseline="30000" dirty="0" smtClean="0"/>
              <a:t>th</a:t>
            </a:r>
            <a:r>
              <a:rPr lang="en-US" dirty="0" smtClean="0"/>
              <a:t> grade reading, NYC free lunch students fell from 1</a:t>
            </a:r>
            <a:r>
              <a:rPr lang="en-US" baseline="30000" dirty="0" smtClean="0"/>
              <a:t>st</a:t>
            </a:r>
            <a:r>
              <a:rPr lang="en-US" dirty="0" smtClean="0"/>
              <a:t> place to 2</a:t>
            </a:r>
            <a:r>
              <a:rPr lang="en-US" baseline="30000" dirty="0" smtClean="0"/>
              <a:t>nd</a:t>
            </a:r>
            <a:r>
              <a:rPr lang="en-US" dirty="0" smtClean="0"/>
              <a:t> place.</a:t>
            </a:r>
          </a:p>
          <a:p>
            <a:pPr marL="0" indent="0">
              <a:buNone/>
            </a:pPr>
            <a:endParaRPr lang="en-US" dirty="0" smtClean="0"/>
          </a:p>
          <a:p>
            <a:r>
              <a:rPr lang="en-US" dirty="0" smtClean="0"/>
              <a:t>In 4</a:t>
            </a:r>
            <a:r>
              <a:rPr lang="en-US" baseline="30000" dirty="0" smtClean="0"/>
              <a:t>th</a:t>
            </a:r>
            <a:r>
              <a:rPr lang="en-US" dirty="0" smtClean="0"/>
              <a:t> grade math, NYC free lunch student scores dropped from 2</a:t>
            </a:r>
            <a:r>
              <a:rPr lang="en-US" baseline="30000" dirty="0" smtClean="0"/>
              <a:t>nd</a:t>
            </a:r>
            <a:r>
              <a:rPr lang="en-US" dirty="0" smtClean="0"/>
              <a:t> place to tied for 4</a:t>
            </a:r>
            <a:r>
              <a:rPr lang="en-US" baseline="30000" dirty="0" smtClean="0"/>
              <a:t>th</a:t>
            </a:r>
            <a:r>
              <a:rPr lang="en-US" dirty="0" smtClean="0"/>
              <a:t> place.</a:t>
            </a:r>
          </a:p>
          <a:p>
            <a:endParaRPr lang="en-US" dirty="0" smtClean="0"/>
          </a:p>
          <a:p>
            <a:r>
              <a:rPr lang="en-US" dirty="0" smtClean="0"/>
              <a:t>In 8</a:t>
            </a:r>
            <a:r>
              <a:rPr lang="en-US" baseline="30000" dirty="0" smtClean="0"/>
              <a:t>th</a:t>
            </a:r>
            <a:r>
              <a:rPr lang="en-US" dirty="0" smtClean="0"/>
              <a:t> grade reading, NYC free </a:t>
            </a:r>
            <a:r>
              <a:rPr lang="en-US" dirty="0" smtClean="0"/>
              <a:t>lunch students </a:t>
            </a:r>
            <a:r>
              <a:rPr lang="en-US" dirty="0" smtClean="0"/>
              <a:t>were in 1</a:t>
            </a:r>
            <a:r>
              <a:rPr lang="en-US" baseline="30000" dirty="0" smtClean="0"/>
              <a:t>st</a:t>
            </a:r>
            <a:r>
              <a:rPr lang="en-US" dirty="0" smtClean="0"/>
              <a:t> place and </a:t>
            </a:r>
            <a:r>
              <a:rPr lang="en-US" dirty="0" smtClean="0"/>
              <a:t>now </a:t>
            </a:r>
            <a:r>
              <a:rPr lang="en-US" dirty="0" smtClean="0"/>
              <a:t>tied in 1</a:t>
            </a:r>
            <a:r>
              <a:rPr lang="en-US" baseline="30000" dirty="0" smtClean="0"/>
              <a:t>st</a:t>
            </a:r>
            <a:r>
              <a:rPr lang="en-US" dirty="0" smtClean="0"/>
              <a:t> place.</a:t>
            </a:r>
          </a:p>
          <a:p>
            <a:endParaRPr lang="en-US" dirty="0" smtClean="0"/>
          </a:p>
          <a:p>
            <a:r>
              <a:rPr lang="en-US" dirty="0" smtClean="0"/>
              <a:t>In 8</a:t>
            </a:r>
            <a:r>
              <a:rPr lang="en-US" baseline="30000" dirty="0" smtClean="0"/>
              <a:t>th</a:t>
            </a:r>
            <a:r>
              <a:rPr lang="en-US" dirty="0" smtClean="0"/>
              <a:t> grade math, NYC free lunch student scores went from 1</a:t>
            </a:r>
            <a:r>
              <a:rPr lang="en-US" baseline="30000" dirty="0" smtClean="0"/>
              <a:t>st</a:t>
            </a:r>
            <a:r>
              <a:rPr lang="en-US" dirty="0" smtClean="0"/>
              <a:t> place to 4</a:t>
            </a:r>
            <a:r>
              <a:rPr lang="en-US" baseline="30000" dirty="0" smtClean="0"/>
              <a:t>th</a:t>
            </a:r>
            <a:r>
              <a:rPr lang="en-US" dirty="0" smtClean="0"/>
              <a:t> place.</a:t>
            </a:r>
            <a:endParaRPr lang="en-US" dirty="0"/>
          </a:p>
        </p:txBody>
      </p:sp>
    </p:spTree>
    <p:extLst>
      <p:ext uri="{BB962C8B-B14F-4D97-AF65-F5344CB8AC3E}">
        <p14:creationId xmlns:p14="http://schemas.microsoft.com/office/powerpoint/2010/main" val="1842878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Subgroup: free lunch</a:t>
            </a:r>
            <a:endParaRPr lang="en-US" dirty="0"/>
          </a:p>
        </p:txBody>
      </p:sp>
      <p:graphicFrame>
        <p:nvGraphicFramePr>
          <p:cNvPr id="7" name="Chart 6"/>
          <p:cNvGraphicFramePr>
            <a:graphicFrameLocks/>
          </p:cNvGraphicFramePr>
          <p:nvPr>
            <p:extLst>
              <p:ext uri="{D42A27DB-BD31-4B8C-83A1-F6EECF244321}">
                <p14:modId xmlns:p14="http://schemas.microsoft.com/office/powerpoint/2010/main" val="211042842"/>
              </p:ext>
            </p:extLst>
          </p:nvPr>
        </p:nvGraphicFramePr>
        <p:xfrm>
          <a:off x="111211" y="1524000"/>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p:cNvGraphicFramePr>
            <a:graphicFrameLocks/>
          </p:cNvGraphicFramePr>
          <p:nvPr>
            <p:extLst>
              <p:ext uri="{D42A27DB-BD31-4B8C-83A1-F6EECF244321}">
                <p14:modId xmlns:p14="http://schemas.microsoft.com/office/powerpoint/2010/main" val="2373224715"/>
              </p:ext>
            </p:extLst>
          </p:nvPr>
        </p:nvGraphicFramePr>
        <p:xfrm>
          <a:off x="4572000" y="1524000"/>
          <a:ext cx="4572000"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Chart 12"/>
          <p:cNvGraphicFramePr>
            <a:graphicFrameLocks/>
          </p:cNvGraphicFramePr>
          <p:nvPr>
            <p:extLst>
              <p:ext uri="{D42A27DB-BD31-4B8C-83A1-F6EECF244321}">
                <p14:modId xmlns:p14="http://schemas.microsoft.com/office/powerpoint/2010/main" val="4134149400"/>
              </p:ext>
            </p:extLst>
          </p:nvPr>
        </p:nvGraphicFramePr>
        <p:xfrm>
          <a:off x="247135" y="4114800"/>
          <a:ext cx="4572000" cy="27432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 name="Chart 13"/>
          <p:cNvGraphicFramePr>
            <a:graphicFrameLocks/>
          </p:cNvGraphicFramePr>
          <p:nvPr>
            <p:extLst>
              <p:ext uri="{D42A27DB-BD31-4B8C-83A1-F6EECF244321}">
                <p14:modId xmlns:p14="http://schemas.microsoft.com/office/powerpoint/2010/main" val="3741739383"/>
              </p:ext>
            </p:extLst>
          </p:nvPr>
        </p:nvGraphicFramePr>
        <p:xfrm>
          <a:off x="4683211" y="4114800"/>
          <a:ext cx="4572000" cy="27432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40568586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5351"/>
            <a:ext cx="8229600" cy="1383957"/>
          </a:xfrm>
        </p:spPr>
        <p:txBody>
          <a:bodyPr>
            <a:normAutofit fontScale="90000"/>
          </a:bodyPr>
          <a:lstStyle/>
          <a:p>
            <a:pPr algn="ctr"/>
            <a:r>
              <a:rPr lang="en-US" sz="2200" b="1" i="1" dirty="0" smtClean="0"/>
              <a:t/>
            </a:r>
            <a:br>
              <a:rPr lang="en-US" sz="2200" b="1" i="1" dirty="0" smtClean="0"/>
            </a:br>
            <a:r>
              <a:rPr lang="en-US" sz="2200" b="1" i="1" dirty="0" smtClean="0"/>
              <a:t/>
            </a:r>
            <a:br>
              <a:rPr lang="en-US" sz="2200" b="1" i="1" dirty="0" smtClean="0"/>
            </a:br>
            <a:r>
              <a:rPr lang="en-US" sz="2700" b="1" i="1" dirty="0" smtClean="0"/>
              <a:t>Results for NYC non-free lunch students disastrous: only city with lower average scores  in 2013 than 2003</a:t>
            </a:r>
            <a:r>
              <a:rPr lang="en-US" sz="2700" b="1" i="1" dirty="0"/>
              <a:t> </a:t>
            </a:r>
            <a:r>
              <a:rPr lang="en-US" sz="3100" b="1" i="1" dirty="0" smtClean="0"/>
              <a:t/>
            </a:r>
            <a:br>
              <a:rPr lang="en-US" sz="3100" b="1" i="1" dirty="0" smtClean="0"/>
            </a:br>
            <a:endParaRPr lang="en-US" sz="3100" b="1" i="1" dirty="0"/>
          </a:p>
        </p:txBody>
      </p:sp>
      <p:sp>
        <p:nvSpPr>
          <p:cNvPr id="3" name="Content Placeholder 2"/>
          <p:cNvSpPr>
            <a:spLocks noGrp="1"/>
          </p:cNvSpPr>
          <p:nvPr>
            <p:ph idx="1"/>
          </p:nvPr>
        </p:nvSpPr>
        <p:spPr>
          <a:xfrm>
            <a:off x="457200" y="1668161"/>
            <a:ext cx="8229600" cy="4432193"/>
          </a:xfrm>
        </p:spPr>
        <p:txBody>
          <a:bodyPr>
            <a:noAutofit/>
          </a:bodyPr>
          <a:lstStyle/>
          <a:p>
            <a:r>
              <a:rPr lang="en-US" sz="1800" dirty="0" smtClean="0"/>
              <a:t>In 4</a:t>
            </a:r>
            <a:r>
              <a:rPr lang="en-US" sz="1800" baseline="30000" dirty="0" smtClean="0"/>
              <a:t>th</a:t>
            </a:r>
            <a:r>
              <a:rPr lang="en-US" sz="1800" dirty="0" smtClean="0"/>
              <a:t> grade reading, NYC non-free lunch students fell from 1</a:t>
            </a:r>
            <a:r>
              <a:rPr lang="en-US" sz="1800" baseline="30000" dirty="0" smtClean="0"/>
              <a:t>st</a:t>
            </a:r>
            <a:r>
              <a:rPr lang="en-US" sz="1800" dirty="0" smtClean="0"/>
              <a:t> place to tied for 7</a:t>
            </a:r>
            <a:r>
              <a:rPr lang="en-US" sz="1800" baseline="30000" dirty="0" smtClean="0"/>
              <a:t>th</a:t>
            </a:r>
            <a:r>
              <a:rPr lang="en-US" sz="1800" dirty="0" smtClean="0"/>
              <a:t> place.</a:t>
            </a:r>
          </a:p>
          <a:p>
            <a:endParaRPr lang="en-US" sz="1800" dirty="0" smtClean="0"/>
          </a:p>
          <a:p>
            <a:r>
              <a:rPr lang="en-US" sz="1800" dirty="0" smtClean="0"/>
              <a:t>In 4</a:t>
            </a:r>
            <a:r>
              <a:rPr lang="en-US" sz="1800" baseline="30000" dirty="0" smtClean="0"/>
              <a:t>th</a:t>
            </a:r>
            <a:r>
              <a:rPr lang="en-US" sz="1800" dirty="0" smtClean="0"/>
              <a:t> grade math, NYC non-free lunch students dropped from 2</a:t>
            </a:r>
            <a:r>
              <a:rPr lang="en-US" sz="1800" baseline="30000" dirty="0" smtClean="0"/>
              <a:t>nd</a:t>
            </a:r>
            <a:r>
              <a:rPr lang="en-US" sz="1800" dirty="0" smtClean="0"/>
              <a:t> place to 8</a:t>
            </a:r>
            <a:r>
              <a:rPr lang="en-US" sz="1800" baseline="30000" dirty="0" smtClean="0"/>
              <a:t>th</a:t>
            </a:r>
            <a:r>
              <a:rPr lang="en-US" sz="1800" dirty="0" smtClean="0"/>
              <a:t> place. </a:t>
            </a:r>
          </a:p>
          <a:p>
            <a:endParaRPr lang="en-US" sz="1800" dirty="0" smtClean="0"/>
          </a:p>
          <a:p>
            <a:r>
              <a:rPr lang="en-US" sz="1800" dirty="0" smtClean="0"/>
              <a:t>In 8</a:t>
            </a:r>
            <a:r>
              <a:rPr lang="en-US" sz="1800" baseline="30000" dirty="0" smtClean="0"/>
              <a:t>th</a:t>
            </a:r>
            <a:r>
              <a:rPr lang="en-US" sz="1800" dirty="0" smtClean="0"/>
              <a:t> grade reading, NYC non-free lunch student fell from 1</a:t>
            </a:r>
            <a:r>
              <a:rPr lang="en-US" sz="1800" baseline="30000" dirty="0" smtClean="0"/>
              <a:t>st</a:t>
            </a:r>
            <a:r>
              <a:rPr lang="en-US" sz="1800" dirty="0" smtClean="0"/>
              <a:t> place to 8</a:t>
            </a:r>
            <a:r>
              <a:rPr lang="en-US" sz="1800" baseline="30000" dirty="0" smtClean="0"/>
              <a:t>th</a:t>
            </a:r>
            <a:r>
              <a:rPr lang="en-US" sz="1800" dirty="0" smtClean="0"/>
              <a:t> in average test scores.</a:t>
            </a:r>
          </a:p>
          <a:p>
            <a:endParaRPr lang="en-US" sz="1800" dirty="0" smtClean="0"/>
          </a:p>
          <a:p>
            <a:r>
              <a:rPr lang="en-US" sz="1800" dirty="0" smtClean="0"/>
              <a:t>In 8</a:t>
            </a:r>
            <a:r>
              <a:rPr lang="en-US" sz="1800" baseline="30000" dirty="0" smtClean="0"/>
              <a:t>th</a:t>
            </a:r>
            <a:r>
              <a:rPr lang="en-US" sz="1800" dirty="0" smtClean="0"/>
              <a:t> grade math, NYC non-free lunch students dropped 1</a:t>
            </a:r>
            <a:r>
              <a:rPr lang="en-US" sz="1800" baseline="30000" dirty="0" smtClean="0"/>
              <a:t>st</a:t>
            </a:r>
            <a:r>
              <a:rPr lang="en-US" sz="1800" dirty="0" smtClean="0"/>
              <a:t> to 8</a:t>
            </a:r>
            <a:r>
              <a:rPr lang="en-US" sz="1800" baseline="30000" dirty="0" smtClean="0"/>
              <a:t>th</a:t>
            </a:r>
            <a:r>
              <a:rPr lang="en-US" sz="1800" dirty="0" smtClean="0"/>
              <a:t> place. </a:t>
            </a:r>
          </a:p>
          <a:p>
            <a:endParaRPr lang="en-US" sz="1800" dirty="0"/>
          </a:p>
          <a:p>
            <a:r>
              <a:rPr lang="en-US" sz="1800" dirty="0" smtClean="0"/>
              <a:t>NYC was the only city that experienced losses in average scores of non-free lunch students, except in 4</a:t>
            </a:r>
            <a:r>
              <a:rPr lang="en-US" sz="1800" baseline="30000" dirty="0" smtClean="0"/>
              <a:t>th</a:t>
            </a:r>
            <a:r>
              <a:rPr lang="en-US" sz="1800" dirty="0" smtClean="0"/>
              <a:t> grade math which students had a 4 point gain.</a:t>
            </a:r>
          </a:p>
        </p:txBody>
      </p:sp>
    </p:spTree>
    <p:extLst>
      <p:ext uri="{BB962C8B-B14F-4D97-AF65-F5344CB8AC3E}">
        <p14:creationId xmlns:p14="http://schemas.microsoft.com/office/powerpoint/2010/main" val="848694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4851"/>
            <a:ext cx="8229600" cy="990600"/>
          </a:xfrm>
        </p:spPr>
        <p:txBody>
          <a:bodyPr>
            <a:noAutofit/>
          </a:bodyPr>
          <a:lstStyle/>
          <a:p>
            <a:r>
              <a:rPr lang="en-US" sz="2800" dirty="0" smtClean="0"/>
              <a:t>Subgroup: non-free lunch</a:t>
            </a:r>
            <a:r>
              <a:rPr lang="en-US" sz="2800" dirty="0"/>
              <a:t/>
            </a:r>
            <a:br>
              <a:rPr lang="en-US" sz="2800" dirty="0"/>
            </a:br>
            <a:endParaRPr lang="en-US" sz="2800" dirty="0"/>
          </a:p>
        </p:txBody>
      </p:sp>
      <p:graphicFrame>
        <p:nvGraphicFramePr>
          <p:cNvPr id="10" name="Chart 9"/>
          <p:cNvGraphicFramePr>
            <a:graphicFrameLocks/>
          </p:cNvGraphicFramePr>
          <p:nvPr>
            <p:extLst>
              <p:ext uri="{D42A27DB-BD31-4B8C-83A1-F6EECF244321}">
                <p14:modId xmlns:p14="http://schemas.microsoft.com/office/powerpoint/2010/main" val="1596216480"/>
              </p:ext>
            </p:extLst>
          </p:nvPr>
        </p:nvGraphicFramePr>
        <p:xfrm>
          <a:off x="0" y="1718463"/>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p:cNvGraphicFramePr>
            <a:graphicFrameLocks/>
          </p:cNvGraphicFramePr>
          <p:nvPr>
            <p:extLst>
              <p:ext uri="{D42A27DB-BD31-4B8C-83A1-F6EECF244321}">
                <p14:modId xmlns:p14="http://schemas.microsoft.com/office/powerpoint/2010/main" val="3247421344"/>
              </p:ext>
            </p:extLst>
          </p:nvPr>
        </p:nvGraphicFramePr>
        <p:xfrm>
          <a:off x="4534930" y="1705451"/>
          <a:ext cx="4572000"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Chart 11"/>
          <p:cNvGraphicFramePr>
            <a:graphicFrameLocks/>
          </p:cNvGraphicFramePr>
          <p:nvPr>
            <p:extLst>
              <p:ext uri="{D42A27DB-BD31-4B8C-83A1-F6EECF244321}">
                <p14:modId xmlns:p14="http://schemas.microsoft.com/office/powerpoint/2010/main" val="3573292822"/>
              </p:ext>
            </p:extLst>
          </p:nvPr>
        </p:nvGraphicFramePr>
        <p:xfrm>
          <a:off x="86497" y="4361935"/>
          <a:ext cx="4572000" cy="249606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3" name="Chart 12"/>
          <p:cNvGraphicFramePr>
            <a:graphicFrameLocks/>
          </p:cNvGraphicFramePr>
          <p:nvPr>
            <p:extLst>
              <p:ext uri="{D42A27DB-BD31-4B8C-83A1-F6EECF244321}">
                <p14:modId xmlns:p14="http://schemas.microsoft.com/office/powerpoint/2010/main" val="2238305015"/>
              </p:ext>
            </p:extLst>
          </p:nvPr>
        </p:nvGraphicFramePr>
        <p:xfrm>
          <a:off x="4534930" y="4361934"/>
          <a:ext cx="4572000" cy="2496065"/>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8685670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smtClean="0"/>
              <a:t>Proficiency levels of non-free lunch students dropped sharply</a:t>
            </a:r>
            <a:endParaRPr lang="en-US" sz="2800" dirty="0"/>
          </a:p>
        </p:txBody>
      </p:sp>
      <p:sp>
        <p:nvSpPr>
          <p:cNvPr id="3" name="Content Placeholder 2"/>
          <p:cNvSpPr>
            <a:spLocks noGrp="1"/>
          </p:cNvSpPr>
          <p:nvPr>
            <p:ph idx="1"/>
          </p:nvPr>
        </p:nvSpPr>
        <p:spPr>
          <a:xfrm>
            <a:off x="457200" y="1408670"/>
            <a:ext cx="8229600" cy="5068330"/>
          </a:xfrm>
        </p:spPr>
        <p:txBody>
          <a:bodyPr>
            <a:normAutofit fontScale="92500" lnSpcReduction="20000"/>
          </a:bodyPr>
          <a:lstStyle/>
          <a:p>
            <a:r>
              <a:rPr lang="en-US" dirty="0" smtClean="0"/>
              <a:t>In 4</a:t>
            </a:r>
            <a:r>
              <a:rPr lang="en-US" baseline="30000" dirty="0" smtClean="0"/>
              <a:t>th</a:t>
            </a:r>
            <a:r>
              <a:rPr lang="en-US" dirty="0" smtClean="0"/>
              <a:t> grade reading, NYC non-free lunch students fell from 1</a:t>
            </a:r>
            <a:r>
              <a:rPr lang="en-US" baseline="30000" dirty="0" smtClean="0"/>
              <a:t>st</a:t>
            </a:r>
            <a:r>
              <a:rPr lang="en-US" dirty="0" smtClean="0"/>
              <a:t> place to </a:t>
            </a:r>
            <a:r>
              <a:rPr lang="en-US" smtClean="0"/>
              <a:t>tied for 7</a:t>
            </a:r>
            <a:r>
              <a:rPr lang="en-US" baseline="30000" smtClean="0"/>
              <a:t>th</a:t>
            </a:r>
            <a:r>
              <a:rPr lang="en-US" smtClean="0"/>
              <a:t> </a:t>
            </a:r>
            <a:r>
              <a:rPr lang="en-US" dirty="0" smtClean="0"/>
              <a:t>place (2</a:t>
            </a:r>
            <a:r>
              <a:rPr lang="en-US" baseline="30000" dirty="0" smtClean="0"/>
              <a:t>nd</a:t>
            </a:r>
            <a:r>
              <a:rPr lang="en-US" dirty="0" smtClean="0"/>
              <a:t> to last).</a:t>
            </a:r>
          </a:p>
          <a:p>
            <a:endParaRPr lang="en-US" dirty="0" smtClean="0"/>
          </a:p>
          <a:p>
            <a:r>
              <a:rPr lang="en-US" dirty="0" smtClean="0"/>
              <a:t>In 4</a:t>
            </a:r>
            <a:r>
              <a:rPr lang="en-US" baseline="30000" dirty="0" smtClean="0"/>
              <a:t>th</a:t>
            </a:r>
            <a:r>
              <a:rPr lang="en-US" dirty="0" smtClean="0"/>
              <a:t> grade math, NYC non-free lunch students dropped from 3</a:t>
            </a:r>
            <a:r>
              <a:rPr lang="en-US" baseline="30000" dirty="0" smtClean="0"/>
              <a:t>rd</a:t>
            </a:r>
            <a:r>
              <a:rPr lang="en-US" dirty="0" smtClean="0"/>
              <a:t> place to 10th place (last).</a:t>
            </a:r>
          </a:p>
          <a:p>
            <a:endParaRPr lang="en-US" dirty="0" smtClean="0"/>
          </a:p>
          <a:p>
            <a:r>
              <a:rPr lang="en-US" dirty="0" smtClean="0"/>
              <a:t>In 8</a:t>
            </a:r>
            <a:r>
              <a:rPr lang="en-US" baseline="30000" dirty="0" smtClean="0"/>
              <a:t>th</a:t>
            </a:r>
            <a:r>
              <a:rPr lang="en-US" dirty="0" smtClean="0"/>
              <a:t> grade reading, NYC non-free lunch students fell from 1</a:t>
            </a:r>
            <a:r>
              <a:rPr lang="en-US" baseline="30000" dirty="0" smtClean="0"/>
              <a:t>st</a:t>
            </a:r>
            <a:r>
              <a:rPr lang="en-US" dirty="0" smtClean="0"/>
              <a:t> place to </a:t>
            </a:r>
            <a:r>
              <a:rPr lang="en-US" dirty="0"/>
              <a:t>9</a:t>
            </a:r>
            <a:r>
              <a:rPr lang="en-US" baseline="30000" dirty="0" smtClean="0"/>
              <a:t>th</a:t>
            </a:r>
            <a:r>
              <a:rPr lang="en-US" dirty="0" smtClean="0"/>
              <a:t> place (2</a:t>
            </a:r>
            <a:r>
              <a:rPr lang="en-US" baseline="30000" dirty="0" smtClean="0"/>
              <a:t>nd</a:t>
            </a:r>
            <a:r>
              <a:rPr lang="en-US" dirty="0" smtClean="0"/>
              <a:t> to last).</a:t>
            </a:r>
          </a:p>
          <a:p>
            <a:endParaRPr lang="en-US" dirty="0" smtClean="0"/>
          </a:p>
          <a:p>
            <a:r>
              <a:rPr lang="en-US" dirty="0" smtClean="0"/>
              <a:t>In 8</a:t>
            </a:r>
            <a:r>
              <a:rPr lang="en-US" baseline="30000" dirty="0" smtClean="0"/>
              <a:t>th</a:t>
            </a:r>
            <a:r>
              <a:rPr lang="en-US" dirty="0" smtClean="0"/>
              <a:t> grade math, NYC non-free lunch students dropped from 1</a:t>
            </a:r>
            <a:r>
              <a:rPr lang="en-US" baseline="30000" dirty="0" smtClean="0"/>
              <a:t>st</a:t>
            </a:r>
            <a:r>
              <a:rPr lang="en-US" dirty="0" smtClean="0"/>
              <a:t> to </a:t>
            </a:r>
            <a:r>
              <a:rPr lang="en-US" dirty="0"/>
              <a:t>9</a:t>
            </a:r>
            <a:r>
              <a:rPr lang="en-US" baseline="30000" dirty="0" smtClean="0"/>
              <a:t>th</a:t>
            </a:r>
            <a:r>
              <a:rPr lang="en-US" dirty="0" smtClean="0"/>
              <a:t> place (2</a:t>
            </a:r>
            <a:r>
              <a:rPr lang="en-US" baseline="30000" dirty="0" smtClean="0"/>
              <a:t>nd</a:t>
            </a:r>
            <a:r>
              <a:rPr lang="en-US" dirty="0" smtClean="0"/>
              <a:t> to last).</a:t>
            </a:r>
          </a:p>
          <a:p>
            <a:endParaRPr lang="en-US" dirty="0" smtClean="0"/>
          </a:p>
          <a:p>
            <a:r>
              <a:rPr lang="en-US" dirty="0" smtClean="0"/>
              <a:t>In 2003, NYC non-free lunch students in 4</a:t>
            </a:r>
            <a:r>
              <a:rPr lang="en-US" baseline="30000" dirty="0" smtClean="0"/>
              <a:t>th</a:t>
            </a:r>
            <a:r>
              <a:rPr lang="en-US" dirty="0" smtClean="0"/>
              <a:t> grade reading, 8</a:t>
            </a:r>
            <a:r>
              <a:rPr lang="en-US" baseline="30000" dirty="0" smtClean="0"/>
              <a:t>th</a:t>
            </a:r>
            <a:r>
              <a:rPr lang="en-US" dirty="0" smtClean="0"/>
              <a:t> grade reading, and 8</a:t>
            </a:r>
            <a:r>
              <a:rPr lang="en-US" baseline="30000" dirty="0" smtClean="0"/>
              <a:t>th</a:t>
            </a:r>
            <a:r>
              <a:rPr lang="en-US" dirty="0" smtClean="0"/>
              <a:t> grade math had the highest percentage at or above proficiency, now rank 2</a:t>
            </a:r>
            <a:r>
              <a:rPr lang="en-US" baseline="30000" dirty="0" smtClean="0"/>
              <a:t>nd</a:t>
            </a:r>
            <a:r>
              <a:rPr lang="en-US" dirty="0" smtClean="0"/>
              <a:t> to last in these categories. </a:t>
            </a:r>
            <a:endParaRPr lang="en-US" dirty="0"/>
          </a:p>
        </p:txBody>
      </p:sp>
    </p:spTree>
    <p:extLst>
      <p:ext uri="{BB962C8B-B14F-4D97-AF65-F5344CB8AC3E}">
        <p14:creationId xmlns:p14="http://schemas.microsoft.com/office/powerpoint/2010/main" val="9220605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4851"/>
            <a:ext cx="8229600" cy="990600"/>
          </a:xfrm>
        </p:spPr>
        <p:txBody>
          <a:bodyPr>
            <a:noAutofit/>
          </a:bodyPr>
          <a:lstStyle/>
          <a:p>
            <a:r>
              <a:rPr lang="en-US" sz="2800" dirty="0" smtClean="0"/>
              <a:t>Subgroup: non-free lunch	 </a:t>
            </a:r>
            <a:br>
              <a:rPr lang="en-US" sz="2800" dirty="0" smtClean="0"/>
            </a:br>
            <a:r>
              <a:rPr lang="en-US" sz="2800" dirty="0" smtClean="0"/>
              <a:t>(</a:t>
            </a:r>
            <a:r>
              <a:rPr lang="en-US" sz="2800" dirty="0"/>
              <a:t>Percentage gains at or above </a:t>
            </a:r>
            <a:r>
              <a:rPr lang="en-US" sz="2800" dirty="0" smtClean="0"/>
              <a:t>proficiency </a:t>
            </a:r>
            <a:r>
              <a:rPr lang="en-US" sz="2800" dirty="0"/>
              <a:t>for non-poor students)</a:t>
            </a:r>
            <a:br>
              <a:rPr lang="en-US" sz="2800" dirty="0"/>
            </a:br>
            <a:endParaRPr lang="en-US" sz="2800" dirty="0"/>
          </a:p>
        </p:txBody>
      </p:sp>
      <p:graphicFrame>
        <p:nvGraphicFramePr>
          <p:cNvPr id="6" name="Chart 5"/>
          <p:cNvGraphicFramePr>
            <a:graphicFrameLocks/>
          </p:cNvGraphicFramePr>
          <p:nvPr>
            <p:extLst>
              <p:ext uri="{D42A27DB-BD31-4B8C-83A1-F6EECF244321}">
                <p14:modId xmlns:p14="http://schemas.microsoft.com/office/powerpoint/2010/main" val="3228458595"/>
              </p:ext>
            </p:extLst>
          </p:nvPr>
        </p:nvGraphicFramePr>
        <p:xfrm>
          <a:off x="207703" y="1581092"/>
          <a:ext cx="3717928" cy="285296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a:graphicFrameLocks/>
          </p:cNvGraphicFramePr>
          <p:nvPr>
            <p:extLst>
              <p:ext uri="{D42A27DB-BD31-4B8C-83A1-F6EECF244321}">
                <p14:modId xmlns:p14="http://schemas.microsoft.com/office/powerpoint/2010/main" val="3622658986"/>
              </p:ext>
            </p:extLst>
          </p:nvPr>
        </p:nvGraphicFramePr>
        <p:xfrm>
          <a:off x="207703" y="4229696"/>
          <a:ext cx="3885054" cy="262830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7"/>
          <p:cNvGraphicFramePr>
            <a:graphicFrameLocks/>
          </p:cNvGraphicFramePr>
          <p:nvPr>
            <p:extLst>
              <p:ext uri="{D42A27DB-BD31-4B8C-83A1-F6EECF244321}">
                <p14:modId xmlns:p14="http://schemas.microsoft.com/office/powerpoint/2010/main" val="3682795915"/>
              </p:ext>
            </p:extLst>
          </p:nvPr>
        </p:nvGraphicFramePr>
        <p:xfrm>
          <a:off x="5284138" y="1524000"/>
          <a:ext cx="3639252" cy="272399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Chart 8"/>
          <p:cNvGraphicFramePr>
            <a:graphicFrameLocks/>
          </p:cNvGraphicFramePr>
          <p:nvPr>
            <p:extLst>
              <p:ext uri="{D42A27DB-BD31-4B8C-83A1-F6EECF244321}">
                <p14:modId xmlns:p14="http://schemas.microsoft.com/office/powerpoint/2010/main" val="2510472870"/>
              </p:ext>
            </p:extLst>
          </p:nvPr>
        </p:nvGraphicFramePr>
        <p:xfrm>
          <a:off x="5162636" y="4271336"/>
          <a:ext cx="3760754" cy="229883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1615947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733697"/>
          </a:xfrm>
        </p:spPr>
        <p:txBody>
          <a:bodyPr>
            <a:normAutofit fontScale="90000"/>
          </a:bodyPr>
          <a:lstStyle/>
          <a:p>
            <a:r>
              <a:rPr lang="en-US" dirty="0" smtClean="0"/>
              <a:t>NAEP Scores: Why are they important?</a:t>
            </a:r>
            <a:endParaRPr lang="en-US" dirty="0"/>
          </a:p>
        </p:txBody>
      </p:sp>
      <p:sp>
        <p:nvSpPr>
          <p:cNvPr id="3" name="Content Placeholder 2"/>
          <p:cNvSpPr>
            <a:spLocks noGrp="1"/>
          </p:cNvSpPr>
          <p:nvPr>
            <p:ph idx="1"/>
          </p:nvPr>
        </p:nvSpPr>
        <p:spPr>
          <a:xfrm>
            <a:off x="457205" y="1267097"/>
            <a:ext cx="8229591" cy="5209903"/>
          </a:xfrm>
        </p:spPr>
        <p:txBody>
          <a:bodyPr>
            <a:normAutofit fontScale="25000" lnSpcReduction="20000"/>
          </a:bodyPr>
          <a:lstStyle/>
          <a:p>
            <a:r>
              <a:rPr lang="en-US" sz="7200" dirty="0" smtClean="0"/>
              <a:t>The National Assessment of Educational Progress (NAEP) is the largest continuing assessment of the knowledge and abilities of American students.</a:t>
            </a:r>
          </a:p>
          <a:p>
            <a:endParaRPr lang="en-US" sz="7200" dirty="0" smtClean="0"/>
          </a:p>
          <a:p>
            <a:endParaRPr lang="en-US" sz="7200" dirty="0" smtClean="0"/>
          </a:p>
          <a:p>
            <a:r>
              <a:rPr lang="en-US" sz="7200" dirty="0" smtClean="0"/>
              <a:t>NAEP assessments are given by the federal government every two years to statistical samples of students, change little over time &amp; are low-stakes, and so can be used as a reliable metric to compare achievement trends among states and urban districts.</a:t>
            </a:r>
          </a:p>
          <a:p>
            <a:endParaRPr lang="en-US" sz="7200" dirty="0" smtClean="0"/>
          </a:p>
          <a:p>
            <a:endParaRPr lang="en-US" sz="7200" dirty="0" smtClean="0"/>
          </a:p>
          <a:p>
            <a:r>
              <a:rPr lang="en-US" sz="7200" dirty="0" smtClean="0"/>
              <a:t>The Trial Urban District Assessment (TUDA) is now conducted in 21 large school districts, but we have results from only ten cities including NYC since 2003, in four categories: reading and math in 4</a:t>
            </a:r>
            <a:r>
              <a:rPr lang="en-US" sz="7200" baseline="30000" dirty="0" smtClean="0"/>
              <a:t>th</a:t>
            </a:r>
            <a:r>
              <a:rPr lang="en-US" sz="7200" dirty="0" smtClean="0"/>
              <a:t> and 8</a:t>
            </a:r>
            <a:r>
              <a:rPr lang="en-US" sz="7200" baseline="30000" dirty="0" smtClean="0"/>
              <a:t>th</a:t>
            </a:r>
            <a:r>
              <a:rPr lang="en-US" sz="7200" dirty="0" smtClean="0"/>
              <a:t> grades.</a:t>
            </a:r>
          </a:p>
          <a:p>
            <a:endParaRPr lang="en-US" sz="7200" dirty="0" smtClean="0"/>
          </a:p>
          <a:p>
            <a:endParaRPr lang="en-US" sz="7200" dirty="0" smtClean="0"/>
          </a:p>
          <a:p>
            <a:r>
              <a:rPr lang="en-US" sz="7200" dirty="0" smtClean="0"/>
              <a:t>What follows is an analysis of the changes from 2003-2013 in NYC NAEP scores when Bloomberg’s educational policies were first implemented, compared to changes in scores in these 9 other cities plus the large city category (250,000 inhabitants or more).</a:t>
            </a:r>
          </a:p>
          <a:p>
            <a:endParaRPr lang="en-US" sz="7200" dirty="0" smtClean="0"/>
          </a:p>
          <a:p>
            <a:endParaRPr lang="en-US" sz="2300" b="1" i="1" dirty="0"/>
          </a:p>
        </p:txBody>
      </p:sp>
    </p:spTree>
    <p:extLst>
      <p:ext uri="{BB962C8B-B14F-4D97-AF65-F5344CB8AC3E}">
        <p14:creationId xmlns:p14="http://schemas.microsoft.com/office/powerpoint/2010/main" val="915561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054" y="533400"/>
            <a:ext cx="8130746" cy="887627"/>
          </a:xfrm>
        </p:spPr>
        <p:txBody>
          <a:bodyPr/>
          <a:lstStyle/>
          <a:p>
            <a:r>
              <a:rPr lang="en-US" dirty="0" smtClean="0"/>
              <a:t>Conclusion</a:t>
            </a:r>
            <a:endParaRPr lang="en-US" dirty="0"/>
          </a:p>
        </p:txBody>
      </p:sp>
      <p:sp>
        <p:nvSpPr>
          <p:cNvPr id="3" name="Content Placeholder 2"/>
          <p:cNvSpPr>
            <a:spLocks noGrp="1"/>
          </p:cNvSpPr>
          <p:nvPr>
            <p:ph idx="1"/>
          </p:nvPr>
        </p:nvSpPr>
        <p:spPr>
          <a:xfrm>
            <a:off x="457200" y="1319349"/>
            <a:ext cx="8229600" cy="5157651"/>
          </a:xfrm>
        </p:spPr>
        <p:txBody>
          <a:bodyPr>
            <a:noAutofit/>
          </a:bodyPr>
          <a:lstStyle/>
          <a:p>
            <a:r>
              <a:rPr lang="en-US" sz="1800" dirty="0" smtClean="0"/>
              <a:t>When analyzing subgroup performance, NYC’s relative progress since 2003 compared to other large cities has been mediocre to poor.</a:t>
            </a:r>
          </a:p>
          <a:p>
            <a:endParaRPr lang="en-US" sz="1800" dirty="0" smtClean="0"/>
          </a:p>
          <a:p>
            <a:r>
              <a:rPr lang="en-US" sz="1800" dirty="0" smtClean="0"/>
              <a:t>NYC came in 2</a:t>
            </a:r>
            <a:r>
              <a:rPr lang="en-US" sz="1800" baseline="30000" dirty="0" smtClean="0"/>
              <a:t>nd</a:t>
            </a:r>
            <a:r>
              <a:rPr lang="en-US" sz="1800" dirty="0" smtClean="0"/>
              <a:t> to last in NAEP gains among 10 cities and “large city” category tested since 2003, when averaged across six subgroups and four categories.</a:t>
            </a:r>
          </a:p>
          <a:p>
            <a:endParaRPr lang="en-US" sz="1800" dirty="0" smtClean="0"/>
          </a:p>
          <a:p>
            <a:r>
              <a:rPr lang="en-US" sz="1800" dirty="0" smtClean="0"/>
              <a:t>Most NYC subgroups fell in ranking compared to peers in other large cities, with White, Hispanic, and non-free lunch students dropping most sharply.</a:t>
            </a:r>
          </a:p>
          <a:p>
            <a:endParaRPr lang="en-US" sz="1800" dirty="0" smtClean="0"/>
          </a:p>
          <a:p>
            <a:endParaRPr lang="en-US" sz="1800" dirty="0" smtClean="0"/>
          </a:p>
          <a:p>
            <a:r>
              <a:rPr lang="en-US" sz="1800" dirty="0" smtClean="0"/>
              <a:t>NYC </a:t>
            </a:r>
            <a:r>
              <a:rPr lang="en-US" sz="1800" u="sng" dirty="0" smtClean="0"/>
              <a:t>only city</a:t>
            </a:r>
            <a:r>
              <a:rPr lang="en-US" sz="1800" dirty="0" smtClean="0"/>
              <a:t> in which non-free lunch students scored lower in 2013 in 4</a:t>
            </a:r>
            <a:r>
              <a:rPr lang="en-US" sz="1800" baseline="30000" dirty="0" smtClean="0"/>
              <a:t>th</a:t>
            </a:r>
            <a:r>
              <a:rPr lang="en-US" sz="1800" dirty="0" smtClean="0"/>
              <a:t> grade reading, 8</a:t>
            </a:r>
            <a:r>
              <a:rPr lang="en-US" sz="1800" baseline="30000" dirty="0" smtClean="0"/>
              <a:t>th</a:t>
            </a:r>
            <a:r>
              <a:rPr lang="en-US" sz="1800" dirty="0" smtClean="0"/>
              <a:t> grade reading and math than in 2013; their proficiency levels also dropped sharply in these categories.   </a:t>
            </a:r>
            <a:endParaRPr lang="en-US" sz="1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i="1" dirty="0" smtClean="0"/>
              <a:t>What do these results suggest?</a:t>
            </a:r>
            <a:endParaRPr lang="en-US" b="1" i="1" dirty="0"/>
          </a:p>
        </p:txBody>
      </p:sp>
      <p:sp>
        <p:nvSpPr>
          <p:cNvPr id="3" name="Content Placeholder 2"/>
          <p:cNvSpPr>
            <a:spLocks noGrp="1"/>
          </p:cNvSpPr>
          <p:nvPr>
            <p:ph idx="1"/>
          </p:nvPr>
        </p:nvSpPr>
        <p:spPr>
          <a:xfrm>
            <a:off x="457200" y="1343891"/>
            <a:ext cx="8229600" cy="5133109"/>
          </a:xfrm>
        </p:spPr>
        <p:txBody>
          <a:bodyPr>
            <a:normAutofit/>
          </a:bodyPr>
          <a:lstStyle/>
          <a:p>
            <a:endParaRPr lang="en-US" dirty="0" smtClean="0"/>
          </a:p>
          <a:p>
            <a:r>
              <a:rPr lang="en-US" dirty="0" smtClean="0"/>
              <a:t>The Bloomberg administration’s aggressive free-market strategies of high-stakes testing, class size increases, principal “empowerment”, and closing more than 100 schools while rapidly expanding charter schools, have not worked to increase student achievement as compared to cities elsewhere.</a:t>
            </a:r>
          </a:p>
          <a:p>
            <a:endParaRPr lang="en-US" dirty="0"/>
          </a:p>
          <a:p>
            <a:r>
              <a:rPr lang="en-US" dirty="0" smtClean="0"/>
              <a:t>De </a:t>
            </a:r>
            <a:r>
              <a:rPr lang="en-US" dirty="0" err="1" smtClean="0"/>
              <a:t>Blasio</a:t>
            </a:r>
            <a:r>
              <a:rPr lang="en-US" dirty="0" smtClean="0"/>
              <a:t> administration would be wise to adopt a new set of policies to ensure success for all students.</a:t>
            </a:r>
          </a:p>
          <a:p>
            <a:endParaRPr lang="en-US" dirty="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did we compare trends among the large urban districts?</a:t>
            </a:r>
            <a:endParaRPr lang="en-US" dirty="0"/>
          </a:p>
        </p:txBody>
      </p:sp>
      <p:sp>
        <p:nvSpPr>
          <p:cNvPr id="3" name="Content Placeholder 2"/>
          <p:cNvSpPr>
            <a:spLocks noGrp="1"/>
          </p:cNvSpPr>
          <p:nvPr>
            <p:ph idx="1"/>
          </p:nvPr>
        </p:nvSpPr>
        <p:spPr>
          <a:xfrm>
            <a:off x="457200" y="1600200"/>
            <a:ext cx="8229600" cy="4551218"/>
          </a:xfrm>
        </p:spPr>
        <p:txBody>
          <a:bodyPr>
            <a:normAutofit fontScale="92500" lnSpcReduction="20000"/>
          </a:bodyPr>
          <a:lstStyle/>
          <a:p>
            <a:r>
              <a:rPr lang="en-US" dirty="0" smtClean="0"/>
              <a:t>Since overall scores can change depending on changes in student population, we compared changes in scores since 2003 for six major NYC subgroups  (white, black, Hispanic, Asian, free lunch and non-free lunch students) compared to their peers in other  large cities. </a:t>
            </a:r>
          </a:p>
          <a:p>
            <a:endParaRPr lang="en-US" dirty="0" smtClean="0"/>
          </a:p>
          <a:p>
            <a:r>
              <a:rPr lang="en-US" dirty="0" smtClean="0"/>
              <a:t>Only major subgroups whose results we did not compare were students with disabilities and English language learners, since rates of identification and exclusion from NAEP testing differ widely among the ten cities.</a:t>
            </a:r>
          </a:p>
          <a:p>
            <a:endParaRPr lang="en-US" dirty="0" smtClean="0"/>
          </a:p>
          <a:p>
            <a:r>
              <a:rPr lang="en-US" dirty="0" smtClean="0"/>
              <a:t>Our  comparisons give insights into where NYC stands nationally, and allows us to assess the Bloomberg record on student achievement.</a:t>
            </a:r>
          </a:p>
          <a:p>
            <a:r>
              <a:rPr lang="en-US" sz="100" dirty="0" smtClean="0"/>
              <a:t>These comparisons give insight into where NYC stands nationally and provides a robust examination of the DOE’s claims o</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findings</a:t>
            </a:r>
            <a:endParaRPr lang="en-US" dirty="0"/>
          </a:p>
        </p:txBody>
      </p:sp>
      <p:sp>
        <p:nvSpPr>
          <p:cNvPr id="3" name="Content Placeholder 2"/>
          <p:cNvSpPr>
            <a:spLocks noGrp="1"/>
          </p:cNvSpPr>
          <p:nvPr>
            <p:ph idx="1"/>
          </p:nvPr>
        </p:nvSpPr>
        <p:spPr/>
        <p:txBody>
          <a:bodyPr>
            <a:normAutofit lnSpcReduction="10000"/>
          </a:bodyPr>
          <a:lstStyle/>
          <a:p>
            <a:r>
              <a:rPr lang="en-US" dirty="0" smtClean="0"/>
              <a:t>NYC came out 2</a:t>
            </a:r>
            <a:r>
              <a:rPr lang="en-US" baseline="30000" dirty="0" smtClean="0"/>
              <a:t>nd</a:t>
            </a:r>
            <a:r>
              <a:rPr lang="en-US" dirty="0" smtClean="0"/>
              <a:t> to last among all large cities tested when score gains since 2003 were averaged across 6 </a:t>
            </a:r>
            <a:r>
              <a:rPr lang="en-US" dirty="0"/>
              <a:t>subgroups </a:t>
            </a:r>
            <a:r>
              <a:rPr lang="en-US" dirty="0" smtClean="0"/>
              <a:t>and  </a:t>
            </a:r>
            <a:r>
              <a:rPr lang="en-US" dirty="0"/>
              <a:t>4 subject/grade levels</a:t>
            </a:r>
            <a:r>
              <a:rPr lang="en-US" dirty="0" smtClean="0"/>
              <a:t>. </a:t>
            </a:r>
          </a:p>
          <a:p>
            <a:endParaRPr lang="en-US" dirty="0"/>
          </a:p>
          <a:p>
            <a:r>
              <a:rPr lang="en-US" dirty="0" smtClean="0"/>
              <a:t>Only Cleveland made less progress.</a:t>
            </a:r>
          </a:p>
          <a:p>
            <a:endParaRPr lang="en-US" dirty="0"/>
          </a:p>
          <a:p>
            <a:r>
              <a:rPr lang="en-US" dirty="0" smtClean="0"/>
              <a:t>Gains for white, Hispanic and non-free lunch students were particularly disappointing; these groups fell sharply in their rankings compared to same cohorts elsewhere.</a:t>
            </a:r>
          </a:p>
          <a:p>
            <a:endParaRPr lang="en-US" dirty="0"/>
          </a:p>
          <a:p>
            <a:r>
              <a:rPr lang="en-US" dirty="0" smtClean="0"/>
              <a:t>NYC only city where non-free lunch students had lower average scores in 2013 compared to 2003. </a:t>
            </a:r>
            <a:endParaRPr lang="en-US" dirty="0"/>
          </a:p>
          <a:p>
            <a:endParaRPr lang="en-US" dirty="0" smtClean="0"/>
          </a:p>
          <a:p>
            <a:pPr marL="0" indent="0">
              <a:buNone/>
            </a:pPr>
            <a:endParaRPr lang="en-US" dirty="0"/>
          </a:p>
        </p:txBody>
      </p:sp>
    </p:spTree>
    <p:extLst>
      <p:ext uri="{BB962C8B-B14F-4D97-AF65-F5344CB8AC3E}">
        <p14:creationId xmlns:p14="http://schemas.microsoft.com/office/powerpoint/2010/main" val="4501737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8738" y="352697"/>
            <a:ext cx="8229600" cy="1460061"/>
          </a:xfrm>
        </p:spPr>
        <p:txBody>
          <a:bodyPr>
            <a:normAutofit fontScale="90000"/>
          </a:bodyPr>
          <a:lstStyle/>
          <a:p>
            <a:pPr algn="ctr"/>
            <a:r>
              <a:rPr lang="en-US" dirty="0" smtClean="0"/>
              <a:t/>
            </a:r>
            <a:br>
              <a:rPr lang="en-US" dirty="0" smtClean="0"/>
            </a:br>
            <a:r>
              <a:rPr lang="en-US" dirty="0" smtClean="0"/>
              <a:t/>
            </a:r>
            <a:br>
              <a:rPr lang="en-US" dirty="0" smtClean="0"/>
            </a:br>
            <a:r>
              <a:rPr lang="en-US" sz="2700" b="1" i="1" dirty="0" smtClean="0"/>
              <a:t>NYC comes in 2</a:t>
            </a:r>
            <a:r>
              <a:rPr lang="en-US" sz="2700" b="1" i="1" baseline="30000" dirty="0" smtClean="0"/>
              <a:t>nd</a:t>
            </a:r>
            <a:r>
              <a:rPr lang="en-US" sz="2700" b="1" i="1" dirty="0" smtClean="0"/>
              <a:t> to last </a:t>
            </a:r>
            <a:r>
              <a:rPr lang="en-US" sz="2700" dirty="0" smtClean="0"/>
              <a:t>among all 10 cities + “large city” category when NAEP score gains are averaged across 6 subgroups*  </a:t>
            </a:r>
            <a:br>
              <a:rPr lang="en-US" sz="2700" dirty="0" smtClean="0"/>
            </a:br>
            <a:r>
              <a:rPr lang="en-US" dirty="0" smtClean="0"/>
              <a:t/>
            </a:r>
            <a:br>
              <a:rPr lang="en-US" dirty="0" smtClean="0"/>
            </a:br>
            <a:endParaRPr lang="en-US" dirty="0"/>
          </a:p>
        </p:txBody>
      </p:sp>
      <p:graphicFrame>
        <p:nvGraphicFramePr>
          <p:cNvPr id="4" name="Chart 3"/>
          <p:cNvGraphicFramePr>
            <a:graphicFrameLocks/>
          </p:cNvGraphicFramePr>
          <p:nvPr>
            <p:extLst>
              <p:ext uri="{D42A27DB-BD31-4B8C-83A1-F6EECF244321}">
                <p14:modId xmlns:p14="http://schemas.microsoft.com/office/powerpoint/2010/main" val="1694626678"/>
              </p:ext>
            </p:extLst>
          </p:nvPr>
        </p:nvGraphicFramePr>
        <p:xfrm>
          <a:off x="197708" y="1812758"/>
          <a:ext cx="8723870" cy="476353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803189" y="6167164"/>
            <a:ext cx="8118389" cy="523220"/>
          </a:xfrm>
          <a:prstGeom prst="rect">
            <a:avLst/>
          </a:prstGeom>
          <a:noFill/>
        </p:spPr>
        <p:txBody>
          <a:bodyPr wrap="square" rtlCol="0">
            <a:spAutoFit/>
          </a:bodyPr>
          <a:lstStyle/>
          <a:p>
            <a:r>
              <a:rPr lang="en-US" sz="1400" dirty="0" smtClean="0"/>
              <a:t>*White, Black, Hispanic, Asian, School Lunch Eligible, School Lunch Non-eligible in Reading and Math for both 4</a:t>
            </a:r>
            <a:r>
              <a:rPr lang="en-US" sz="1400" baseline="30000" dirty="0" smtClean="0"/>
              <a:t>th</a:t>
            </a:r>
            <a:r>
              <a:rPr lang="en-US" sz="1400" dirty="0" smtClean="0"/>
              <a:t> and 8</a:t>
            </a:r>
            <a:r>
              <a:rPr lang="en-US" sz="1400" baseline="30000" dirty="0" smtClean="0"/>
              <a:t>th</a:t>
            </a:r>
            <a:r>
              <a:rPr lang="en-US" sz="1400" dirty="0" smtClean="0"/>
              <a:t> Grades</a:t>
            </a:r>
            <a:endParaRPr lang="en-US" sz="1400" dirty="0"/>
          </a:p>
        </p:txBody>
      </p:sp>
    </p:spTree>
    <p:extLst>
      <p:ext uri="{BB962C8B-B14F-4D97-AF65-F5344CB8AC3E}">
        <p14:creationId xmlns:p14="http://schemas.microsoft.com/office/powerpoint/2010/main" val="17651771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Scores by subgroup: </a:t>
            </a:r>
            <a:br>
              <a:rPr lang="en-US" dirty="0" smtClean="0"/>
            </a:br>
            <a:r>
              <a:rPr lang="en-US" sz="2700" i="1" dirty="0" smtClean="0"/>
              <a:t>Black students  made little progress in math</a:t>
            </a:r>
            <a:endParaRPr lang="en-US" dirty="0"/>
          </a:p>
        </p:txBody>
      </p:sp>
      <p:sp>
        <p:nvSpPr>
          <p:cNvPr id="3" name="Content Placeholder 2"/>
          <p:cNvSpPr>
            <a:spLocks noGrp="1"/>
          </p:cNvSpPr>
          <p:nvPr>
            <p:ph idx="1"/>
          </p:nvPr>
        </p:nvSpPr>
        <p:spPr/>
        <p:txBody>
          <a:bodyPr>
            <a:normAutofit/>
          </a:bodyPr>
          <a:lstStyle/>
          <a:p>
            <a:r>
              <a:rPr lang="en-US" dirty="0" smtClean="0"/>
              <a:t>In 4</a:t>
            </a:r>
            <a:r>
              <a:rPr lang="en-US" baseline="30000" dirty="0" smtClean="0"/>
              <a:t>th</a:t>
            </a:r>
            <a:r>
              <a:rPr lang="en-US" dirty="0" smtClean="0"/>
              <a:t> grade reading, NYC black students were tied for 3</a:t>
            </a:r>
            <a:r>
              <a:rPr lang="en-US" baseline="30000" dirty="0" smtClean="0"/>
              <a:t>rd</a:t>
            </a:r>
            <a:r>
              <a:rPr lang="en-US" dirty="0" smtClean="0"/>
              <a:t> and now in 2</a:t>
            </a:r>
            <a:r>
              <a:rPr lang="en-US" baseline="30000" dirty="0" smtClean="0"/>
              <a:t>nd</a:t>
            </a:r>
            <a:r>
              <a:rPr lang="en-US" dirty="0" smtClean="0"/>
              <a:t> place.</a:t>
            </a:r>
          </a:p>
          <a:p>
            <a:endParaRPr lang="en-US" dirty="0" smtClean="0"/>
          </a:p>
          <a:p>
            <a:r>
              <a:rPr lang="en-US" dirty="0" smtClean="0"/>
              <a:t>In 8th grade reading, NYC blacks were tied for 2</a:t>
            </a:r>
            <a:r>
              <a:rPr lang="en-US" baseline="30000" dirty="0" smtClean="0"/>
              <a:t>nd</a:t>
            </a:r>
            <a:r>
              <a:rPr lang="en-US" dirty="0"/>
              <a:t> </a:t>
            </a:r>
            <a:r>
              <a:rPr lang="en-US" dirty="0" smtClean="0"/>
              <a:t>and are now tied for 1</a:t>
            </a:r>
            <a:r>
              <a:rPr lang="en-US" baseline="30000" dirty="0" smtClean="0"/>
              <a:t>st</a:t>
            </a:r>
            <a:r>
              <a:rPr lang="en-US" dirty="0" smtClean="0"/>
              <a:t> place.</a:t>
            </a:r>
          </a:p>
          <a:p>
            <a:endParaRPr lang="en-US" dirty="0" smtClean="0"/>
          </a:p>
          <a:p>
            <a:r>
              <a:rPr lang="en-US" dirty="0" smtClean="0"/>
              <a:t>In 4th grade math, NYC blacks fell from 3</a:t>
            </a:r>
            <a:r>
              <a:rPr lang="en-US" baseline="30000" dirty="0" smtClean="0"/>
              <a:t>rd</a:t>
            </a:r>
            <a:r>
              <a:rPr lang="en-US" dirty="0" smtClean="0"/>
              <a:t> to 5</a:t>
            </a:r>
            <a:r>
              <a:rPr lang="en-US" baseline="30000" dirty="0" smtClean="0"/>
              <a:t>th</a:t>
            </a:r>
            <a:r>
              <a:rPr lang="en-US" dirty="0" smtClean="0"/>
              <a:t>  place.</a:t>
            </a:r>
          </a:p>
          <a:p>
            <a:endParaRPr lang="en-US" dirty="0" smtClean="0"/>
          </a:p>
          <a:p>
            <a:r>
              <a:rPr lang="en-US" dirty="0" smtClean="0"/>
              <a:t>In 8th grade math, NYC blacks fell slightly from 3rd to 4</a:t>
            </a:r>
            <a:r>
              <a:rPr lang="en-US" baseline="30000" dirty="0" smtClean="0"/>
              <a:t>th</a:t>
            </a:r>
            <a:r>
              <a:rPr lang="en-US" dirty="0" smtClean="0"/>
              <a:t> place.</a:t>
            </a:r>
            <a:endParaRPr lang="en-US" dirty="0"/>
          </a:p>
        </p:txBody>
      </p:sp>
    </p:spTree>
    <p:extLst>
      <p:ext uri="{BB962C8B-B14F-4D97-AF65-F5344CB8AC3E}">
        <p14:creationId xmlns:p14="http://schemas.microsoft.com/office/powerpoint/2010/main" val="2485599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36947"/>
          </a:xfrm>
        </p:spPr>
        <p:txBody>
          <a:bodyPr>
            <a:normAutofit fontScale="90000"/>
          </a:bodyPr>
          <a:lstStyle/>
          <a:p>
            <a:r>
              <a:rPr lang="en-US" dirty="0" smtClean="0"/>
              <a:t>NYC scores by subgroup: Black Students </a:t>
            </a:r>
            <a:endParaRPr lang="en-US" dirty="0"/>
          </a:p>
        </p:txBody>
      </p:sp>
      <p:sp>
        <p:nvSpPr>
          <p:cNvPr id="3" name="Content Placeholder 2"/>
          <p:cNvSpPr>
            <a:spLocks noGrp="1"/>
          </p:cNvSpPr>
          <p:nvPr>
            <p:ph idx="1"/>
          </p:nvPr>
        </p:nvSpPr>
        <p:spPr>
          <a:xfrm>
            <a:off x="457200" y="1192697"/>
            <a:ext cx="8229600" cy="5284304"/>
          </a:xfrm>
        </p:spPr>
        <p:txBody>
          <a:bodyPr>
            <a:normAutofit/>
          </a:bodyPr>
          <a:lstStyle/>
          <a:p>
            <a:pPr marL="0" indent="0" algn="ctr">
              <a:buNone/>
            </a:pPr>
            <a:r>
              <a:rPr lang="en-US" sz="1600" b="1" i="1" dirty="0" smtClean="0"/>
              <a:t>4</a:t>
            </a:r>
            <a:r>
              <a:rPr lang="en-US" sz="1600" b="1" i="1" baseline="30000" dirty="0" smtClean="0"/>
              <a:t>th</a:t>
            </a:r>
            <a:r>
              <a:rPr lang="en-US" sz="1600" b="1" i="1" dirty="0" smtClean="0"/>
              <a:t> and 8</a:t>
            </a:r>
            <a:r>
              <a:rPr lang="en-US" sz="1600" b="1" i="1" baseline="30000" dirty="0" smtClean="0"/>
              <a:t>th</a:t>
            </a:r>
            <a:r>
              <a:rPr lang="en-US" sz="1600" b="1" i="1" dirty="0" smtClean="0"/>
              <a:t> grade reading and math gains in average scale scores since 2003</a:t>
            </a:r>
            <a:endParaRPr lang="en-US" sz="1600" b="1" i="1" dirty="0"/>
          </a:p>
        </p:txBody>
      </p:sp>
      <p:graphicFrame>
        <p:nvGraphicFramePr>
          <p:cNvPr id="12" name="Chart 11"/>
          <p:cNvGraphicFramePr>
            <a:graphicFrameLocks/>
          </p:cNvGraphicFramePr>
          <p:nvPr>
            <p:extLst>
              <p:ext uri="{D42A27DB-BD31-4B8C-83A1-F6EECF244321}">
                <p14:modId xmlns:p14="http://schemas.microsoft.com/office/powerpoint/2010/main" val="2500016610"/>
              </p:ext>
            </p:extLst>
          </p:nvPr>
        </p:nvGraphicFramePr>
        <p:xfrm>
          <a:off x="0" y="1612556"/>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p:cNvGraphicFramePr>
            <a:graphicFrameLocks/>
          </p:cNvGraphicFramePr>
          <p:nvPr>
            <p:extLst>
              <p:ext uri="{D42A27DB-BD31-4B8C-83A1-F6EECF244321}">
                <p14:modId xmlns:p14="http://schemas.microsoft.com/office/powerpoint/2010/main" val="2795158106"/>
              </p:ext>
            </p:extLst>
          </p:nvPr>
        </p:nvGraphicFramePr>
        <p:xfrm>
          <a:off x="4572000" y="1526059"/>
          <a:ext cx="4572000"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hart 13"/>
          <p:cNvGraphicFramePr>
            <a:graphicFrameLocks/>
          </p:cNvGraphicFramePr>
          <p:nvPr>
            <p:extLst>
              <p:ext uri="{D42A27DB-BD31-4B8C-83A1-F6EECF244321}">
                <p14:modId xmlns:p14="http://schemas.microsoft.com/office/powerpoint/2010/main" val="3751158802"/>
              </p:ext>
            </p:extLst>
          </p:nvPr>
        </p:nvGraphicFramePr>
        <p:xfrm>
          <a:off x="0" y="4114800"/>
          <a:ext cx="4676775" cy="27432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5" name="Chart 14"/>
          <p:cNvGraphicFramePr>
            <a:graphicFrameLocks/>
          </p:cNvGraphicFramePr>
          <p:nvPr>
            <p:extLst>
              <p:ext uri="{D42A27DB-BD31-4B8C-83A1-F6EECF244321}">
                <p14:modId xmlns:p14="http://schemas.microsoft.com/office/powerpoint/2010/main" val="905022933"/>
              </p:ext>
            </p:extLst>
          </p:nvPr>
        </p:nvGraphicFramePr>
        <p:xfrm>
          <a:off x="4572000" y="4114800"/>
          <a:ext cx="4572000" cy="27432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232009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417" y="533399"/>
            <a:ext cx="8229600" cy="1423737"/>
          </a:xfrm>
        </p:spPr>
        <p:txBody>
          <a:bodyPr>
            <a:normAutofit fontScale="90000"/>
          </a:bodyPr>
          <a:lstStyle/>
          <a:p>
            <a:r>
              <a:rPr lang="en-US" sz="3100" i="1" dirty="0" smtClean="0"/>
              <a:t>Subgroup: White students fell sharply behind their peers in other large cities since 2003 – especially in reading.</a:t>
            </a:r>
            <a:endParaRPr lang="en-US" sz="3100" i="1" dirty="0"/>
          </a:p>
        </p:txBody>
      </p:sp>
      <p:sp>
        <p:nvSpPr>
          <p:cNvPr id="3" name="Content Placeholder 2"/>
          <p:cNvSpPr>
            <a:spLocks noGrp="1"/>
          </p:cNvSpPr>
          <p:nvPr>
            <p:ph idx="1"/>
          </p:nvPr>
        </p:nvSpPr>
        <p:spPr>
          <a:xfrm>
            <a:off x="457200" y="1957135"/>
            <a:ext cx="8229600" cy="4532221"/>
          </a:xfrm>
        </p:spPr>
        <p:txBody>
          <a:bodyPr>
            <a:normAutofit fontScale="92500" lnSpcReduction="10000"/>
          </a:bodyPr>
          <a:lstStyle/>
          <a:p>
            <a:endParaRPr lang="en-US" dirty="0" smtClean="0"/>
          </a:p>
          <a:p>
            <a:r>
              <a:rPr lang="en-US" sz="2600" dirty="0" smtClean="0"/>
              <a:t>In 4</a:t>
            </a:r>
            <a:r>
              <a:rPr lang="en-US" sz="2600" baseline="30000" dirty="0" smtClean="0"/>
              <a:t>th</a:t>
            </a:r>
            <a:r>
              <a:rPr lang="en-US" sz="2600" dirty="0" smtClean="0"/>
              <a:t> grade reading, NYC white student scores went from 5</a:t>
            </a:r>
            <a:r>
              <a:rPr lang="en-US" sz="2600" baseline="30000" dirty="0" smtClean="0"/>
              <a:t>th</a:t>
            </a:r>
            <a:r>
              <a:rPr lang="en-US" sz="2600" dirty="0" smtClean="0"/>
              <a:t> place to 10</a:t>
            </a:r>
            <a:r>
              <a:rPr lang="en-US" sz="2600" baseline="30000" dirty="0" smtClean="0"/>
              <a:t>th</a:t>
            </a:r>
            <a:r>
              <a:rPr lang="en-US" sz="2600" dirty="0" smtClean="0"/>
              <a:t> place, with no gains since 2003.</a:t>
            </a:r>
          </a:p>
          <a:p>
            <a:endParaRPr lang="en-US" sz="2600" dirty="0" smtClean="0"/>
          </a:p>
          <a:p>
            <a:r>
              <a:rPr lang="en-US" sz="2600" dirty="0" smtClean="0"/>
              <a:t>In 4</a:t>
            </a:r>
            <a:r>
              <a:rPr lang="en-US" sz="2600" baseline="30000" dirty="0" smtClean="0"/>
              <a:t>th</a:t>
            </a:r>
            <a:r>
              <a:rPr lang="en-US" sz="2600" dirty="0" smtClean="0"/>
              <a:t> grade math, NYC white students dropped from 5</a:t>
            </a:r>
            <a:r>
              <a:rPr lang="en-US" sz="2600" baseline="30000" dirty="0" smtClean="0"/>
              <a:t>th</a:t>
            </a:r>
            <a:r>
              <a:rPr lang="en-US" sz="2600" dirty="0" smtClean="0"/>
              <a:t> place to 10</a:t>
            </a:r>
            <a:r>
              <a:rPr lang="en-US" sz="2600" baseline="30000" dirty="0" smtClean="0"/>
              <a:t>th</a:t>
            </a:r>
            <a:r>
              <a:rPr lang="en-US" sz="2600" dirty="0" smtClean="0"/>
              <a:t> place.</a:t>
            </a:r>
          </a:p>
          <a:p>
            <a:endParaRPr lang="en-US" sz="2600" dirty="0" smtClean="0"/>
          </a:p>
          <a:p>
            <a:r>
              <a:rPr lang="en-US" sz="2600" dirty="0" smtClean="0"/>
              <a:t>In 8</a:t>
            </a:r>
            <a:r>
              <a:rPr lang="en-US" sz="2600" baseline="30000" dirty="0" smtClean="0"/>
              <a:t>th</a:t>
            </a:r>
            <a:r>
              <a:rPr lang="en-US" sz="2600" dirty="0" smtClean="0"/>
              <a:t> grade reading, NYC white students fell from tied for 3rd place to 10</a:t>
            </a:r>
            <a:r>
              <a:rPr lang="en-US" sz="2600" baseline="30000" dirty="0" smtClean="0"/>
              <a:t>th</a:t>
            </a:r>
            <a:r>
              <a:rPr lang="en-US" sz="2600" dirty="0" smtClean="0"/>
              <a:t> place.</a:t>
            </a:r>
          </a:p>
          <a:p>
            <a:endParaRPr lang="en-US" sz="2600" dirty="0" smtClean="0"/>
          </a:p>
          <a:p>
            <a:r>
              <a:rPr lang="en-US" sz="2600" dirty="0" smtClean="0"/>
              <a:t>In 8</a:t>
            </a:r>
            <a:r>
              <a:rPr lang="en-US" sz="2600" baseline="30000" dirty="0" smtClean="0"/>
              <a:t>th</a:t>
            </a:r>
            <a:r>
              <a:rPr lang="en-US" sz="2600" dirty="0" smtClean="0"/>
              <a:t> grade math, NYC white student scores slipped slightly from 5</a:t>
            </a:r>
            <a:r>
              <a:rPr lang="en-US" sz="2600" baseline="30000" dirty="0" smtClean="0"/>
              <a:t>th</a:t>
            </a:r>
            <a:r>
              <a:rPr lang="en-US" sz="2600" dirty="0" smtClean="0"/>
              <a:t> place to 6</a:t>
            </a:r>
            <a:r>
              <a:rPr lang="en-US" sz="2600" baseline="30000" dirty="0" smtClean="0"/>
              <a:t>th</a:t>
            </a:r>
            <a:r>
              <a:rPr lang="en-US" sz="2600" dirty="0" smtClean="0"/>
              <a:t> place.</a:t>
            </a:r>
            <a:endParaRPr lang="en-US" sz="2600" dirty="0"/>
          </a:p>
        </p:txBody>
      </p:sp>
    </p:spTree>
    <p:extLst>
      <p:ext uri="{BB962C8B-B14F-4D97-AF65-F5344CB8AC3E}">
        <p14:creationId xmlns:p14="http://schemas.microsoft.com/office/powerpoint/2010/main" val="37290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196" y="533400"/>
            <a:ext cx="8229600" cy="990600"/>
          </a:xfrm>
        </p:spPr>
        <p:txBody>
          <a:bodyPr>
            <a:normAutofit/>
          </a:bodyPr>
          <a:lstStyle/>
          <a:p>
            <a:r>
              <a:rPr lang="en-US" sz="2800" dirty="0" smtClean="0"/>
              <a:t>NYC scores by subgroup: White Students </a:t>
            </a:r>
            <a:endParaRPr lang="en-US" sz="2700" b="1" i="1" dirty="0"/>
          </a:p>
        </p:txBody>
      </p:sp>
      <p:graphicFrame>
        <p:nvGraphicFramePr>
          <p:cNvPr id="7" name="Chart 6"/>
          <p:cNvGraphicFramePr>
            <a:graphicFrameLocks/>
          </p:cNvGraphicFramePr>
          <p:nvPr>
            <p:extLst>
              <p:ext uri="{D42A27DB-BD31-4B8C-83A1-F6EECF244321}">
                <p14:modId xmlns:p14="http://schemas.microsoft.com/office/powerpoint/2010/main" val="3963632243"/>
              </p:ext>
            </p:extLst>
          </p:nvPr>
        </p:nvGraphicFramePr>
        <p:xfrm>
          <a:off x="86498" y="1524000"/>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p:cNvGraphicFramePr>
            <a:graphicFrameLocks/>
          </p:cNvGraphicFramePr>
          <p:nvPr>
            <p:extLst>
              <p:ext uri="{D42A27DB-BD31-4B8C-83A1-F6EECF244321}">
                <p14:modId xmlns:p14="http://schemas.microsoft.com/office/powerpoint/2010/main" val="2605775561"/>
              </p:ext>
            </p:extLst>
          </p:nvPr>
        </p:nvGraphicFramePr>
        <p:xfrm>
          <a:off x="4572000" y="1524000"/>
          <a:ext cx="4572000"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Chart 12"/>
          <p:cNvGraphicFramePr>
            <a:graphicFrameLocks/>
          </p:cNvGraphicFramePr>
          <p:nvPr>
            <p:extLst>
              <p:ext uri="{D42A27DB-BD31-4B8C-83A1-F6EECF244321}">
                <p14:modId xmlns:p14="http://schemas.microsoft.com/office/powerpoint/2010/main" val="3958210905"/>
              </p:ext>
            </p:extLst>
          </p:nvPr>
        </p:nvGraphicFramePr>
        <p:xfrm>
          <a:off x="86498" y="4114800"/>
          <a:ext cx="4572000" cy="27432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 name="Chart 13"/>
          <p:cNvGraphicFramePr>
            <a:graphicFrameLocks/>
          </p:cNvGraphicFramePr>
          <p:nvPr>
            <p:extLst>
              <p:ext uri="{D42A27DB-BD31-4B8C-83A1-F6EECF244321}">
                <p14:modId xmlns:p14="http://schemas.microsoft.com/office/powerpoint/2010/main" val="2210153423"/>
              </p:ext>
            </p:extLst>
          </p:nvPr>
        </p:nvGraphicFramePr>
        <p:xfrm>
          <a:off x="4572000" y="4114800"/>
          <a:ext cx="4572000" cy="27432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98754018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Clarity.thmx</Template>
  <TotalTime>10235</TotalTime>
  <Words>1545</Words>
  <Application>Microsoft Office PowerPoint</Application>
  <PresentationFormat>On-screen Show (4:3)</PresentationFormat>
  <Paragraphs>181</Paragraphs>
  <Slides>21</Slides>
  <Notes>21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Clarity</vt:lpstr>
      <vt:lpstr>NYC Achievement Gains compared to other large cities since 2003</vt:lpstr>
      <vt:lpstr>NAEP Scores: Why are they important?</vt:lpstr>
      <vt:lpstr>How did we compare trends among the large urban districts?</vt:lpstr>
      <vt:lpstr>Summary of findings</vt:lpstr>
      <vt:lpstr>  NYC comes in 2nd to last among all 10 cities + “large city” category when NAEP score gains are averaged across 6 subgroups*    </vt:lpstr>
      <vt:lpstr>Scores by subgroup:  Black students  made little progress in math</vt:lpstr>
      <vt:lpstr>NYC scores by subgroup: Black Students </vt:lpstr>
      <vt:lpstr>Subgroup: White students fell sharply behind their peers in other large cities since 2003 – especially in reading.</vt:lpstr>
      <vt:lpstr>NYC scores by subgroup: White Students </vt:lpstr>
      <vt:lpstr>Subgroup: Hispanic Students dropped sharply behind peers in reading and math</vt:lpstr>
      <vt:lpstr>NYC scores by subgroup: Hispanic Students </vt:lpstr>
      <vt:lpstr>Subgroup: Asian students made no progress in   relative rankings in math, and slipped in reading.</vt:lpstr>
      <vt:lpstr>Subgroup: Asian Students</vt:lpstr>
      <vt:lpstr>NYC scores by subgroup:  Free Lunch students made little or no progress. </vt:lpstr>
      <vt:lpstr>Subgroup: free lunch</vt:lpstr>
      <vt:lpstr>  Results for NYC non-free lunch students disastrous: only city with lower average scores  in 2013 than 2003  </vt:lpstr>
      <vt:lpstr>Subgroup: non-free lunch </vt:lpstr>
      <vt:lpstr>Proficiency levels of non-free lunch students dropped sharply</vt:lpstr>
      <vt:lpstr>Subgroup: non-free lunch   (Percentage gains at or above proficiency for non-poor students) </vt:lpstr>
      <vt:lpstr>Conclusion</vt:lpstr>
      <vt:lpstr>What do these results suggest?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NAEP Score Analysis</dc:title>
  <dc:creator>Elli Marcus User</dc:creator>
  <cp:lastModifiedBy>Leonie</cp:lastModifiedBy>
  <cp:revision>136</cp:revision>
  <cp:lastPrinted>2014-01-28T02:58:10Z</cp:lastPrinted>
  <dcterms:created xsi:type="dcterms:W3CDTF">2011-12-14T17:51:39Z</dcterms:created>
  <dcterms:modified xsi:type="dcterms:W3CDTF">2015-05-23T17:37:30Z</dcterms:modified>
</cp:coreProperties>
</file>